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5" r:id="rId2"/>
    <p:sldId id="316" r:id="rId3"/>
    <p:sldId id="317" r:id="rId4"/>
    <p:sldId id="318" r:id="rId5"/>
    <p:sldId id="323" r:id="rId6"/>
    <p:sldId id="324" r:id="rId7"/>
    <p:sldId id="325" r:id="rId8"/>
    <p:sldId id="327" r:id="rId9"/>
    <p:sldId id="328" r:id="rId10"/>
    <p:sldId id="329" r:id="rId11"/>
    <p:sldId id="330" r:id="rId12"/>
    <p:sldId id="331" r:id="rId13"/>
    <p:sldId id="332" r:id="rId14"/>
    <p:sldId id="333" r:id="rId15"/>
    <p:sldId id="334" r:id="rId16"/>
    <p:sldId id="326" r:id="rId17"/>
    <p:sldId id="335" r:id="rId18"/>
    <p:sldId id="336" r:id="rId19"/>
    <p:sldId id="337" r:id="rId20"/>
    <p:sldId id="33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A1BD-8A8E-645F-9658-756FE7EDE8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87CC22-3EF8-2477-68DB-418EBF933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2EBFE9-29CF-4A66-59D4-2AFFA0F9F740}"/>
              </a:ext>
            </a:extLst>
          </p:cNvPr>
          <p:cNvSpPr>
            <a:spLocks noGrp="1"/>
          </p:cNvSpPr>
          <p:nvPr>
            <p:ph type="dt" sz="half" idx="10"/>
          </p:nvPr>
        </p:nvSpPr>
        <p:spPr/>
        <p:txBody>
          <a:bodyPr/>
          <a:lstStyle/>
          <a:p>
            <a:fld id="{C9DE8B37-5CF0-4834-83A8-11AF885A91A8}" type="datetimeFigureOut">
              <a:rPr lang="en-IN" smtClean="0"/>
              <a:t>06-01-2024</a:t>
            </a:fld>
            <a:endParaRPr lang="en-IN"/>
          </a:p>
        </p:txBody>
      </p:sp>
      <p:sp>
        <p:nvSpPr>
          <p:cNvPr id="5" name="Footer Placeholder 4">
            <a:extLst>
              <a:ext uri="{FF2B5EF4-FFF2-40B4-BE49-F238E27FC236}">
                <a16:creationId xmlns:a16="http://schemas.microsoft.com/office/drawing/2014/main" id="{F1D10F2C-5666-E46D-ECB4-195C5EDAC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40D925-B8AF-CEAE-9668-090AB64189A2}"/>
              </a:ext>
            </a:extLst>
          </p:cNvPr>
          <p:cNvSpPr>
            <a:spLocks noGrp="1"/>
          </p:cNvSpPr>
          <p:nvPr>
            <p:ph type="sldNum" sz="quarter" idx="12"/>
          </p:nvPr>
        </p:nvSpPr>
        <p:spPr/>
        <p:txBody>
          <a:bodyPr/>
          <a:lstStyle/>
          <a:p>
            <a:fld id="{1AB8AC01-6214-48BC-B372-AD826437CACE}" type="slidenum">
              <a:rPr lang="en-IN" smtClean="0"/>
              <a:t>‹#›</a:t>
            </a:fld>
            <a:endParaRPr lang="en-IN"/>
          </a:p>
        </p:txBody>
      </p:sp>
    </p:spTree>
    <p:extLst>
      <p:ext uri="{BB962C8B-B14F-4D97-AF65-F5344CB8AC3E}">
        <p14:creationId xmlns:p14="http://schemas.microsoft.com/office/powerpoint/2010/main" val="59710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FE64-3D9C-F4DE-276B-CBDDE6BE40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CC93CA-0113-A38A-8B98-B33CD0A4E9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16191E-2073-FD6B-5D4D-45FFFC138055}"/>
              </a:ext>
            </a:extLst>
          </p:cNvPr>
          <p:cNvSpPr>
            <a:spLocks noGrp="1"/>
          </p:cNvSpPr>
          <p:nvPr>
            <p:ph type="dt" sz="half" idx="10"/>
          </p:nvPr>
        </p:nvSpPr>
        <p:spPr/>
        <p:txBody>
          <a:bodyPr/>
          <a:lstStyle/>
          <a:p>
            <a:fld id="{C9DE8B37-5CF0-4834-83A8-11AF885A91A8}" type="datetimeFigureOut">
              <a:rPr lang="en-IN" smtClean="0"/>
              <a:t>06-01-2024</a:t>
            </a:fld>
            <a:endParaRPr lang="en-IN"/>
          </a:p>
        </p:txBody>
      </p:sp>
      <p:sp>
        <p:nvSpPr>
          <p:cNvPr id="5" name="Footer Placeholder 4">
            <a:extLst>
              <a:ext uri="{FF2B5EF4-FFF2-40B4-BE49-F238E27FC236}">
                <a16:creationId xmlns:a16="http://schemas.microsoft.com/office/drawing/2014/main" id="{E3F14ED6-7638-A3AA-BDFA-C530FD722D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E34A02-B37A-4891-8539-30763627FF45}"/>
              </a:ext>
            </a:extLst>
          </p:cNvPr>
          <p:cNvSpPr>
            <a:spLocks noGrp="1"/>
          </p:cNvSpPr>
          <p:nvPr>
            <p:ph type="sldNum" sz="quarter" idx="12"/>
          </p:nvPr>
        </p:nvSpPr>
        <p:spPr/>
        <p:txBody>
          <a:bodyPr/>
          <a:lstStyle/>
          <a:p>
            <a:fld id="{1AB8AC01-6214-48BC-B372-AD826437CACE}" type="slidenum">
              <a:rPr lang="en-IN" smtClean="0"/>
              <a:t>‹#›</a:t>
            </a:fld>
            <a:endParaRPr lang="en-IN"/>
          </a:p>
        </p:txBody>
      </p:sp>
    </p:spTree>
    <p:extLst>
      <p:ext uri="{BB962C8B-B14F-4D97-AF65-F5344CB8AC3E}">
        <p14:creationId xmlns:p14="http://schemas.microsoft.com/office/powerpoint/2010/main" val="235571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8106E7-A25C-AFD8-7572-B8E188C21C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C34732-FA5D-C99D-CE09-1A320E7318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EDB734-CB5C-2ECD-8309-11E03068C5D1}"/>
              </a:ext>
            </a:extLst>
          </p:cNvPr>
          <p:cNvSpPr>
            <a:spLocks noGrp="1"/>
          </p:cNvSpPr>
          <p:nvPr>
            <p:ph type="dt" sz="half" idx="10"/>
          </p:nvPr>
        </p:nvSpPr>
        <p:spPr/>
        <p:txBody>
          <a:bodyPr/>
          <a:lstStyle/>
          <a:p>
            <a:fld id="{C9DE8B37-5CF0-4834-83A8-11AF885A91A8}" type="datetimeFigureOut">
              <a:rPr lang="en-IN" smtClean="0"/>
              <a:t>06-01-2024</a:t>
            </a:fld>
            <a:endParaRPr lang="en-IN"/>
          </a:p>
        </p:txBody>
      </p:sp>
      <p:sp>
        <p:nvSpPr>
          <p:cNvPr id="5" name="Footer Placeholder 4">
            <a:extLst>
              <a:ext uri="{FF2B5EF4-FFF2-40B4-BE49-F238E27FC236}">
                <a16:creationId xmlns:a16="http://schemas.microsoft.com/office/drawing/2014/main" id="{58B05E7C-EE9F-E38B-38EA-B874149D1A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1675A6-4587-5136-AAF2-685CCABD40E5}"/>
              </a:ext>
            </a:extLst>
          </p:cNvPr>
          <p:cNvSpPr>
            <a:spLocks noGrp="1"/>
          </p:cNvSpPr>
          <p:nvPr>
            <p:ph type="sldNum" sz="quarter" idx="12"/>
          </p:nvPr>
        </p:nvSpPr>
        <p:spPr/>
        <p:txBody>
          <a:bodyPr/>
          <a:lstStyle/>
          <a:p>
            <a:fld id="{1AB8AC01-6214-48BC-B372-AD826437CACE}" type="slidenum">
              <a:rPr lang="en-IN" smtClean="0"/>
              <a:t>‹#›</a:t>
            </a:fld>
            <a:endParaRPr lang="en-IN"/>
          </a:p>
        </p:txBody>
      </p:sp>
    </p:spTree>
    <p:extLst>
      <p:ext uri="{BB962C8B-B14F-4D97-AF65-F5344CB8AC3E}">
        <p14:creationId xmlns:p14="http://schemas.microsoft.com/office/powerpoint/2010/main" val="827917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6362-2166-5A12-51B3-96CB4D1DEE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7F2DA2-AF7E-AD91-12D3-F9396E4BBC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35231B-1E8A-C5D5-1092-A91114D13734}"/>
              </a:ext>
            </a:extLst>
          </p:cNvPr>
          <p:cNvSpPr>
            <a:spLocks noGrp="1"/>
          </p:cNvSpPr>
          <p:nvPr>
            <p:ph type="dt" sz="half" idx="10"/>
          </p:nvPr>
        </p:nvSpPr>
        <p:spPr/>
        <p:txBody>
          <a:bodyPr/>
          <a:lstStyle/>
          <a:p>
            <a:fld id="{C9DE8B37-5CF0-4834-83A8-11AF885A91A8}" type="datetimeFigureOut">
              <a:rPr lang="en-IN" smtClean="0"/>
              <a:t>06-01-2024</a:t>
            </a:fld>
            <a:endParaRPr lang="en-IN"/>
          </a:p>
        </p:txBody>
      </p:sp>
      <p:sp>
        <p:nvSpPr>
          <p:cNvPr id="5" name="Footer Placeholder 4">
            <a:extLst>
              <a:ext uri="{FF2B5EF4-FFF2-40B4-BE49-F238E27FC236}">
                <a16:creationId xmlns:a16="http://schemas.microsoft.com/office/drawing/2014/main" id="{EB70120B-B530-7F0A-3095-4D372C465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8955F-29C1-ADAC-C1D1-A6F715F15B9C}"/>
              </a:ext>
            </a:extLst>
          </p:cNvPr>
          <p:cNvSpPr>
            <a:spLocks noGrp="1"/>
          </p:cNvSpPr>
          <p:nvPr>
            <p:ph type="sldNum" sz="quarter" idx="12"/>
          </p:nvPr>
        </p:nvSpPr>
        <p:spPr/>
        <p:txBody>
          <a:bodyPr/>
          <a:lstStyle/>
          <a:p>
            <a:fld id="{1AB8AC01-6214-48BC-B372-AD826437CACE}" type="slidenum">
              <a:rPr lang="en-IN" smtClean="0"/>
              <a:t>‹#›</a:t>
            </a:fld>
            <a:endParaRPr lang="en-IN"/>
          </a:p>
        </p:txBody>
      </p:sp>
    </p:spTree>
    <p:extLst>
      <p:ext uri="{BB962C8B-B14F-4D97-AF65-F5344CB8AC3E}">
        <p14:creationId xmlns:p14="http://schemas.microsoft.com/office/powerpoint/2010/main" val="27611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8E2D-EEDE-D6D1-BB61-FF7DE48751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895AD0-BCC5-337A-9CA1-7CF2ECF74A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52E75D-1E3F-93E7-0A16-6E845868C6D9}"/>
              </a:ext>
            </a:extLst>
          </p:cNvPr>
          <p:cNvSpPr>
            <a:spLocks noGrp="1"/>
          </p:cNvSpPr>
          <p:nvPr>
            <p:ph type="dt" sz="half" idx="10"/>
          </p:nvPr>
        </p:nvSpPr>
        <p:spPr/>
        <p:txBody>
          <a:bodyPr/>
          <a:lstStyle/>
          <a:p>
            <a:fld id="{C9DE8B37-5CF0-4834-83A8-11AF885A91A8}" type="datetimeFigureOut">
              <a:rPr lang="en-IN" smtClean="0"/>
              <a:t>06-01-2024</a:t>
            </a:fld>
            <a:endParaRPr lang="en-IN"/>
          </a:p>
        </p:txBody>
      </p:sp>
      <p:sp>
        <p:nvSpPr>
          <p:cNvPr id="5" name="Footer Placeholder 4">
            <a:extLst>
              <a:ext uri="{FF2B5EF4-FFF2-40B4-BE49-F238E27FC236}">
                <a16:creationId xmlns:a16="http://schemas.microsoft.com/office/drawing/2014/main" id="{FA2D3C1F-4721-3134-E0AE-787DFCDC7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9A91E5-0B5F-5CA7-5EBF-24E36B945677}"/>
              </a:ext>
            </a:extLst>
          </p:cNvPr>
          <p:cNvSpPr>
            <a:spLocks noGrp="1"/>
          </p:cNvSpPr>
          <p:nvPr>
            <p:ph type="sldNum" sz="quarter" idx="12"/>
          </p:nvPr>
        </p:nvSpPr>
        <p:spPr/>
        <p:txBody>
          <a:bodyPr/>
          <a:lstStyle/>
          <a:p>
            <a:fld id="{1AB8AC01-6214-48BC-B372-AD826437CACE}" type="slidenum">
              <a:rPr lang="en-IN" smtClean="0"/>
              <a:t>‹#›</a:t>
            </a:fld>
            <a:endParaRPr lang="en-IN"/>
          </a:p>
        </p:txBody>
      </p:sp>
    </p:spTree>
    <p:extLst>
      <p:ext uri="{BB962C8B-B14F-4D97-AF65-F5344CB8AC3E}">
        <p14:creationId xmlns:p14="http://schemas.microsoft.com/office/powerpoint/2010/main" val="420070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88DF-95F7-2C00-D17C-86FEB665ED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108C82-FC52-A398-5E67-68A0E3319C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E11CE6-F179-CFB9-5160-398BD23797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424188-F67E-FECC-A9B2-BBC499CD5A1C}"/>
              </a:ext>
            </a:extLst>
          </p:cNvPr>
          <p:cNvSpPr>
            <a:spLocks noGrp="1"/>
          </p:cNvSpPr>
          <p:nvPr>
            <p:ph type="dt" sz="half" idx="10"/>
          </p:nvPr>
        </p:nvSpPr>
        <p:spPr/>
        <p:txBody>
          <a:bodyPr/>
          <a:lstStyle/>
          <a:p>
            <a:fld id="{C9DE8B37-5CF0-4834-83A8-11AF885A91A8}" type="datetimeFigureOut">
              <a:rPr lang="en-IN" smtClean="0"/>
              <a:t>06-01-2024</a:t>
            </a:fld>
            <a:endParaRPr lang="en-IN"/>
          </a:p>
        </p:txBody>
      </p:sp>
      <p:sp>
        <p:nvSpPr>
          <p:cNvPr id="6" name="Footer Placeholder 5">
            <a:extLst>
              <a:ext uri="{FF2B5EF4-FFF2-40B4-BE49-F238E27FC236}">
                <a16:creationId xmlns:a16="http://schemas.microsoft.com/office/drawing/2014/main" id="{4356CAA8-70F1-8D92-0F22-6CFA800061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B69A4D-2943-E3C1-54BC-B2196A126DAB}"/>
              </a:ext>
            </a:extLst>
          </p:cNvPr>
          <p:cNvSpPr>
            <a:spLocks noGrp="1"/>
          </p:cNvSpPr>
          <p:nvPr>
            <p:ph type="sldNum" sz="quarter" idx="12"/>
          </p:nvPr>
        </p:nvSpPr>
        <p:spPr/>
        <p:txBody>
          <a:bodyPr/>
          <a:lstStyle/>
          <a:p>
            <a:fld id="{1AB8AC01-6214-48BC-B372-AD826437CACE}" type="slidenum">
              <a:rPr lang="en-IN" smtClean="0"/>
              <a:t>‹#›</a:t>
            </a:fld>
            <a:endParaRPr lang="en-IN"/>
          </a:p>
        </p:txBody>
      </p:sp>
    </p:spTree>
    <p:extLst>
      <p:ext uri="{BB962C8B-B14F-4D97-AF65-F5344CB8AC3E}">
        <p14:creationId xmlns:p14="http://schemas.microsoft.com/office/powerpoint/2010/main" val="109872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6D96-871A-7197-C964-B1E30B66CF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1610C7-CB6B-182B-67D6-30B18803E2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43853-FF1B-67B1-40A7-A2D37EDE6C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76559A-A73C-DB50-3BE3-8B1A6D298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F98714-92DA-657C-9160-AC7B68573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0AA574-3A18-C150-9C76-98144FC5AE0F}"/>
              </a:ext>
            </a:extLst>
          </p:cNvPr>
          <p:cNvSpPr>
            <a:spLocks noGrp="1"/>
          </p:cNvSpPr>
          <p:nvPr>
            <p:ph type="dt" sz="half" idx="10"/>
          </p:nvPr>
        </p:nvSpPr>
        <p:spPr/>
        <p:txBody>
          <a:bodyPr/>
          <a:lstStyle/>
          <a:p>
            <a:fld id="{C9DE8B37-5CF0-4834-83A8-11AF885A91A8}" type="datetimeFigureOut">
              <a:rPr lang="en-IN" smtClean="0"/>
              <a:t>06-01-2024</a:t>
            </a:fld>
            <a:endParaRPr lang="en-IN"/>
          </a:p>
        </p:txBody>
      </p:sp>
      <p:sp>
        <p:nvSpPr>
          <p:cNvPr id="8" name="Footer Placeholder 7">
            <a:extLst>
              <a:ext uri="{FF2B5EF4-FFF2-40B4-BE49-F238E27FC236}">
                <a16:creationId xmlns:a16="http://schemas.microsoft.com/office/drawing/2014/main" id="{F61A1A9D-E931-003F-0F91-CF4E2BD0A8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0DA4B5-4319-BC40-0A4D-139831B3AF70}"/>
              </a:ext>
            </a:extLst>
          </p:cNvPr>
          <p:cNvSpPr>
            <a:spLocks noGrp="1"/>
          </p:cNvSpPr>
          <p:nvPr>
            <p:ph type="sldNum" sz="quarter" idx="12"/>
          </p:nvPr>
        </p:nvSpPr>
        <p:spPr/>
        <p:txBody>
          <a:bodyPr/>
          <a:lstStyle/>
          <a:p>
            <a:fld id="{1AB8AC01-6214-48BC-B372-AD826437CACE}" type="slidenum">
              <a:rPr lang="en-IN" smtClean="0"/>
              <a:t>‹#›</a:t>
            </a:fld>
            <a:endParaRPr lang="en-IN"/>
          </a:p>
        </p:txBody>
      </p:sp>
    </p:spTree>
    <p:extLst>
      <p:ext uri="{BB962C8B-B14F-4D97-AF65-F5344CB8AC3E}">
        <p14:creationId xmlns:p14="http://schemas.microsoft.com/office/powerpoint/2010/main" val="382335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CB90-95AB-3479-0499-B84AC083F9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359FE5-1EED-BAF0-C0AB-AB3B58839FE4}"/>
              </a:ext>
            </a:extLst>
          </p:cNvPr>
          <p:cNvSpPr>
            <a:spLocks noGrp="1"/>
          </p:cNvSpPr>
          <p:nvPr>
            <p:ph type="dt" sz="half" idx="10"/>
          </p:nvPr>
        </p:nvSpPr>
        <p:spPr/>
        <p:txBody>
          <a:bodyPr/>
          <a:lstStyle/>
          <a:p>
            <a:fld id="{C9DE8B37-5CF0-4834-83A8-11AF885A91A8}" type="datetimeFigureOut">
              <a:rPr lang="en-IN" smtClean="0"/>
              <a:t>06-01-2024</a:t>
            </a:fld>
            <a:endParaRPr lang="en-IN"/>
          </a:p>
        </p:txBody>
      </p:sp>
      <p:sp>
        <p:nvSpPr>
          <p:cNvPr id="4" name="Footer Placeholder 3">
            <a:extLst>
              <a:ext uri="{FF2B5EF4-FFF2-40B4-BE49-F238E27FC236}">
                <a16:creationId xmlns:a16="http://schemas.microsoft.com/office/drawing/2014/main" id="{96E743D7-3927-C5EE-296A-E1CF5BBE03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D278F2-B697-FF34-6519-30A5388D4E59}"/>
              </a:ext>
            </a:extLst>
          </p:cNvPr>
          <p:cNvSpPr>
            <a:spLocks noGrp="1"/>
          </p:cNvSpPr>
          <p:nvPr>
            <p:ph type="sldNum" sz="quarter" idx="12"/>
          </p:nvPr>
        </p:nvSpPr>
        <p:spPr/>
        <p:txBody>
          <a:bodyPr/>
          <a:lstStyle/>
          <a:p>
            <a:fld id="{1AB8AC01-6214-48BC-B372-AD826437CACE}" type="slidenum">
              <a:rPr lang="en-IN" smtClean="0"/>
              <a:t>‹#›</a:t>
            </a:fld>
            <a:endParaRPr lang="en-IN"/>
          </a:p>
        </p:txBody>
      </p:sp>
    </p:spTree>
    <p:extLst>
      <p:ext uri="{BB962C8B-B14F-4D97-AF65-F5344CB8AC3E}">
        <p14:creationId xmlns:p14="http://schemas.microsoft.com/office/powerpoint/2010/main" val="12352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4A56A-F349-1F10-3FED-92EC92A3B396}"/>
              </a:ext>
            </a:extLst>
          </p:cNvPr>
          <p:cNvSpPr>
            <a:spLocks noGrp="1"/>
          </p:cNvSpPr>
          <p:nvPr>
            <p:ph type="dt" sz="half" idx="10"/>
          </p:nvPr>
        </p:nvSpPr>
        <p:spPr/>
        <p:txBody>
          <a:bodyPr/>
          <a:lstStyle/>
          <a:p>
            <a:fld id="{C9DE8B37-5CF0-4834-83A8-11AF885A91A8}" type="datetimeFigureOut">
              <a:rPr lang="en-IN" smtClean="0"/>
              <a:t>06-01-2024</a:t>
            </a:fld>
            <a:endParaRPr lang="en-IN"/>
          </a:p>
        </p:txBody>
      </p:sp>
      <p:sp>
        <p:nvSpPr>
          <p:cNvPr id="3" name="Footer Placeholder 2">
            <a:extLst>
              <a:ext uri="{FF2B5EF4-FFF2-40B4-BE49-F238E27FC236}">
                <a16:creationId xmlns:a16="http://schemas.microsoft.com/office/drawing/2014/main" id="{2FD3E556-3600-18C6-4E33-52693CF091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E83B9D-5AF4-C84C-4EA6-C61D5FBE06C8}"/>
              </a:ext>
            </a:extLst>
          </p:cNvPr>
          <p:cNvSpPr>
            <a:spLocks noGrp="1"/>
          </p:cNvSpPr>
          <p:nvPr>
            <p:ph type="sldNum" sz="quarter" idx="12"/>
          </p:nvPr>
        </p:nvSpPr>
        <p:spPr/>
        <p:txBody>
          <a:bodyPr/>
          <a:lstStyle/>
          <a:p>
            <a:fld id="{1AB8AC01-6214-48BC-B372-AD826437CACE}" type="slidenum">
              <a:rPr lang="en-IN" smtClean="0"/>
              <a:t>‹#›</a:t>
            </a:fld>
            <a:endParaRPr lang="en-IN"/>
          </a:p>
        </p:txBody>
      </p:sp>
    </p:spTree>
    <p:extLst>
      <p:ext uri="{BB962C8B-B14F-4D97-AF65-F5344CB8AC3E}">
        <p14:creationId xmlns:p14="http://schemas.microsoft.com/office/powerpoint/2010/main" val="125970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96CD-AC84-E717-A100-FCE0CABDFB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B2B5E6-B33E-58B6-6CC3-F6DB21C199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E65DB0-C936-37BB-B1B9-136FFF909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68098-60A2-405B-2825-735DC9BA38DE}"/>
              </a:ext>
            </a:extLst>
          </p:cNvPr>
          <p:cNvSpPr>
            <a:spLocks noGrp="1"/>
          </p:cNvSpPr>
          <p:nvPr>
            <p:ph type="dt" sz="half" idx="10"/>
          </p:nvPr>
        </p:nvSpPr>
        <p:spPr/>
        <p:txBody>
          <a:bodyPr/>
          <a:lstStyle/>
          <a:p>
            <a:fld id="{C9DE8B37-5CF0-4834-83A8-11AF885A91A8}" type="datetimeFigureOut">
              <a:rPr lang="en-IN" smtClean="0"/>
              <a:t>06-01-2024</a:t>
            </a:fld>
            <a:endParaRPr lang="en-IN"/>
          </a:p>
        </p:txBody>
      </p:sp>
      <p:sp>
        <p:nvSpPr>
          <p:cNvPr id="6" name="Footer Placeholder 5">
            <a:extLst>
              <a:ext uri="{FF2B5EF4-FFF2-40B4-BE49-F238E27FC236}">
                <a16:creationId xmlns:a16="http://schemas.microsoft.com/office/drawing/2014/main" id="{41272543-A588-EE42-5D63-F42FA09C6B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7A8F23-8FF7-49DD-7DDB-9994EE5507C5}"/>
              </a:ext>
            </a:extLst>
          </p:cNvPr>
          <p:cNvSpPr>
            <a:spLocks noGrp="1"/>
          </p:cNvSpPr>
          <p:nvPr>
            <p:ph type="sldNum" sz="quarter" idx="12"/>
          </p:nvPr>
        </p:nvSpPr>
        <p:spPr/>
        <p:txBody>
          <a:bodyPr/>
          <a:lstStyle/>
          <a:p>
            <a:fld id="{1AB8AC01-6214-48BC-B372-AD826437CACE}" type="slidenum">
              <a:rPr lang="en-IN" smtClean="0"/>
              <a:t>‹#›</a:t>
            </a:fld>
            <a:endParaRPr lang="en-IN"/>
          </a:p>
        </p:txBody>
      </p:sp>
    </p:spTree>
    <p:extLst>
      <p:ext uri="{BB962C8B-B14F-4D97-AF65-F5344CB8AC3E}">
        <p14:creationId xmlns:p14="http://schemas.microsoft.com/office/powerpoint/2010/main" val="1884097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4-5208-1FF8-E0C0-8A306C1379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8C4403-DC12-7B8F-F165-911B51232A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4477AA-ACA2-A5FA-3489-BF2B06294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EC2D9-409F-F9BB-6911-EC4EF76FA62A}"/>
              </a:ext>
            </a:extLst>
          </p:cNvPr>
          <p:cNvSpPr>
            <a:spLocks noGrp="1"/>
          </p:cNvSpPr>
          <p:nvPr>
            <p:ph type="dt" sz="half" idx="10"/>
          </p:nvPr>
        </p:nvSpPr>
        <p:spPr/>
        <p:txBody>
          <a:bodyPr/>
          <a:lstStyle/>
          <a:p>
            <a:fld id="{C9DE8B37-5CF0-4834-83A8-11AF885A91A8}" type="datetimeFigureOut">
              <a:rPr lang="en-IN" smtClean="0"/>
              <a:t>06-01-2024</a:t>
            </a:fld>
            <a:endParaRPr lang="en-IN"/>
          </a:p>
        </p:txBody>
      </p:sp>
      <p:sp>
        <p:nvSpPr>
          <p:cNvPr id="6" name="Footer Placeholder 5">
            <a:extLst>
              <a:ext uri="{FF2B5EF4-FFF2-40B4-BE49-F238E27FC236}">
                <a16:creationId xmlns:a16="http://schemas.microsoft.com/office/drawing/2014/main" id="{FBDDF6CE-535E-FACC-32FF-133B0920EB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0D824F-90B1-9ADF-0CC6-195F070F7D4B}"/>
              </a:ext>
            </a:extLst>
          </p:cNvPr>
          <p:cNvSpPr>
            <a:spLocks noGrp="1"/>
          </p:cNvSpPr>
          <p:nvPr>
            <p:ph type="sldNum" sz="quarter" idx="12"/>
          </p:nvPr>
        </p:nvSpPr>
        <p:spPr/>
        <p:txBody>
          <a:bodyPr/>
          <a:lstStyle/>
          <a:p>
            <a:fld id="{1AB8AC01-6214-48BC-B372-AD826437CACE}" type="slidenum">
              <a:rPr lang="en-IN" smtClean="0"/>
              <a:t>‹#›</a:t>
            </a:fld>
            <a:endParaRPr lang="en-IN"/>
          </a:p>
        </p:txBody>
      </p:sp>
    </p:spTree>
    <p:extLst>
      <p:ext uri="{BB962C8B-B14F-4D97-AF65-F5344CB8AC3E}">
        <p14:creationId xmlns:p14="http://schemas.microsoft.com/office/powerpoint/2010/main" val="220852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7A036-6CE3-64D2-33D1-AD824A8A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BC72DA-9935-2919-C31D-D0B1C4E39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FA273-D5A9-261E-8995-B566ABA81A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E8B37-5CF0-4834-83A8-11AF885A91A8}" type="datetimeFigureOut">
              <a:rPr lang="en-IN" smtClean="0"/>
              <a:t>06-01-2024</a:t>
            </a:fld>
            <a:endParaRPr lang="en-IN"/>
          </a:p>
        </p:txBody>
      </p:sp>
      <p:sp>
        <p:nvSpPr>
          <p:cNvPr id="5" name="Footer Placeholder 4">
            <a:extLst>
              <a:ext uri="{FF2B5EF4-FFF2-40B4-BE49-F238E27FC236}">
                <a16:creationId xmlns:a16="http://schemas.microsoft.com/office/drawing/2014/main" id="{638D85A4-9834-46DC-C197-A0243977F1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4EE3B2-AE83-3738-87E2-0EFAF4A63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8AC01-6214-48BC-B372-AD826437CACE}" type="slidenum">
              <a:rPr lang="en-IN" smtClean="0"/>
              <a:t>‹#›</a:t>
            </a:fld>
            <a:endParaRPr lang="en-IN"/>
          </a:p>
        </p:txBody>
      </p:sp>
    </p:spTree>
    <p:extLst>
      <p:ext uri="{BB962C8B-B14F-4D97-AF65-F5344CB8AC3E}">
        <p14:creationId xmlns:p14="http://schemas.microsoft.com/office/powerpoint/2010/main" val="3528936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9F44A-756A-80DE-A96B-757AC52B81C2}"/>
              </a:ext>
            </a:extLst>
          </p:cNvPr>
          <p:cNvSpPr>
            <a:spLocks noGrp="1"/>
          </p:cNvSpPr>
          <p:nvPr>
            <p:ph type="title"/>
          </p:nvPr>
        </p:nvSpPr>
        <p:spPr>
          <a:xfrm>
            <a:off x="175727" y="113815"/>
            <a:ext cx="10515600" cy="502622"/>
          </a:xfrm>
        </p:spPr>
        <p:txBody>
          <a:bodyPr>
            <a:normAutofit fontScale="90000"/>
          </a:bodyPr>
          <a:lstStyle/>
          <a:p>
            <a:r>
              <a:rPr lang="en-IN" b="1" dirty="0">
                <a:latin typeface="Times New Roman" panose="02020603050405020304" pitchFamily="18" charset="0"/>
                <a:cs typeface="Times New Roman" panose="02020603050405020304" pitchFamily="18" charset="0"/>
              </a:rPr>
              <a:t>Demand Paging</a:t>
            </a:r>
          </a:p>
        </p:txBody>
      </p:sp>
      <p:sp>
        <p:nvSpPr>
          <p:cNvPr id="3" name="Content Placeholder 2">
            <a:extLst>
              <a:ext uri="{FF2B5EF4-FFF2-40B4-BE49-F238E27FC236}">
                <a16:creationId xmlns:a16="http://schemas.microsoft.com/office/drawing/2014/main" id="{519142BF-FFF1-544F-23F6-E20B40C8D124}"/>
              </a:ext>
            </a:extLst>
          </p:cNvPr>
          <p:cNvSpPr>
            <a:spLocks noGrp="1"/>
          </p:cNvSpPr>
          <p:nvPr>
            <p:ph idx="1"/>
          </p:nvPr>
        </p:nvSpPr>
        <p:spPr>
          <a:xfrm>
            <a:off x="175727" y="681751"/>
            <a:ext cx="11590175" cy="5952314"/>
          </a:xfrm>
        </p:spPr>
        <p:txBody>
          <a:bodyPr>
            <a:normAutofit/>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Every process in the virtual memory contains lots of pages and in some cases, it might not be efficient to swap all the pages for the process at once. </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Because it might be possible that the program may need only a certain page for the application to run. </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Let us take an example here, suppose there is a 500 MB application and it may need as little as 100MB pages to be swapped, so in this case, there is no need to swap all pages at once.</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demand paging system is somehow similar to the paging system with swapping where processes mainly reside in the main memory(usually in the hard disk). </a:t>
            </a:r>
          </a:p>
          <a:p>
            <a:pPr marL="0" indent="0">
              <a:buNone/>
            </a:pPr>
            <a:endParaRPr lang="en-IN" dirty="0"/>
          </a:p>
        </p:txBody>
      </p:sp>
    </p:spTree>
    <p:extLst>
      <p:ext uri="{BB962C8B-B14F-4D97-AF65-F5344CB8AC3E}">
        <p14:creationId xmlns:p14="http://schemas.microsoft.com/office/powerpoint/2010/main" val="3214111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5E91-8EFD-07FB-9A3A-A1A32063388E}"/>
              </a:ext>
            </a:extLst>
          </p:cNvPr>
          <p:cNvSpPr>
            <a:spLocks noGrp="1"/>
          </p:cNvSpPr>
          <p:nvPr>
            <p:ph type="title"/>
          </p:nvPr>
        </p:nvSpPr>
        <p:spPr>
          <a:xfrm>
            <a:off x="335902" y="365126"/>
            <a:ext cx="11017898" cy="381324"/>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Advantages of Demand Paging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35B0AE-AF0C-86F1-CDBC-94B512A59A50}"/>
              </a:ext>
            </a:extLst>
          </p:cNvPr>
          <p:cNvSpPr>
            <a:spLocks noGrp="1"/>
          </p:cNvSpPr>
          <p:nvPr>
            <p:ph idx="1"/>
          </p:nvPr>
        </p:nvSpPr>
        <p:spPr>
          <a:xfrm>
            <a:off x="261257" y="895739"/>
            <a:ext cx="11346025" cy="5485168"/>
          </a:xfrm>
        </p:spPr>
        <p:txBody>
          <a:bodyPr>
            <a:normAutofit/>
          </a:bodyPr>
          <a:lstStyle/>
          <a:p>
            <a:pPr marL="0" indent="0" algn="just">
              <a:lnSpc>
                <a:spcPct val="15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The benefits of using the Demand Paging technique are as follows:</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With the help of Demand Paging, memory is utilized efficiently.</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Demand paging avoids External Fragmentation.</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Less Input/Output is needed for Demand Paging.</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This process is not constrained by the size of physical memory.</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With Demand Paging it becomes easier to share the pages.</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With this technique, portions of the process that are never called are never loaded.</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No compaction is required in demand Paging.</a:t>
            </a:r>
          </a:p>
        </p:txBody>
      </p:sp>
    </p:spTree>
    <p:extLst>
      <p:ext uri="{BB962C8B-B14F-4D97-AF65-F5344CB8AC3E}">
        <p14:creationId xmlns:p14="http://schemas.microsoft.com/office/powerpoint/2010/main" val="758868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DBA8-F720-F94F-63F2-711F61A2312C}"/>
              </a:ext>
            </a:extLst>
          </p:cNvPr>
          <p:cNvSpPr>
            <a:spLocks noGrp="1"/>
          </p:cNvSpPr>
          <p:nvPr>
            <p:ph type="title"/>
          </p:nvPr>
        </p:nvSpPr>
        <p:spPr>
          <a:xfrm>
            <a:off x="429208" y="365125"/>
            <a:ext cx="10924592" cy="605259"/>
          </a:xfrm>
        </p:spPr>
        <p:txBody>
          <a:bodyPr>
            <a:normAutofit fontScale="90000"/>
          </a:bodyPr>
          <a:lstStyle/>
          <a:p>
            <a:pPr algn="just"/>
            <a:r>
              <a:rPr lang="en-IN" b="1" i="0" dirty="0">
                <a:solidFill>
                  <a:srgbClr val="212529"/>
                </a:solidFill>
                <a:effectLst/>
                <a:latin typeface="Times New Roman" panose="02020603050405020304" pitchFamily="18" charset="0"/>
                <a:cs typeface="Times New Roman" panose="02020603050405020304" pitchFamily="18" charset="0"/>
              </a:rPr>
              <a:t>Disadvantages of Demand paging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DCBAB5-2A8D-0584-DE13-0762FB6CFBA9}"/>
              </a:ext>
            </a:extLst>
          </p:cNvPr>
          <p:cNvSpPr>
            <a:spLocks noGrp="1"/>
          </p:cNvSpPr>
          <p:nvPr>
            <p:ph idx="1"/>
          </p:nvPr>
        </p:nvSpPr>
        <p:spPr>
          <a:xfrm>
            <a:off x="429208" y="1253331"/>
            <a:ext cx="10515600" cy="4351338"/>
          </a:xfrm>
        </p:spPr>
        <p:txBody>
          <a:bodyPr/>
          <a:lstStyle/>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There is an increase in overheads due to interrupts and page tables.</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Memory access time in demand paging is longer.</a:t>
            </a:r>
          </a:p>
          <a:p>
            <a:pPr marL="0" indent="0">
              <a:buNone/>
            </a:pPr>
            <a:endParaRPr lang="en-IN" dirty="0"/>
          </a:p>
        </p:txBody>
      </p:sp>
    </p:spTree>
    <p:extLst>
      <p:ext uri="{BB962C8B-B14F-4D97-AF65-F5344CB8AC3E}">
        <p14:creationId xmlns:p14="http://schemas.microsoft.com/office/powerpoint/2010/main" val="355646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F206-AF72-A4AE-3630-E2646EAC3E42}"/>
              </a:ext>
            </a:extLst>
          </p:cNvPr>
          <p:cNvSpPr>
            <a:spLocks noGrp="1"/>
          </p:cNvSpPr>
          <p:nvPr>
            <p:ph type="title"/>
          </p:nvPr>
        </p:nvSpPr>
        <p:spPr>
          <a:xfrm>
            <a:off x="233266" y="178514"/>
            <a:ext cx="11017898" cy="539944"/>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Pure Demand Paging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F1FE6A-5D15-9299-98D7-4155FCA13B42}"/>
              </a:ext>
            </a:extLst>
          </p:cNvPr>
          <p:cNvSpPr>
            <a:spLocks noGrp="1"/>
          </p:cNvSpPr>
          <p:nvPr>
            <p:ph idx="1"/>
          </p:nvPr>
        </p:nvSpPr>
        <p:spPr>
          <a:xfrm>
            <a:off x="335902" y="905070"/>
            <a:ext cx="11374016" cy="5587804"/>
          </a:xfrm>
        </p:spPr>
        <p:txBody>
          <a:bodyPr>
            <a:normAutofit/>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In some cases when initially no pages are loaded into the memory, pages in such cases are only loaded when are demanded by the process by generating page faults. It is then referred to as </a:t>
            </a:r>
            <a:r>
              <a:rPr lang="en-US" sz="2400" b="1" i="0" dirty="0">
                <a:solidFill>
                  <a:srgbClr val="212529"/>
                </a:solidFill>
                <a:effectLst/>
                <a:latin typeface="Times New Roman" panose="02020603050405020304" pitchFamily="18" charset="0"/>
                <a:cs typeface="Times New Roman" panose="02020603050405020304" pitchFamily="18" charset="0"/>
              </a:rPr>
              <a:t>Pure Demand Paging</a:t>
            </a:r>
            <a:r>
              <a:rPr lang="en-US" sz="2400" b="0" i="0" dirty="0">
                <a:solidFill>
                  <a:srgbClr val="212529"/>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In the case of pure demand paging, there is not even a single page that is loaded into the memory initially. Thus pure demand paging causes the page fault.</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When the execution of the process starts with no pages in the memory, then the operating system sets the instruction pointer to the first instruction of the process and that is on a non-memory resident page and then in this case the process immediately faults for the page.</a:t>
            </a:r>
          </a:p>
        </p:txBody>
      </p:sp>
    </p:spTree>
    <p:extLst>
      <p:ext uri="{BB962C8B-B14F-4D97-AF65-F5344CB8AC3E}">
        <p14:creationId xmlns:p14="http://schemas.microsoft.com/office/powerpoint/2010/main" val="137072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42204-E289-3965-4C3A-B94C5CC6C0F3}"/>
              </a:ext>
            </a:extLst>
          </p:cNvPr>
          <p:cNvSpPr>
            <a:spLocks noGrp="1"/>
          </p:cNvSpPr>
          <p:nvPr>
            <p:ph idx="1"/>
          </p:nvPr>
        </p:nvSpPr>
        <p:spPr>
          <a:xfrm>
            <a:off x="615820" y="503853"/>
            <a:ext cx="10737980" cy="5673110"/>
          </a:xfrm>
        </p:spPr>
        <p:txBody>
          <a:bodyPr/>
          <a:lstStyle/>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After that when this page is brought into the memory then the process continues its execution, page fault is necessary until every page that it needs is in the memory.</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And at this point, it can execute with no more faults.</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This scheme is referred to as Pure Demand Paging: means never bring a page into the memory until it is required.</a:t>
            </a:r>
          </a:p>
          <a:p>
            <a:endParaRPr lang="en-IN" dirty="0"/>
          </a:p>
        </p:txBody>
      </p:sp>
    </p:spTree>
    <p:extLst>
      <p:ext uri="{BB962C8B-B14F-4D97-AF65-F5344CB8AC3E}">
        <p14:creationId xmlns:p14="http://schemas.microsoft.com/office/powerpoint/2010/main" val="1750975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4117-3715-3EDE-91FD-C11FF20A87A1}"/>
              </a:ext>
            </a:extLst>
          </p:cNvPr>
          <p:cNvSpPr>
            <a:spLocks noGrp="1"/>
          </p:cNvSpPr>
          <p:nvPr>
            <p:ph type="title"/>
          </p:nvPr>
        </p:nvSpPr>
        <p:spPr>
          <a:xfrm>
            <a:off x="261257" y="158621"/>
            <a:ext cx="10515600" cy="614589"/>
          </a:xfrm>
        </p:spPr>
        <p:txBody>
          <a:bodyPr>
            <a:normAutofit fontScale="90000"/>
          </a:bodyPr>
          <a:lstStyle/>
          <a:p>
            <a:r>
              <a:rPr lang="en-IN" b="1" i="0" dirty="0">
                <a:solidFill>
                  <a:srgbClr val="000000"/>
                </a:solidFill>
                <a:effectLst/>
                <a:latin typeface="Times New Roman" panose="02020603050405020304" pitchFamily="18" charset="0"/>
              </a:rPr>
              <a:t>Performance of Demand Paging</a:t>
            </a:r>
            <a:endParaRPr lang="en-IN" dirty="0"/>
          </a:p>
        </p:txBody>
      </p:sp>
      <p:sp>
        <p:nvSpPr>
          <p:cNvPr id="3" name="Content Placeholder 2">
            <a:extLst>
              <a:ext uri="{FF2B5EF4-FFF2-40B4-BE49-F238E27FC236}">
                <a16:creationId xmlns:a16="http://schemas.microsoft.com/office/drawing/2014/main" id="{5040945A-B035-0592-597F-018BE3472122}"/>
              </a:ext>
            </a:extLst>
          </p:cNvPr>
          <p:cNvSpPr>
            <a:spLocks noGrp="1"/>
          </p:cNvSpPr>
          <p:nvPr>
            <p:ph idx="1"/>
          </p:nvPr>
        </p:nvSpPr>
        <p:spPr>
          <a:xfrm>
            <a:off x="251926" y="773210"/>
            <a:ext cx="11541968" cy="5860855"/>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Demand paging can significantly affect the performance of a computer system. </a:t>
            </a:r>
          </a:p>
          <a:p>
            <a:pPr algn="just">
              <a:lnSpc>
                <a:spcPct val="150000"/>
              </a:lnSpc>
            </a:pPr>
            <a:r>
              <a:rPr lang="en-US" sz="2400" dirty="0">
                <a:latin typeface="Times New Roman" panose="02020603050405020304" pitchFamily="18" charset="0"/>
                <a:cs typeface="Times New Roman" panose="02020603050405020304" pitchFamily="18" charset="0"/>
              </a:rPr>
              <a:t>To see why, let’s compute the effective access time for a demand-paged memory. </a:t>
            </a:r>
          </a:p>
          <a:p>
            <a:pPr algn="just">
              <a:lnSpc>
                <a:spcPct val="150000"/>
              </a:lnSpc>
            </a:pPr>
            <a:r>
              <a:rPr lang="en-US" sz="2400" dirty="0">
                <a:latin typeface="Times New Roman" panose="02020603050405020304" pitchFamily="18" charset="0"/>
                <a:cs typeface="Times New Roman" panose="02020603050405020304" pitchFamily="18" charset="0"/>
              </a:rPr>
              <a:t>Assume the memory-access time, denoted ma, is 10 nanoseconds. </a:t>
            </a:r>
          </a:p>
          <a:p>
            <a:pPr algn="just">
              <a:lnSpc>
                <a:spcPct val="150000"/>
              </a:lnSpc>
            </a:pPr>
            <a:r>
              <a:rPr lang="en-US" sz="2400" dirty="0">
                <a:latin typeface="Times New Roman" panose="02020603050405020304" pitchFamily="18" charset="0"/>
                <a:cs typeface="Times New Roman" panose="02020603050405020304" pitchFamily="18" charset="0"/>
              </a:rPr>
              <a:t>As long as we have no page faults, the effective access time is equal to the memory access time. </a:t>
            </a:r>
          </a:p>
          <a:p>
            <a:pPr algn="just">
              <a:lnSpc>
                <a:spcPct val="150000"/>
              </a:lnSpc>
            </a:pPr>
            <a:r>
              <a:rPr lang="en-US" sz="2400" dirty="0">
                <a:latin typeface="Times New Roman" panose="02020603050405020304" pitchFamily="18" charset="0"/>
                <a:cs typeface="Times New Roman" panose="02020603050405020304" pitchFamily="18" charset="0"/>
              </a:rPr>
              <a:t>If, however, a page fault occurs, we must first read the relevant page from secondary storage and then access the desired word. </a:t>
            </a:r>
          </a:p>
          <a:p>
            <a:pPr algn="just">
              <a:lnSpc>
                <a:spcPct val="150000"/>
              </a:lnSpc>
            </a:pPr>
            <a:r>
              <a:rPr lang="en-US" sz="2400" dirty="0">
                <a:latin typeface="Times New Roman" panose="02020603050405020304" pitchFamily="18" charset="0"/>
                <a:cs typeface="Times New Roman" panose="02020603050405020304" pitchFamily="18" charset="0"/>
              </a:rPr>
              <a:t>Let p be the probability of a page fault (0 ≤ p ≤ 1). We would expect p to be close to zero— that is, we would expect to have only a few page faults. The effective access time is then </a:t>
            </a:r>
          </a:p>
          <a:p>
            <a:pPr marL="0" indent="0" algn="ctr">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effective access time = (1 − p) × ma + p × page fault time.</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583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7116-5684-C471-AE82-145AF8C7C3BA}"/>
              </a:ext>
            </a:extLst>
          </p:cNvPr>
          <p:cNvSpPr>
            <a:spLocks noGrp="1"/>
          </p:cNvSpPr>
          <p:nvPr>
            <p:ph idx="1"/>
          </p:nvPr>
        </p:nvSpPr>
        <p:spPr>
          <a:xfrm>
            <a:off x="373223" y="279918"/>
            <a:ext cx="11262049" cy="6354147"/>
          </a:xfrm>
        </p:spPr>
        <p:txBody>
          <a:bodyPr>
            <a:normAutofit fontScale="92500"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To compute the effective access time, we must know how much time is needed to service a page fault. A page fault causes the following sequence to occur:</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Trap to the operating system.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Save the registers and process state.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Determine that the interrupt was a page fault.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Check that the page reference was legal, and determine the location of the page in    secondary storage.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Issue a read from the storage to a free frame: </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Wait in a queue until the read request is serviced. </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Wait for the device seek and/or latency time. </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Begin the transfer of the page to a free frame.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34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25AB4-201C-EBFA-5F70-88D4B6B15A7C}"/>
              </a:ext>
            </a:extLst>
          </p:cNvPr>
          <p:cNvSpPr>
            <a:spLocks noGrp="1"/>
          </p:cNvSpPr>
          <p:nvPr>
            <p:ph idx="1"/>
          </p:nvPr>
        </p:nvSpPr>
        <p:spPr>
          <a:xfrm>
            <a:off x="186612" y="233265"/>
            <a:ext cx="11607282" cy="5943698"/>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6.While waiting, allocate the CPU core to some other process.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7.Receive an interrupt from the storage I/O subsystem (I/O completed).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8.Save the registers and process state for the other process (if step 6 is executed).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9.Determine that the interrupt was from the secondary storage device.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10.Correct the page table and other tables to show that the desired page is now in memory.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11.Wait for the CPU core to be allocated to this process again.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12.Restore the registers, process state, and new page table, and then resume the interrupted instruction.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796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C6C0B-2F51-BAD2-65EA-7DEBAE46A9D7}"/>
              </a:ext>
            </a:extLst>
          </p:cNvPr>
          <p:cNvSpPr>
            <a:spLocks noGrp="1"/>
          </p:cNvSpPr>
          <p:nvPr>
            <p:ph idx="1"/>
          </p:nvPr>
        </p:nvSpPr>
        <p:spPr>
          <a:xfrm>
            <a:off x="261257" y="251928"/>
            <a:ext cx="11092543" cy="6279502"/>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Not all of these steps are necessary in every case. For example, we are assuming that, in step 6, the CPU is allocated to another process while the I/O occurs. </a:t>
            </a:r>
          </a:p>
          <a:p>
            <a:pPr algn="just">
              <a:lnSpc>
                <a:spcPct val="150000"/>
              </a:lnSpc>
            </a:pPr>
            <a:r>
              <a:rPr lang="en-US" sz="2400" dirty="0">
                <a:latin typeface="Times New Roman" panose="02020603050405020304" pitchFamily="18" charset="0"/>
                <a:cs typeface="Times New Roman" panose="02020603050405020304" pitchFamily="18" charset="0"/>
              </a:rPr>
              <a:t>This arrangement allows multiprogramming to maintain CPU utilization but requires additional time to resume the page-fault service routine when the I/O transfer is complete. </a:t>
            </a:r>
          </a:p>
          <a:p>
            <a:pPr algn="just">
              <a:lnSpc>
                <a:spcPct val="150000"/>
              </a:lnSpc>
            </a:pPr>
            <a:r>
              <a:rPr lang="en-US" sz="2400" dirty="0">
                <a:latin typeface="Times New Roman" panose="02020603050405020304" pitchFamily="18" charset="0"/>
                <a:cs typeface="Times New Roman" panose="02020603050405020304" pitchFamily="18" charset="0"/>
              </a:rPr>
              <a:t>In any case, there are three major task components of the page-fault service time: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1. Service the page-fault interrupt.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2. Read in the page.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3. Restart the process</a:t>
            </a:r>
            <a:r>
              <a:rPr lang="en-US" dirty="0"/>
              <a:t>.</a:t>
            </a:r>
            <a:endParaRPr lang="en-IN" dirty="0"/>
          </a:p>
        </p:txBody>
      </p:sp>
    </p:spTree>
    <p:extLst>
      <p:ext uri="{BB962C8B-B14F-4D97-AF65-F5344CB8AC3E}">
        <p14:creationId xmlns:p14="http://schemas.microsoft.com/office/powerpoint/2010/main" val="1381271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112B24-00E8-69C0-F60F-8930852CA34B}"/>
              </a:ext>
            </a:extLst>
          </p:cNvPr>
          <p:cNvSpPr>
            <a:spLocks noGrp="1"/>
          </p:cNvSpPr>
          <p:nvPr>
            <p:ph idx="1"/>
          </p:nvPr>
        </p:nvSpPr>
        <p:spPr>
          <a:xfrm>
            <a:off x="335901" y="195943"/>
            <a:ext cx="11327363" cy="6307494"/>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The first and third tasks can be reduced, with careful coding, to several hundred instructions. </a:t>
            </a:r>
          </a:p>
          <a:p>
            <a:pPr algn="just">
              <a:lnSpc>
                <a:spcPct val="150000"/>
              </a:lnSpc>
            </a:pPr>
            <a:r>
              <a:rPr lang="en-US" sz="2400" dirty="0">
                <a:latin typeface="Times New Roman" panose="02020603050405020304" pitchFamily="18" charset="0"/>
                <a:cs typeface="Times New Roman" panose="02020603050405020304" pitchFamily="18" charset="0"/>
              </a:rPr>
              <a:t>These tasks may take from 1 to 100 microseconds each. Let’s consider the case of HDDs being used as the paging device. </a:t>
            </a:r>
          </a:p>
          <a:p>
            <a:pPr algn="just">
              <a:lnSpc>
                <a:spcPct val="150000"/>
              </a:lnSpc>
            </a:pPr>
            <a:r>
              <a:rPr lang="en-US" sz="2400" dirty="0">
                <a:latin typeface="Times New Roman" panose="02020603050405020304" pitchFamily="18" charset="0"/>
                <a:cs typeface="Times New Roman" panose="02020603050405020304" pitchFamily="18" charset="0"/>
              </a:rPr>
              <a:t>The page switch time will probably be close to 8 milliseconds. </a:t>
            </a:r>
          </a:p>
          <a:p>
            <a:pPr algn="just">
              <a:lnSpc>
                <a:spcPct val="150000"/>
              </a:lnSpc>
            </a:pPr>
            <a:r>
              <a:rPr lang="en-US" sz="2400" dirty="0">
                <a:latin typeface="Times New Roman" panose="02020603050405020304" pitchFamily="18" charset="0"/>
                <a:cs typeface="Times New Roman" panose="02020603050405020304" pitchFamily="18" charset="0"/>
              </a:rPr>
              <a:t>(A typical hard disk has an average latency of 3 milliseconds, a seek of 5 milliseconds, and a transfer time of 0.05 milliseconds. </a:t>
            </a:r>
          </a:p>
          <a:p>
            <a:pPr algn="just">
              <a:lnSpc>
                <a:spcPct val="150000"/>
              </a:lnSpc>
            </a:pPr>
            <a:r>
              <a:rPr lang="en-US" sz="2400" dirty="0">
                <a:latin typeface="Times New Roman" panose="02020603050405020304" pitchFamily="18" charset="0"/>
                <a:cs typeface="Times New Roman" panose="02020603050405020304" pitchFamily="18" charset="0"/>
              </a:rPr>
              <a:t>Thus, the total paging time is about 8 milliseconds, including hardware and software time.) Remember also that we are looking at only the device-service time. </a:t>
            </a:r>
          </a:p>
          <a:p>
            <a:pPr algn="just">
              <a:lnSpc>
                <a:spcPct val="150000"/>
              </a:lnSpc>
            </a:pPr>
            <a:r>
              <a:rPr lang="en-US" sz="2400" dirty="0">
                <a:latin typeface="Times New Roman" panose="02020603050405020304" pitchFamily="18" charset="0"/>
                <a:cs typeface="Times New Roman" panose="02020603050405020304" pitchFamily="18" charset="0"/>
              </a:rPr>
              <a:t>If a queue of processes is waiting for the device, we have to add queuing time as we wait for the paging device to be free to service our request, increasing even more the time to page 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75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2284C-36EE-EDE8-2268-3A4DC40CC456}"/>
              </a:ext>
            </a:extLst>
          </p:cNvPr>
          <p:cNvSpPr>
            <a:spLocks noGrp="1"/>
          </p:cNvSpPr>
          <p:nvPr>
            <p:ph idx="1"/>
          </p:nvPr>
        </p:nvSpPr>
        <p:spPr>
          <a:xfrm>
            <a:off x="718457" y="681135"/>
            <a:ext cx="10635343" cy="549582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With an average page-fault service time of 8 milliseconds and a memory access time of 200 nanoseconds, the effective access time in nanoseconds is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effective access time = (1 − p) × (200) + p (8 milliseconds)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 (1 − p) × 200 + p × 8,000,000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 200 + 7,999,800 × 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83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8F8EC3-FC16-D8B6-E15C-C20086FD7517}"/>
              </a:ext>
            </a:extLst>
          </p:cNvPr>
          <p:cNvSpPr>
            <a:spLocks noGrp="1"/>
          </p:cNvSpPr>
          <p:nvPr>
            <p:ph idx="1"/>
          </p:nvPr>
        </p:nvSpPr>
        <p:spPr>
          <a:xfrm>
            <a:off x="391885" y="214604"/>
            <a:ext cx="11485983" cy="6354147"/>
          </a:xfrm>
        </p:spPr>
        <p:txBody>
          <a:bodyPr>
            <a:normAutofit fontScale="92500" lnSpcReduction="20000"/>
          </a:bodyPr>
          <a:lstStyle/>
          <a:p>
            <a:pPr algn="just">
              <a:lnSpc>
                <a:spcPct val="160000"/>
              </a:lnSpc>
            </a:pPr>
            <a:r>
              <a:rPr lang="en-US" sz="2400" b="0" i="0" dirty="0">
                <a:effectLst/>
                <a:latin typeface="Times New Roman" panose="02020603050405020304" pitchFamily="18" charset="0"/>
                <a:cs typeface="Times New Roman" panose="02020603050405020304" pitchFamily="18" charset="0"/>
              </a:rPr>
              <a:t>Thus demand paging is the process that solves the above problem only by swapping the pages on Demand. This is also known as </a:t>
            </a:r>
            <a:r>
              <a:rPr lang="en-US" sz="2400" b="1" i="0" dirty="0">
                <a:effectLst/>
                <a:latin typeface="Times New Roman" panose="02020603050405020304" pitchFamily="18" charset="0"/>
                <a:cs typeface="Times New Roman" panose="02020603050405020304" pitchFamily="18" charset="0"/>
              </a:rPr>
              <a:t>lazy swapper</a:t>
            </a:r>
            <a:r>
              <a:rPr lang="en-US" sz="2400" b="0" i="0" dirty="0">
                <a:effectLst/>
                <a:latin typeface="Times New Roman" panose="02020603050405020304" pitchFamily="18" charset="0"/>
                <a:cs typeface="Times New Roman" panose="02020603050405020304" pitchFamily="18" charset="0"/>
              </a:rPr>
              <a:t>( It never swaps the page into the memory unless it is needed).</a:t>
            </a:r>
          </a:p>
          <a:p>
            <a:pPr algn="just">
              <a:lnSpc>
                <a:spcPct val="160000"/>
              </a:lnSpc>
            </a:pPr>
            <a:r>
              <a:rPr lang="en-US" sz="2400" b="0" i="0" dirty="0">
                <a:effectLst/>
                <a:latin typeface="Times New Roman" panose="02020603050405020304" pitchFamily="18" charset="0"/>
                <a:cs typeface="Times New Roman" panose="02020603050405020304" pitchFamily="18" charset="0"/>
              </a:rPr>
              <a:t>Swapper that deals with the individual pages of a process are referred to as </a:t>
            </a:r>
            <a:r>
              <a:rPr lang="en-US" sz="2400" b="1" i="0" dirty="0">
                <a:effectLst/>
                <a:latin typeface="Times New Roman" panose="02020603050405020304" pitchFamily="18" charset="0"/>
                <a:cs typeface="Times New Roman" panose="02020603050405020304" pitchFamily="18" charset="0"/>
              </a:rPr>
              <a:t>Pager.</a:t>
            </a:r>
            <a:endParaRPr lang="en-US" sz="2400" b="0" i="0" dirty="0">
              <a:effectLst/>
              <a:latin typeface="Times New Roman" panose="02020603050405020304" pitchFamily="18" charset="0"/>
              <a:cs typeface="Times New Roman" panose="02020603050405020304" pitchFamily="18" charset="0"/>
            </a:endParaRPr>
          </a:p>
          <a:p>
            <a:pPr algn="just">
              <a:lnSpc>
                <a:spcPct val="160000"/>
              </a:lnSpc>
            </a:pPr>
            <a:r>
              <a:rPr lang="en-US" sz="2400" b="0" i="0" dirty="0">
                <a:effectLst/>
                <a:latin typeface="Times New Roman" panose="02020603050405020304" pitchFamily="18" charset="0"/>
                <a:cs typeface="Times New Roman" panose="02020603050405020304" pitchFamily="18" charset="0"/>
              </a:rPr>
              <a:t>Demand Paging is a technique in which a page is usually brought into the main memory only when it is needed or demanded by the CPU. </a:t>
            </a:r>
          </a:p>
          <a:p>
            <a:pPr algn="just">
              <a:lnSpc>
                <a:spcPct val="160000"/>
              </a:lnSpc>
            </a:pPr>
            <a:r>
              <a:rPr lang="en-US" sz="2400" b="0" i="0" dirty="0">
                <a:effectLst/>
                <a:latin typeface="Times New Roman" panose="02020603050405020304" pitchFamily="18" charset="0"/>
                <a:cs typeface="Times New Roman" panose="02020603050405020304" pitchFamily="18" charset="0"/>
              </a:rPr>
              <a:t>Initially, only those pages are loaded that are required by the process immediately.</a:t>
            </a:r>
          </a:p>
          <a:p>
            <a:pPr algn="just">
              <a:lnSpc>
                <a:spcPct val="160000"/>
              </a:lnSpc>
            </a:pPr>
            <a:r>
              <a:rPr lang="en-US" sz="2400" b="0" i="0" dirty="0">
                <a:effectLst/>
                <a:latin typeface="Times New Roman" panose="02020603050405020304" pitchFamily="18" charset="0"/>
                <a:cs typeface="Times New Roman" panose="02020603050405020304" pitchFamily="18" charset="0"/>
              </a:rPr>
              <a:t>Those pages that are never accessed are thus never loaded into the physical memory.</a:t>
            </a:r>
          </a:p>
          <a:p>
            <a:pPr marL="0" indent="0" algn="just">
              <a:lnSpc>
                <a:spcPct val="160000"/>
              </a:lnSpc>
              <a:buNone/>
            </a:pPr>
            <a:r>
              <a:rPr lang="en-US" sz="2400" b="0" i="0" dirty="0">
                <a:effectLst/>
                <a:latin typeface="Times New Roman" panose="02020603050405020304" pitchFamily="18" charset="0"/>
                <a:cs typeface="Times New Roman" panose="02020603050405020304" pitchFamily="18" charset="0"/>
              </a:rPr>
              <a:t>Whenever a page is needed? make a reference to it;</a:t>
            </a:r>
          </a:p>
          <a:p>
            <a:pPr algn="just">
              <a:lnSpc>
                <a:spcPct val="16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the reference is </a:t>
            </a:r>
            <a:r>
              <a:rPr lang="en-US" sz="2400" b="1" i="0" dirty="0">
                <a:effectLst/>
                <a:latin typeface="Times New Roman" panose="02020603050405020304" pitchFamily="18" charset="0"/>
                <a:cs typeface="Times New Roman" panose="02020603050405020304" pitchFamily="18" charset="0"/>
              </a:rPr>
              <a:t>invalid</a:t>
            </a:r>
            <a:r>
              <a:rPr lang="en-US" sz="2400" b="0" i="0" dirty="0">
                <a:effectLst/>
                <a:latin typeface="Times New Roman" panose="02020603050405020304" pitchFamily="18" charset="0"/>
                <a:cs typeface="Times New Roman" panose="02020603050405020304" pitchFamily="18" charset="0"/>
              </a:rPr>
              <a:t> then abort it.</a:t>
            </a:r>
          </a:p>
          <a:p>
            <a:pPr algn="just">
              <a:lnSpc>
                <a:spcPct val="16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the page is Not-in-memory then bring it to memory.</a:t>
            </a:r>
          </a:p>
          <a:p>
            <a:pPr algn="just">
              <a:lnSpc>
                <a:spcPct val="160000"/>
              </a:lnSpc>
            </a:pP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001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BC6F0-67DD-357A-A92C-9EFE595AA78A}"/>
              </a:ext>
            </a:extLst>
          </p:cNvPr>
          <p:cNvSpPr>
            <a:spLocks noGrp="1"/>
          </p:cNvSpPr>
          <p:nvPr>
            <p:ph idx="1"/>
          </p:nvPr>
        </p:nvSpPr>
        <p:spPr>
          <a:xfrm>
            <a:off x="419877" y="233264"/>
            <a:ext cx="11206065" cy="631682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We see, then, that the effective access time is directly proportional to the page-fault rate. </a:t>
            </a:r>
          </a:p>
          <a:p>
            <a:pPr algn="just">
              <a:lnSpc>
                <a:spcPct val="150000"/>
              </a:lnSpc>
            </a:pPr>
            <a:r>
              <a:rPr lang="en-US" sz="2400" dirty="0">
                <a:latin typeface="Times New Roman" panose="02020603050405020304" pitchFamily="18" charset="0"/>
                <a:cs typeface="Times New Roman" panose="02020603050405020304" pitchFamily="18" charset="0"/>
              </a:rPr>
              <a:t>If one access out of 1,000 causes a page fault, the effective access time is 8.2 microseconds. </a:t>
            </a:r>
          </a:p>
          <a:p>
            <a:pPr algn="just">
              <a:lnSpc>
                <a:spcPct val="150000"/>
              </a:lnSpc>
            </a:pPr>
            <a:r>
              <a:rPr lang="en-US" sz="2400" dirty="0">
                <a:latin typeface="Times New Roman" panose="02020603050405020304" pitchFamily="18" charset="0"/>
                <a:cs typeface="Times New Roman" panose="02020603050405020304" pitchFamily="18" charset="0"/>
              </a:rPr>
              <a:t>The computer will be slowed down by a factor of 40 because of demand paging! </a:t>
            </a:r>
          </a:p>
          <a:p>
            <a:pPr algn="just">
              <a:lnSpc>
                <a:spcPct val="150000"/>
              </a:lnSpc>
            </a:pPr>
            <a:r>
              <a:rPr lang="en-US" sz="2400" dirty="0">
                <a:latin typeface="Times New Roman" panose="02020603050405020304" pitchFamily="18" charset="0"/>
                <a:cs typeface="Times New Roman" panose="02020603050405020304" pitchFamily="18" charset="0"/>
              </a:rPr>
              <a:t>If we want performance degradation to be less than 10 percent, we need to keep the probability of page faults at the following level:</a:t>
            </a:r>
          </a:p>
          <a:p>
            <a:pPr marL="0" indent="0" algn="ctr">
              <a:lnSpc>
                <a:spcPct val="150000"/>
              </a:lnSpc>
              <a:buNone/>
            </a:pPr>
            <a:r>
              <a:rPr lang="nn-NO" sz="2400" dirty="0">
                <a:latin typeface="Times New Roman" panose="02020603050405020304" pitchFamily="18" charset="0"/>
                <a:cs typeface="Times New Roman" panose="02020603050405020304" pitchFamily="18" charset="0"/>
              </a:rPr>
              <a:t>220 &gt; 200 + 7,999,800 × p, </a:t>
            </a:r>
          </a:p>
          <a:p>
            <a:pPr marL="0" indent="0" algn="ctr">
              <a:lnSpc>
                <a:spcPct val="150000"/>
              </a:lnSpc>
              <a:buNone/>
            </a:pPr>
            <a:r>
              <a:rPr lang="nn-NO" sz="2400" dirty="0">
                <a:latin typeface="Times New Roman" panose="02020603050405020304" pitchFamily="18" charset="0"/>
                <a:cs typeface="Times New Roman" panose="02020603050405020304" pitchFamily="18" charset="0"/>
              </a:rPr>
              <a:t>20 &gt; 7,999,800 × p, </a:t>
            </a:r>
          </a:p>
          <a:p>
            <a:pPr marL="0" indent="0" algn="ctr">
              <a:lnSpc>
                <a:spcPct val="150000"/>
              </a:lnSpc>
              <a:buNone/>
            </a:pPr>
            <a:r>
              <a:rPr lang="nn-NO" sz="2400" dirty="0">
                <a:latin typeface="Times New Roman" panose="02020603050405020304" pitchFamily="18" charset="0"/>
                <a:cs typeface="Times New Roman" panose="02020603050405020304" pitchFamily="18" charset="0"/>
              </a:rPr>
              <a:t>p &lt; 0.0000025</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91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mand Paging">
            <a:extLst>
              <a:ext uri="{FF2B5EF4-FFF2-40B4-BE49-F238E27FC236}">
                <a16:creationId xmlns:a16="http://schemas.microsoft.com/office/drawing/2014/main" id="{488AB345-1A47-2C86-9159-745BFD7B9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4" y="345233"/>
            <a:ext cx="9041364" cy="55983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AE1BEA-C0DC-E424-DE30-20E5042E458A}"/>
              </a:ext>
            </a:extLst>
          </p:cNvPr>
          <p:cNvSpPr txBox="1"/>
          <p:nvPr/>
        </p:nvSpPr>
        <p:spPr>
          <a:xfrm>
            <a:off x="1520891" y="6036906"/>
            <a:ext cx="8397550" cy="461665"/>
          </a:xfrm>
          <a:prstGeom prst="rect">
            <a:avLst/>
          </a:prstGeom>
          <a:noFill/>
        </p:spPr>
        <p:txBody>
          <a:bodyPr wrap="square" rtlCol="0">
            <a:spAutoFit/>
          </a:bodyPr>
          <a:lstStyle/>
          <a:p>
            <a:r>
              <a:rPr lang="en-US" sz="2400" b="0" i="0" dirty="0">
                <a:solidFill>
                  <a:srgbClr val="212529"/>
                </a:solidFill>
                <a:effectLst/>
                <a:latin typeface="Times New Roman" panose="02020603050405020304" pitchFamily="18" charset="0"/>
                <a:cs typeface="Times New Roman" panose="02020603050405020304" pitchFamily="18" charset="0"/>
              </a:rPr>
              <a:t>Figure: Transfer of a Paged Memory to the contiguous disk space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2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C7FD-A8A4-2818-48D5-3299352BA47F}"/>
              </a:ext>
            </a:extLst>
          </p:cNvPr>
          <p:cNvSpPr>
            <a:spLocks noGrp="1"/>
          </p:cNvSpPr>
          <p:nvPr>
            <p:ph type="title"/>
          </p:nvPr>
        </p:nvSpPr>
        <p:spPr>
          <a:xfrm>
            <a:off x="158620" y="113198"/>
            <a:ext cx="11120535" cy="567839"/>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Valid-Invalid Bit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4B69B-D246-D483-C789-689A2A686456}"/>
              </a:ext>
            </a:extLst>
          </p:cNvPr>
          <p:cNvSpPr>
            <a:spLocks noGrp="1"/>
          </p:cNvSpPr>
          <p:nvPr>
            <p:ph idx="1"/>
          </p:nvPr>
        </p:nvSpPr>
        <p:spPr>
          <a:xfrm>
            <a:off x="233265" y="858416"/>
            <a:ext cx="11569959" cy="5719666"/>
          </a:xfrm>
        </p:spPr>
        <p:txBody>
          <a:bodyPr>
            <a:normAutofit/>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Some form of hardware support is used to distinguish between the pages that are in the memory and the pages that are on the disk. Thus for this purpose Valid-Invalid scheme is used:</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With each page table entry, a valid-invalid bit is associated( where </a:t>
            </a:r>
            <a:r>
              <a:rPr lang="en-US" sz="2400" b="1" i="0" dirty="0">
                <a:solidFill>
                  <a:srgbClr val="212529"/>
                </a:solidFill>
                <a:effectLst/>
                <a:latin typeface="Times New Roman" panose="02020603050405020304" pitchFamily="18" charset="0"/>
                <a:cs typeface="Times New Roman" panose="02020603050405020304" pitchFamily="18" charset="0"/>
              </a:rPr>
              <a:t>1</a:t>
            </a:r>
            <a:r>
              <a:rPr lang="en-US" sz="2400" b="0" i="0" dirty="0">
                <a:solidFill>
                  <a:srgbClr val="212529"/>
                </a:solidFill>
                <a:effectLst/>
                <a:latin typeface="Times New Roman" panose="02020603050405020304" pitchFamily="18" charset="0"/>
                <a:cs typeface="Times New Roman" panose="02020603050405020304" pitchFamily="18" charset="0"/>
              </a:rPr>
              <a:t> indicates</a:t>
            </a:r>
            <a:r>
              <a:rPr lang="en-US" sz="2400" b="1" i="0" dirty="0">
                <a:solidFill>
                  <a:srgbClr val="212529"/>
                </a:solidFill>
                <a:effectLst/>
                <a:latin typeface="Times New Roman" panose="02020603050405020304" pitchFamily="18" charset="0"/>
                <a:cs typeface="Times New Roman" panose="02020603050405020304" pitchFamily="18" charset="0"/>
              </a:rPr>
              <a:t> in the memory</a:t>
            </a:r>
            <a:r>
              <a:rPr lang="en-US" sz="2400" b="0" i="0" dirty="0">
                <a:solidFill>
                  <a:srgbClr val="212529"/>
                </a:solidFill>
                <a:effectLst/>
                <a:latin typeface="Times New Roman" panose="02020603050405020304" pitchFamily="18" charset="0"/>
                <a:cs typeface="Times New Roman" panose="02020603050405020304" pitchFamily="18" charset="0"/>
              </a:rPr>
              <a:t> and </a:t>
            </a:r>
            <a:r>
              <a:rPr lang="en-US" sz="2400" b="1" i="0" dirty="0">
                <a:solidFill>
                  <a:srgbClr val="212529"/>
                </a:solidFill>
                <a:effectLst/>
                <a:latin typeface="Times New Roman" panose="02020603050405020304" pitchFamily="18" charset="0"/>
                <a:cs typeface="Times New Roman" panose="02020603050405020304" pitchFamily="18" charset="0"/>
              </a:rPr>
              <a:t>0</a:t>
            </a:r>
            <a:r>
              <a:rPr lang="en-US" sz="2400" b="0" i="0" dirty="0">
                <a:solidFill>
                  <a:srgbClr val="212529"/>
                </a:solidFill>
                <a:effectLst/>
                <a:latin typeface="Times New Roman" panose="02020603050405020304" pitchFamily="18" charset="0"/>
                <a:cs typeface="Times New Roman" panose="02020603050405020304" pitchFamily="18" charset="0"/>
              </a:rPr>
              <a:t> indicates </a:t>
            </a:r>
            <a:r>
              <a:rPr lang="en-US" sz="2400" b="1" i="0" dirty="0">
                <a:solidFill>
                  <a:srgbClr val="212529"/>
                </a:solidFill>
                <a:effectLst/>
                <a:latin typeface="Times New Roman" panose="02020603050405020304" pitchFamily="18" charset="0"/>
                <a:cs typeface="Times New Roman" panose="02020603050405020304" pitchFamily="18" charset="0"/>
              </a:rPr>
              <a:t>not in the memory</a:t>
            </a:r>
            <a:r>
              <a:rPr lang="en-US" sz="2400" b="0" i="0" dirty="0">
                <a:solidFill>
                  <a:srgbClr val="212529"/>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Initially, the valid-invalid bit is set to 0 for all table entries.</a:t>
            </a:r>
          </a:p>
          <a:p>
            <a:pPr algn="just">
              <a:lnSpc>
                <a:spcPct val="150000"/>
              </a:lnSpc>
              <a:buFont typeface="+mj-lt"/>
              <a:buAutoNum type="arabicPeriod"/>
            </a:pPr>
            <a:r>
              <a:rPr lang="en-US" sz="2400" b="0" i="0" dirty="0">
                <a:solidFill>
                  <a:srgbClr val="212529"/>
                </a:solidFill>
                <a:effectLst/>
                <a:latin typeface="Times New Roman" panose="02020603050405020304" pitchFamily="18" charset="0"/>
                <a:cs typeface="Times New Roman" panose="02020603050405020304" pitchFamily="18" charset="0"/>
              </a:rPr>
              <a:t>If the bit is set to "</a:t>
            </a:r>
            <a:r>
              <a:rPr lang="en-US" sz="2400" b="1" i="0" dirty="0">
                <a:solidFill>
                  <a:srgbClr val="212529"/>
                </a:solidFill>
                <a:effectLst/>
                <a:latin typeface="Times New Roman" panose="02020603050405020304" pitchFamily="18" charset="0"/>
                <a:cs typeface="Times New Roman" panose="02020603050405020304" pitchFamily="18" charset="0"/>
              </a:rPr>
              <a:t>valid</a:t>
            </a:r>
            <a:r>
              <a:rPr lang="en-US" sz="2400" b="0" i="0" dirty="0">
                <a:solidFill>
                  <a:srgbClr val="212529"/>
                </a:solidFill>
                <a:effectLst/>
                <a:latin typeface="Times New Roman" panose="02020603050405020304" pitchFamily="18" charset="0"/>
                <a:cs typeface="Times New Roman" panose="02020603050405020304" pitchFamily="18" charset="0"/>
              </a:rPr>
              <a:t>", then the associated page is </a:t>
            </a:r>
            <a:r>
              <a:rPr lang="en-US" sz="2400" b="1" i="0" dirty="0">
                <a:solidFill>
                  <a:srgbClr val="212529"/>
                </a:solidFill>
                <a:effectLst/>
                <a:latin typeface="Times New Roman" panose="02020603050405020304" pitchFamily="18" charset="0"/>
                <a:cs typeface="Times New Roman" panose="02020603050405020304" pitchFamily="18" charset="0"/>
              </a:rPr>
              <a:t>both legal and is in memory.</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solidFill>
                  <a:srgbClr val="212529"/>
                </a:solidFill>
                <a:effectLst/>
                <a:latin typeface="Times New Roman" panose="02020603050405020304" pitchFamily="18" charset="0"/>
                <a:cs typeface="Times New Roman" panose="02020603050405020304" pitchFamily="18" charset="0"/>
              </a:rPr>
              <a:t>If the bit is set to "</a:t>
            </a:r>
            <a:r>
              <a:rPr lang="en-US" sz="2400" b="1" i="0" dirty="0">
                <a:solidFill>
                  <a:srgbClr val="212529"/>
                </a:solidFill>
                <a:effectLst/>
                <a:latin typeface="Times New Roman" panose="02020603050405020304" pitchFamily="18" charset="0"/>
                <a:cs typeface="Times New Roman" panose="02020603050405020304" pitchFamily="18" charset="0"/>
              </a:rPr>
              <a:t>invalid</a:t>
            </a:r>
            <a:r>
              <a:rPr lang="en-US" sz="2400" b="0" i="0" dirty="0">
                <a:solidFill>
                  <a:srgbClr val="212529"/>
                </a:solidFill>
                <a:effectLst/>
                <a:latin typeface="Times New Roman" panose="02020603050405020304" pitchFamily="18" charset="0"/>
                <a:cs typeface="Times New Roman" panose="02020603050405020304" pitchFamily="18" charset="0"/>
              </a:rPr>
              <a:t>" then it indicates that the </a:t>
            </a:r>
            <a:r>
              <a:rPr lang="en-US" sz="2400" b="1" i="0" dirty="0">
                <a:solidFill>
                  <a:srgbClr val="212529"/>
                </a:solidFill>
                <a:effectLst/>
                <a:latin typeface="Times New Roman" panose="02020603050405020304" pitchFamily="18" charset="0"/>
                <a:cs typeface="Times New Roman" panose="02020603050405020304" pitchFamily="18" charset="0"/>
              </a:rPr>
              <a:t>page is either not valid</a:t>
            </a:r>
            <a:r>
              <a:rPr lang="en-US" sz="2400" b="0" i="0" dirty="0">
                <a:solidFill>
                  <a:srgbClr val="212529"/>
                </a:solidFill>
                <a:effectLst/>
                <a:latin typeface="Times New Roman" panose="02020603050405020304" pitchFamily="18" charset="0"/>
                <a:cs typeface="Times New Roman" panose="02020603050405020304" pitchFamily="18" charset="0"/>
              </a:rPr>
              <a:t> or the page is valid </a:t>
            </a:r>
            <a:r>
              <a:rPr lang="en-US" sz="2400" b="1" i="0" dirty="0">
                <a:solidFill>
                  <a:srgbClr val="212529"/>
                </a:solidFill>
                <a:effectLst/>
                <a:latin typeface="Times New Roman" panose="02020603050405020304" pitchFamily="18" charset="0"/>
                <a:cs typeface="Times New Roman" panose="02020603050405020304" pitchFamily="18" charset="0"/>
              </a:rPr>
              <a:t>but is currently not on the disk</a:t>
            </a:r>
            <a:r>
              <a:rPr lang="en-US" sz="2400" b="0" i="0" dirty="0">
                <a:solidFill>
                  <a:srgbClr val="212529"/>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3170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EF43B-86B0-6B3F-1E6F-247C010050AE}"/>
              </a:ext>
            </a:extLst>
          </p:cNvPr>
          <p:cNvSpPr>
            <a:spLocks noGrp="1"/>
          </p:cNvSpPr>
          <p:nvPr>
            <p:ph idx="1"/>
          </p:nvPr>
        </p:nvSpPr>
        <p:spPr>
          <a:xfrm>
            <a:off x="522514" y="279918"/>
            <a:ext cx="10831286" cy="5897045"/>
          </a:xfrm>
        </p:spPr>
        <p:txBody>
          <a:bodyPr>
            <a:normAutofit/>
          </a:bodyPr>
          <a:lstStyle/>
          <a:p>
            <a:pPr algn="just">
              <a:lnSpc>
                <a:spcPct val="150000"/>
              </a:lnSpc>
              <a:buFont typeface="Arial" panose="020B0604020202020204" pitchFamily="34" charset="0"/>
              <a:buChar char="•"/>
            </a:pPr>
            <a:r>
              <a:rPr lang="en-US" sz="2800" b="0" i="0" dirty="0">
                <a:solidFill>
                  <a:srgbClr val="212529"/>
                </a:solidFill>
                <a:effectLst/>
                <a:latin typeface="Times New Roman" panose="02020603050405020304" pitchFamily="18" charset="0"/>
                <a:cs typeface="Times New Roman" panose="02020603050405020304" pitchFamily="18" charset="0"/>
              </a:rPr>
              <a:t>For the </a:t>
            </a:r>
            <a:r>
              <a:rPr lang="en-US" sz="2800" b="1" i="0" dirty="0">
                <a:solidFill>
                  <a:srgbClr val="212529"/>
                </a:solidFill>
                <a:effectLst/>
                <a:latin typeface="Times New Roman" panose="02020603050405020304" pitchFamily="18" charset="0"/>
                <a:cs typeface="Times New Roman" panose="02020603050405020304" pitchFamily="18" charset="0"/>
              </a:rPr>
              <a:t>pages</a:t>
            </a:r>
            <a:r>
              <a:rPr lang="en-US" sz="2800" b="0" i="0" dirty="0">
                <a:solidFill>
                  <a:srgbClr val="212529"/>
                </a:solidFill>
                <a:effectLst/>
                <a:latin typeface="Times New Roman" panose="02020603050405020304" pitchFamily="18" charset="0"/>
                <a:cs typeface="Times New Roman" panose="02020603050405020304" pitchFamily="18" charset="0"/>
              </a:rPr>
              <a:t> that are </a:t>
            </a:r>
            <a:r>
              <a:rPr lang="en-US" sz="2800" b="1" i="0" dirty="0">
                <a:solidFill>
                  <a:srgbClr val="212529"/>
                </a:solidFill>
                <a:effectLst/>
                <a:latin typeface="Times New Roman" panose="02020603050405020304" pitchFamily="18" charset="0"/>
                <a:cs typeface="Times New Roman" panose="02020603050405020304" pitchFamily="18" charset="0"/>
              </a:rPr>
              <a:t>brought into the memory</a:t>
            </a:r>
            <a:r>
              <a:rPr lang="en-US" sz="2800" b="0" i="0" dirty="0">
                <a:solidFill>
                  <a:srgbClr val="212529"/>
                </a:solidFill>
                <a:effectLst/>
                <a:latin typeface="Times New Roman" panose="02020603050405020304" pitchFamily="18" charset="0"/>
                <a:cs typeface="Times New Roman" panose="02020603050405020304" pitchFamily="18" charset="0"/>
              </a:rPr>
              <a:t>, </a:t>
            </a:r>
            <a:r>
              <a:rPr lang="en-US" sz="2800" b="1" i="0" dirty="0">
                <a:solidFill>
                  <a:srgbClr val="212529"/>
                </a:solidFill>
                <a:effectLst/>
                <a:latin typeface="Times New Roman" panose="02020603050405020304" pitchFamily="18" charset="0"/>
                <a:cs typeface="Times New Roman" panose="02020603050405020304" pitchFamily="18" charset="0"/>
              </a:rPr>
              <a:t>the page table is set as usual.</a:t>
            </a:r>
            <a:endParaRPr lang="en-US" sz="28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800" b="0" i="0" dirty="0">
                <a:solidFill>
                  <a:srgbClr val="212529"/>
                </a:solidFill>
                <a:effectLst/>
                <a:latin typeface="Times New Roman" panose="02020603050405020304" pitchFamily="18" charset="0"/>
                <a:cs typeface="Times New Roman" panose="02020603050405020304" pitchFamily="18" charset="0"/>
              </a:rPr>
              <a:t>But for the</a:t>
            </a:r>
            <a:r>
              <a:rPr lang="en-US" sz="2800" b="1" i="0" dirty="0">
                <a:solidFill>
                  <a:srgbClr val="212529"/>
                </a:solidFill>
                <a:effectLst/>
                <a:latin typeface="Times New Roman" panose="02020603050405020304" pitchFamily="18" charset="0"/>
                <a:cs typeface="Times New Roman" panose="02020603050405020304" pitchFamily="18" charset="0"/>
              </a:rPr>
              <a:t> pages</a:t>
            </a:r>
            <a:r>
              <a:rPr lang="en-US" sz="2800" b="0" i="0" dirty="0">
                <a:solidFill>
                  <a:srgbClr val="212529"/>
                </a:solidFill>
                <a:effectLst/>
                <a:latin typeface="Times New Roman" panose="02020603050405020304" pitchFamily="18" charset="0"/>
                <a:cs typeface="Times New Roman" panose="02020603050405020304" pitchFamily="18" charset="0"/>
              </a:rPr>
              <a:t> that are </a:t>
            </a:r>
            <a:r>
              <a:rPr lang="en-US" sz="2800" b="1" i="0" dirty="0">
                <a:solidFill>
                  <a:srgbClr val="212529"/>
                </a:solidFill>
                <a:effectLst/>
                <a:latin typeface="Times New Roman" panose="02020603050405020304" pitchFamily="18" charset="0"/>
                <a:cs typeface="Times New Roman" panose="02020603050405020304" pitchFamily="18" charset="0"/>
              </a:rPr>
              <a:t>not currently in the memory</a:t>
            </a:r>
            <a:r>
              <a:rPr lang="en-US" sz="2800" b="0" i="0" dirty="0">
                <a:solidFill>
                  <a:srgbClr val="212529"/>
                </a:solidFill>
                <a:effectLst/>
                <a:latin typeface="Times New Roman" panose="02020603050405020304" pitchFamily="18" charset="0"/>
                <a:cs typeface="Times New Roman" panose="02020603050405020304" pitchFamily="18" charset="0"/>
              </a:rPr>
              <a:t>, the </a:t>
            </a:r>
            <a:r>
              <a:rPr lang="en-US" sz="2800" b="1" i="0" dirty="0">
                <a:solidFill>
                  <a:srgbClr val="212529"/>
                </a:solidFill>
                <a:effectLst/>
                <a:latin typeface="Times New Roman" panose="02020603050405020304" pitchFamily="18" charset="0"/>
                <a:cs typeface="Times New Roman" panose="02020603050405020304" pitchFamily="18" charset="0"/>
              </a:rPr>
              <a:t>page table</a:t>
            </a:r>
            <a:r>
              <a:rPr lang="en-US" sz="2800" b="0" i="0" dirty="0">
                <a:solidFill>
                  <a:srgbClr val="212529"/>
                </a:solidFill>
                <a:effectLst/>
                <a:latin typeface="Times New Roman" panose="02020603050405020304" pitchFamily="18" charset="0"/>
                <a:cs typeface="Times New Roman" panose="02020603050405020304" pitchFamily="18" charset="0"/>
              </a:rPr>
              <a:t> is either</a:t>
            </a:r>
            <a:r>
              <a:rPr lang="en-US" sz="2800" b="1" i="0" dirty="0">
                <a:solidFill>
                  <a:srgbClr val="212529"/>
                </a:solidFill>
                <a:effectLst/>
                <a:latin typeface="Times New Roman" panose="02020603050405020304" pitchFamily="18" charset="0"/>
                <a:cs typeface="Times New Roman" panose="02020603050405020304" pitchFamily="18" charset="0"/>
              </a:rPr>
              <a:t> simply marked as invalid </a:t>
            </a:r>
            <a:r>
              <a:rPr lang="en-US" sz="2800" b="0" i="0" dirty="0">
                <a:solidFill>
                  <a:srgbClr val="212529"/>
                </a:solidFill>
                <a:effectLst/>
                <a:latin typeface="Times New Roman" panose="02020603050405020304" pitchFamily="18" charset="0"/>
                <a:cs typeface="Times New Roman" panose="02020603050405020304" pitchFamily="18" charset="0"/>
              </a:rPr>
              <a:t>or it contains the </a:t>
            </a:r>
            <a:r>
              <a:rPr lang="en-US" sz="2800" b="1" i="0" dirty="0">
                <a:solidFill>
                  <a:srgbClr val="212529"/>
                </a:solidFill>
                <a:effectLst/>
                <a:latin typeface="Times New Roman" panose="02020603050405020304" pitchFamily="18" charset="0"/>
                <a:cs typeface="Times New Roman" panose="02020603050405020304" pitchFamily="18" charset="0"/>
              </a:rPr>
              <a:t>address of the page on the disk</a:t>
            </a:r>
            <a:r>
              <a:rPr lang="en-US" sz="2800" b="0" i="0" dirty="0">
                <a:solidFill>
                  <a:srgbClr val="212529"/>
                </a:solidFill>
                <a:effectLst/>
                <a:latin typeface="Times New Roman" panose="02020603050405020304" pitchFamily="18" charset="0"/>
                <a:cs typeface="Times New Roman" panose="02020603050405020304" pitchFamily="18" charset="0"/>
              </a:rPr>
              <a:t>.</a:t>
            </a:r>
          </a:p>
          <a:p>
            <a:pPr algn="just">
              <a:lnSpc>
                <a:spcPct val="150000"/>
              </a:lnSpc>
            </a:pPr>
            <a:r>
              <a:rPr lang="en-US" sz="2800" b="0" i="0" dirty="0">
                <a:solidFill>
                  <a:srgbClr val="212529"/>
                </a:solidFill>
                <a:effectLst/>
                <a:latin typeface="Times New Roman" panose="02020603050405020304" pitchFamily="18" charset="0"/>
                <a:cs typeface="Times New Roman" panose="02020603050405020304" pitchFamily="18" charset="0"/>
              </a:rPr>
              <a:t>During the translation of address, if the valid-invalid bit in the page table entry is 0 then it leads to </a:t>
            </a:r>
            <a:r>
              <a:rPr lang="en-US" sz="2800" b="1" i="0" dirty="0">
                <a:solidFill>
                  <a:srgbClr val="212529"/>
                </a:solidFill>
                <a:effectLst/>
                <a:latin typeface="Times New Roman" panose="02020603050405020304" pitchFamily="18" charset="0"/>
                <a:cs typeface="Times New Roman" panose="02020603050405020304" pitchFamily="18" charset="0"/>
              </a:rPr>
              <a:t>page fault.</a:t>
            </a:r>
            <a:endParaRPr lang="en-US" sz="28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8693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E51977F-657D-F308-64B7-E7F4CB224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735" y="205274"/>
            <a:ext cx="9610529" cy="53651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D861F5-5EEC-5C79-F32C-57F99232495E}"/>
              </a:ext>
            </a:extLst>
          </p:cNvPr>
          <p:cNvSpPr txBox="1"/>
          <p:nvPr/>
        </p:nvSpPr>
        <p:spPr>
          <a:xfrm>
            <a:off x="230932" y="6006395"/>
            <a:ext cx="11889533" cy="461665"/>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The above figure is to indicates the page table when some pages are not in the main memory.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54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7270-27D3-5DD4-AF37-4FF7240A0B39}"/>
              </a:ext>
            </a:extLst>
          </p:cNvPr>
          <p:cNvSpPr>
            <a:spLocks noGrp="1"/>
          </p:cNvSpPr>
          <p:nvPr>
            <p:ph type="title"/>
          </p:nvPr>
        </p:nvSpPr>
        <p:spPr>
          <a:xfrm>
            <a:off x="102637" y="103868"/>
            <a:ext cx="11185849" cy="577169"/>
          </a:xfrm>
        </p:spPr>
        <p:txBody>
          <a:bodyPr>
            <a:normAutofit fontScale="90000"/>
          </a:bodyPr>
          <a:lstStyle/>
          <a:p>
            <a:r>
              <a:rPr lang="en-IN" b="0" i="0" dirty="0">
                <a:solidFill>
                  <a:srgbClr val="212529"/>
                </a:solidFill>
                <a:effectLst/>
                <a:latin typeface="system-ui"/>
              </a:rPr>
              <a:t>How Demand Paging Works?</a:t>
            </a:r>
            <a:endParaRPr lang="en-IN" dirty="0"/>
          </a:p>
        </p:txBody>
      </p:sp>
      <p:sp>
        <p:nvSpPr>
          <p:cNvPr id="3" name="Content Placeholder 2">
            <a:extLst>
              <a:ext uri="{FF2B5EF4-FFF2-40B4-BE49-F238E27FC236}">
                <a16:creationId xmlns:a16="http://schemas.microsoft.com/office/drawing/2014/main" id="{74F743C6-4656-4387-2D45-7E8FD35E806E}"/>
              </a:ext>
            </a:extLst>
          </p:cNvPr>
          <p:cNvSpPr>
            <a:spLocks noGrp="1"/>
          </p:cNvSpPr>
          <p:nvPr>
            <p:ph idx="1"/>
          </p:nvPr>
        </p:nvSpPr>
        <p:spPr>
          <a:xfrm>
            <a:off x="167951" y="765110"/>
            <a:ext cx="11700588" cy="5887617"/>
          </a:xfrm>
        </p:spPr>
        <p:txBody>
          <a:bodyPr>
            <a:normAutofit lnSpcReduction="10000"/>
          </a:bodyPr>
          <a:lstStyle/>
          <a:p>
            <a:pPr marL="0" indent="0" algn="just">
              <a:lnSpc>
                <a:spcPct val="15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First of all the components that are involved in the Demand paging process are as follows:</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Main Memory</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CPU</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Secondary Memory</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Interrupt</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Physical Address space</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Logical Address space</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Operating System</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Page Table</a:t>
            </a:r>
          </a:p>
          <a:p>
            <a:endParaRPr lang="en-IN" dirty="0"/>
          </a:p>
        </p:txBody>
      </p:sp>
    </p:spTree>
    <p:extLst>
      <p:ext uri="{BB962C8B-B14F-4D97-AF65-F5344CB8AC3E}">
        <p14:creationId xmlns:p14="http://schemas.microsoft.com/office/powerpoint/2010/main" val="374813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9CFBB-0E9B-E5AF-68F8-D751AA54468B}"/>
              </a:ext>
            </a:extLst>
          </p:cNvPr>
          <p:cNvSpPr>
            <a:spLocks noGrp="1"/>
          </p:cNvSpPr>
          <p:nvPr>
            <p:ph idx="1"/>
          </p:nvPr>
        </p:nvSpPr>
        <p:spPr>
          <a:xfrm>
            <a:off x="391885" y="335902"/>
            <a:ext cx="11448661" cy="6251510"/>
          </a:xfrm>
        </p:spPr>
        <p:txBody>
          <a:bodyPr>
            <a:normAutofit/>
          </a:bodyPr>
          <a:lstStyle/>
          <a:p>
            <a:pPr marL="0" indent="0" algn="just">
              <a:lnSpc>
                <a:spcPct val="15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When the process requires any of the pages that are not loaded into the memory, a page fault trap is triggered and the following steps are followed,</a:t>
            </a:r>
          </a:p>
          <a:p>
            <a:pPr algn="just">
              <a:lnSpc>
                <a:spcPct val="150000"/>
              </a:lnSpc>
              <a:buFont typeface="+mj-lt"/>
              <a:buAutoNum type="arabicPeriod"/>
            </a:pPr>
            <a:r>
              <a:rPr lang="en-US" sz="2400" b="0" i="0" dirty="0">
                <a:solidFill>
                  <a:srgbClr val="212529"/>
                </a:solidFill>
                <a:effectLst/>
                <a:latin typeface="Times New Roman" panose="02020603050405020304" pitchFamily="18" charset="0"/>
                <a:cs typeface="Times New Roman" panose="02020603050405020304" pitchFamily="18" charset="0"/>
              </a:rPr>
              <a:t>The memory address which is requested by the process is first checked, to verify the request made by the process.</a:t>
            </a:r>
          </a:p>
          <a:p>
            <a:pPr algn="just">
              <a:lnSpc>
                <a:spcPct val="150000"/>
              </a:lnSpc>
              <a:buFont typeface="+mj-lt"/>
              <a:buAutoNum type="arabicPeriod"/>
            </a:pPr>
            <a:r>
              <a:rPr lang="en-US" sz="2400" b="0" i="0" dirty="0">
                <a:solidFill>
                  <a:srgbClr val="212529"/>
                </a:solidFill>
                <a:effectLst/>
                <a:latin typeface="Times New Roman" panose="02020603050405020304" pitchFamily="18" charset="0"/>
                <a:cs typeface="Times New Roman" panose="02020603050405020304" pitchFamily="18" charset="0"/>
              </a:rPr>
              <a:t>If it is found to be invalid, the process is terminated.</a:t>
            </a:r>
          </a:p>
          <a:p>
            <a:pPr algn="just">
              <a:lnSpc>
                <a:spcPct val="150000"/>
              </a:lnSpc>
              <a:buFont typeface="+mj-lt"/>
              <a:buAutoNum type="arabicPeriod"/>
            </a:pPr>
            <a:r>
              <a:rPr lang="en-US" sz="2400" b="0" i="0" dirty="0">
                <a:solidFill>
                  <a:srgbClr val="212529"/>
                </a:solidFill>
                <a:effectLst/>
                <a:latin typeface="Times New Roman" panose="02020603050405020304" pitchFamily="18" charset="0"/>
                <a:cs typeface="Times New Roman" panose="02020603050405020304" pitchFamily="18" charset="0"/>
              </a:rPr>
              <a:t>In case the request by the process is valid, a free frame is located, possibly from a free-frame list, where the required page will be moved.</a:t>
            </a:r>
          </a:p>
          <a:p>
            <a:pPr marL="0" indent="0">
              <a:buNone/>
            </a:pPr>
            <a:endParaRPr lang="en-IN" dirty="0"/>
          </a:p>
        </p:txBody>
      </p:sp>
    </p:spTree>
    <p:extLst>
      <p:ext uri="{BB962C8B-B14F-4D97-AF65-F5344CB8AC3E}">
        <p14:creationId xmlns:p14="http://schemas.microsoft.com/office/powerpoint/2010/main" val="44351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5AF60-6394-73D8-9958-AD5460C9992C}"/>
              </a:ext>
            </a:extLst>
          </p:cNvPr>
          <p:cNvSpPr>
            <a:spLocks noGrp="1"/>
          </p:cNvSpPr>
          <p:nvPr>
            <p:ph idx="1"/>
          </p:nvPr>
        </p:nvSpPr>
        <p:spPr>
          <a:xfrm>
            <a:off x="438539" y="289249"/>
            <a:ext cx="10915261" cy="5887714"/>
          </a:xfrm>
        </p:spPr>
        <p:txBody>
          <a:bodyPr>
            <a:normAutofit/>
          </a:bodyPr>
          <a:lstStyle/>
          <a:p>
            <a:pPr marL="0" indent="0" algn="just">
              <a:lnSpc>
                <a:spcPct val="15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4.A new operation is scheduled to move the necessary page from the disk to the specified memory location. ( This will usually block the process on an I/O wait, allowing some other process to use the CPU in the meantime. )</a:t>
            </a:r>
          </a:p>
          <a:p>
            <a:pPr marL="0" indent="0" algn="just">
              <a:lnSpc>
                <a:spcPct val="15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5.When the I/O operation is complete, the process's page table is updated with the new frame number, and the invalid bit is changed to valid.</a:t>
            </a:r>
          </a:p>
          <a:p>
            <a:pPr marL="0" indent="0" algn="just">
              <a:lnSpc>
                <a:spcPct val="15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6.The instruction that caused the page fault must now be restarted from the beginning.</a:t>
            </a:r>
          </a:p>
          <a:p>
            <a:pPr marL="0" indent="0" algn="l">
              <a:lnSpc>
                <a:spcPct val="150000"/>
              </a:lnSpc>
              <a:buNone/>
            </a:pPr>
            <a:endParaRPr lang="en-US" sz="24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6464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1847</Words>
  <Application>Microsoft Office PowerPoint</Application>
  <PresentationFormat>Widescreen</PresentationFormat>
  <Paragraphs>107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system-ui</vt:lpstr>
      <vt:lpstr>Times New Roman</vt:lpstr>
      <vt:lpstr>Office Theme</vt:lpstr>
      <vt:lpstr>Demand Paging</vt:lpstr>
      <vt:lpstr>PowerPoint Presentation</vt:lpstr>
      <vt:lpstr>PowerPoint Presentation</vt:lpstr>
      <vt:lpstr>Valid-Invalid Bit</vt:lpstr>
      <vt:lpstr>PowerPoint Presentation</vt:lpstr>
      <vt:lpstr>PowerPoint Presentation</vt:lpstr>
      <vt:lpstr>How Demand Paging Works?</vt:lpstr>
      <vt:lpstr>PowerPoint Presentation</vt:lpstr>
      <vt:lpstr>PowerPoint Presentation</vt:lpstr>
      <vt:lpstr>Advantages of Demand Paging</vt:lpstr>
      <vt:lpstr>Disadvantages of Demand paging</vt:lpstr>
      <vt:lpstr>Pure Demand Paging</vt:lpstr>
      <vt:lpstr>PowerPoint Presentation</vt:lpstr>
      <vt:lpstr>Performance of Demand Paging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Paging</dc:title>
  <dc:creator>Akash Kadao</dc:creator>
  <cp:lastModifiedBy>Akash Kadao</cp:lastModifiedBy>
  <cp:revision>2</cp:revision>
  <dcterms:created xsi:type="dcterms:W3CDTF">2023-10-12T10:21:39Z</dcterms:created>
  <dcterms:modified xsi:type="dcterms:W3CDTF">2024-01-06T06:37:03Z</dcterms:modified>
</cp:coreProperties>
</file>