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1" r:id="rId2"/>
    <p:sldId id="382" r:id="rId3"/>
    <p:sldId id="383" r:id="rId4"/>
    <p:sldId id="384" r:id="rId5"/>
    <p:sldId id="385" r:id="rId6"/>
    <p:sldId id="386" r:id="rId7"/>
    <p:sldId id="387" r:id="rId8"/>
    <p:sldId id="388" r:id="rId9"/>
    <p:sldId id="389" r:id="rId10"/>
    <p:sldId id="373" r:id="rId11"/>
    <p:sldId id="374" r:id="rId12"/>
    <p:sldId id="375" r:id="rId13"/>
    <p:sldId id="390" r:id="rId14"/>
    <p:sldId id="391" r:id="rId15"/>
    <p:sldId id="392" r:id="rId16"/>
    <p:sldId id="393" r:id="rId17"/>
    <p:sldId id="394" r:id="rId18"/>
    <p:sldId id="39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2B2D-A91B-454D-8700-7FAF1D734E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64F49F-C9A4-4583-0F1B-87CF5DE95A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C66104-2B67-80EE-7B44-562A5B930C46}"/>
              </a:ext>
            </a:extLst>
          </p:cNvPr>
          <p:cNvSpPr>
            <a:spLocks noGrp="1"/>
          </p:cNvSpPr>
          <p:nvPr>
            <p:ph type="dt" sz="half" idx="10"/>
          </p:nvPr>
        </p:nvSpPr>
        <p:spPr/>
        <p:txBody>
          <a:bodyPr/>
          <a:lstStyle/>
          <a:p>
            <a:fld id="{28BB9F3E-B4C4-47DB-AFCC-7ACFCDB272F9}" type="datetimeFigureOut">
              <a:rPr lang="en-IN" smtClean="0"/>
              <a:t>08-01-2024</a:t>
            </a:fld>
            <a:endParaRPr lang="en-IN"/>
          </a:p>
        </p:txBody>
      </p:sp>
      <p:sp>
        <p:nvSpPr>
          <p:cNvPr id="5" name="Footer Placeholder 4">
            <a:extLst>
              <a:ext uri="{FF2B5EF4-FFF2-40B4-BE49-F238E27FC236}">
                <a16:creationId xmlns:a16="http://schemas.microsoft.com/office/drawing/2014/main" id="{FAA44CEC-25CC-22A7-F71B-9518DAAC75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E1A78D-DDA6-23D4-3829-2DDE9330F3BE}"/>
              </a:ext>
            </a:extLst>
          </p:cNvPr>
          <p:cNvSpPr>
            <a:spLocks noGrp="1"/>
          </p:cNvSpPr>
          <p:nvPr>
            <p:ph type="sldNum" sz="quarter" idx="12"/>
          </p:nvPr>
        </p:nvSpPr>
        <p:spPr/>
        <p:txBody>
          <a:bodyPr/>
          <a:lstStyle/>
          <a:p>
            <a:fld id="{2C4775EC-4796-4CB3-85AA-BBA897F0D4FC}" type="slidenum">
              <a:rPr lang="en-IN" smtClean="0"/>
              <a:t>‹#›</a:t>
            </a:fld>
            <a:endParaRPr lang="en-IN"/>
          </a:p>
        </p:txBody>
      </p:sp>
    </p:spTree>
    <p:extLst>
      <p:ext uri="{BB962C8B-B14F-4D97-AF65-F5344CB8AC3E}">
        <p14:creationId xmlns:p14="http://schemas.microsoft.com/office/powerpoint/2010/main" val="171784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1AB5-28CB-62DA-DDBC-FB27689818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CC66AA-D7CA-0E12-18BA-50C2EC5292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7974F0-FC72-5509-AD6F-B802C35689AC}"/>
              </a:ext>
            </a:extLst>
          </p:cNvPr>
          <p:cNvSpPr>
            <a:spLocks noGrp="1"/>
          </p:cNvSpPr>
          <p:nvPr>
            <p:ph type="dt" sz="half" idx="10"/>
          </p:nvPr>
        </p:nvSpPr>
        <p:spPr/>
        <p:txBody>
          <a:bodyPr/>
          <a:lstStyle/>
          <a:p>
            <a:fld id="{28BB9F3E-B4C4-47DB-AFCC-7ACFCDB272F9}" type="datetimeFigureOut">
              <a:rPr lang="en-IN" smtClean="0"/>
              <a:t>08-01-2024</a:t>
            </a:fld>
            <a:endParaRPr lang="en-IN"/>
          </a:p>
        </p:txBody>
      </p:sp>
      <p:sp>
        <p:nvSpPr>
          <p:cNvPr id="5" name="Footer Placeholder 4">
            <a:extLst>
              <a:ext uri="{FF2B5EF4-FFF2-40B4-BE49-F238E27FC236}">
                <a16:creationId xmlns:a16="http://schemas.microsoft.com/office/drawing/2014/main" id="{33F55858-D6EF-2E43-2E9B-C1188ECE06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76E560-E526-A903-C81E-5276C7E0C798}"/>
              </a:ext>
            </a:extLst>
          </p:cNvPr>
          <p:cNvSpPr>
            <a:spLocks noGrp="1"/>
          </p:cNvSpPr>
          <p:nvPr>
            <p:ph type="sldNum" sz="quarter" idx="12"/>
          </p:nvPr>
        </p:nvSpPr>
        <p:spPr/>
        <p:txBody>
          <a:bodyPr/>
          <a:lstStyle/>
          <a:p>
            <a:fld id="{2C4775EC-4796-4CB3-85AA-BBA897F0D4FC}" type="slidenum">
              <a:rPr lang="en-IN" smtClean="0"/>
              <a:t>‹#›</a:t>
            </a:fld>
            <a:endParaRPr lang="en-IN"/>
          </a:p>
        </p:txBody>
      </p:sp>
    </p:spTree>
    <p:extLst>
      <p:ext uri="{BB962C8B-B14F-4D97-AF65-F5344CB8AC3E}">
        <p14:creationId xmlns:p14="http://schemas.microsoft.com/office/powerpoint/2010/main" val="258653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2D9125-08ED-27E2-185D-1BD0A89947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6A7465-1508-602B-4B61-0A9EAE7B16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51F73E-16D0-8C4B-B949-0D4CAB6C94EC}"/>
              </a:ext>
            </a:extLst>
          </p:cNvPr>
          <p:cNvSpPr>
            <a:spLocks noGrp="1"/>
          </p:cNvSpPr>
          <p:nvPr>
            <p:ph type="dt" sz="half" idx="10"/>
          </p:nvPr>
        </p:nvSpPr>
        <p:spPr/>
        <p:txBody>
          <a:bodyPr/>
          <a:lstStyle/>
          <a:p>
            <a:fld id="{28BB9F3E-B4C4-47DB-AFCC-7ACFCDB272F9}" type="datetimeFigureOut">
              <a:rPr lang="en-IN" smtClean="0"/>
              <a:t>08-01-2024</a:t>
            </a:fld>
            <a:endParaRPr lang="en-IN"/>
          </a:p>
        </p:txBody>
      </p:sp>
      <p:sp>
        <p:nvSpPr>
          <p:cNvPr id="5" name="Footer Placeholder 4">
            <a:extLst>
              <a:ext uri="{FF2B5EF4-FFF2-40B4-BE49-F238E27FC236}">
                <a16:creationId xmlns:a16="http://schemas.microsoft.com/office/drawing/2014/main" id="{3989C504-D654-8096-B6E3-AF0268709E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193862-6D66-ACE6-FF3C-2D14F089F160}"/>
              </a:ext>
            </a:extLst>
          </p:cNvPr>
          <p:cNvSpPr>
            <a:spLocks noGrp="1"/>
          </p:cNvSpPr>
          <p:nvPr>
            <p:ph type="sldNum" sz="quarter" idx="12"/>
          </p:nvPr>
        </p:nvSpPr>
        <p:spPr/>
        <p:txBody>
          <a:bodyPr/>
          <a:lstStyle/>
          <a:p>
            <a:fld id="{2C4775EC-4796-4CB3-85AA-BBA897F0D4FC}" type="slidenum">
              <a:rPr lang="en-IN" smtClean="0"/>
              <a:t>‹#›</a:t>
            </a:fld>
            <a:endParaRPr lang="en-IN"/>
          </a:p>
        </p:txBody>
      </p:sp>
    </p:spTree>
    <p:extLst>
      <p:ext uri="{BB962C8B-B14F-4D97-AF65-F5344CB8AC3E}">
        <p14:creationId xmlns:p14="http://schemas.microsoft.com/office/powerpoint/2010/main" val="637171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A7B0-0DBE-6742-46C8-BF0E861015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52DE7F-14AA-35C5-7D3E-FD09BCFBC2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442F2-8F86-E84F-C97F-4352FDEE7C4E}"/>
              </a:ext>
            </a:extLst>
          </p:cNvPr>
          <p:cNvSpPr>
            <a:spLocks noGrp="1"/>
          </p:cNvSpPr>
          <p:nvPr>
            <p:ph type="dt" sz="half" idx="10"/>
          </p:nvPr>
        </p:nvSpPr>
        <p:spPr/>
        <p:txBody>
          <a:bodyPr/>
          <a:lstStyle/>
          <a:p>
            <a:fld id="{28BB9F3E-B4C4-47DB-AFCC-7ACFCDB272F9}" type="datetimeFigureOut">
              <a:rPr lang="en-IN" smtClean="0"/>
              <a:t>08-01-2024</a:t>
            </a:fld>
            <a:endParaRPr lang="en-IN"/>
          </a:p>
        </p:txBody>
      </p:sp>
      <p:sp>
        <p:nvSpPr>
          <p:cNvPr id="5" name="Footer Placeholder 4">
            <a:extLst>
              <a:ext uri="{FF2B5EF4-FFF2-40B4-BE49-F238E27FC236}">
                <a16:creationId xmlns:a16="http://schemas.microsoft.com/office/drawing/2014/main" id="{6C00FD02-C6AC-1011-271A-07A0558960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DFBCE5-D7AD-9C8B-93EA-5C49D2AB6DE8}"/>
              </a:ext>
            </a:extLst>
          </p:cNvPr>
          <p:cNvSpPr>
            <a:spLocks noGrp="1"/>
          </p:cNvSpPr>
          <p:nvPr>
            <p:ph type="sldNum" sz="quarter" idx="12"/>
          </p:nvPr>
        </p:nvSpPr>
        <p:spPr/>
        <p:txBody>
          <a:bodyPr/>
          <a:lstStyle/>
          <a:p>
            <a:fld id="{2C4775EC-4796-4CB3-85AA-BBA897F0D4FC}" type="slidenum">
              <a:rPr lang="en-IN" smtClean="0"/>
              <a:t>‹#›</a:t>
            </a:fld>
            <a:endParaRPr lang="en-IN"/>
          </a:p>
        </p:txBody>
      </p:sp>
    </p:spTree>
    <p:extLst>
      <p:ext uri="{BB962C8B-B14F-4D97-AF65-F5344CB8AC3E}">
        <p14:creationId xmlns:p14="http://schemas.microsoft.com/office/powerpoint/2010/main" val="294308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3ABC-CFC1-4E7A-8495-3179CF26B0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66444D-EF92-30A2-A8A2-4E0288A6EE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64B9B-AE2C-84BE-45B3-21EC48855198}"/>
              </a:ext>
            </a:extLst>
          </p:cNvPr>
          <p:cNvSpPr>
            <a:spLocks noGrp="1"/>
          </p:cNvSpPr>
          <p:nvPr>
            <p:ph type="dt" sz="half" idx="10"/>
          </p:nvPr>
        </p:nvSpPr>
        <p:spPr/>
        <p:txBody>
          <a:bodyPr/>
          <a:lstStyle/>
          <a:p>
            <a:fld id="{28BB9F3E-B4C4-47DB-AFCC-7ACFCDB272F9}" type="datetimeFigureOut">
              <a:rPr lang="en-IN" smtClean="0"/>
              <a:t>08-01-2024</a:t>
            </a:fld>
            <a:endParaRPr lang="en-IN"/>
          </a:p>
        </p:txBody>
      </p:sp>
      <p:sp>
        <p:nvSpPr>
          <p:cNvPr id="5" name="Footer Placeholder 4">
            <a:extLst>
              <a:ext uri="{FF2B5EF4-FFF2-40B4-BE49-F238E27FC236}">
                <a16:creationId xmlns:a16="http://schemas.microsoft.com/office/drawing/2014/main" id="{D0BF0DD3-06C6-CF7B-7162-FC054B764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8923C0-6DC8-C268-F75F-231F9D880D21}"/>
              </a:ext>
            </a:extLst>
          </p:cNvPr>
          <p:cNvSpPr>
            <a:spLocks noGrp="1"/>
          </p:cNvSpPr>
          <p:nvPr>
            <p:ph type="sldNum" sz="quarter" idx="12"/>
          </p:nvPr>
        </p:nvSpPr>
        <p:spPr/>
        <p:txBody>
          <a:bodyPr/>
          <a:lstStyle/>
          <a:p>
            <a:fld id="{2C4775EC-4796-4CB3-85AA-BBA897F0D4FC}" type="slidenum">
              <a:rPr lang="en-IN" smtClean="0"/>
              <a:t>‹#›</a:t>
            </a:fld>
            <a:endParaRPr lang="en-IN"/>
          </a:p>
        </p:txBody>
      </p:sp>
    </p:spTree>
    <p:extLst>
      <p:ext uri="{BB962C8B-B14F-4D97-AF65-F5344CB8AC3E}">
        <p14:creationId xmlns:p14="http://schemas.microsoft.com/office/powerpoint/2010/main" val="4069986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D98B-B2BD-4EEA-ECF0-A6CDD55EBA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341B0F-1A76-91B4-3ADA-B21C75252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6228A-99AD-E3D2-98A7-B77E020ABC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3BD8BA-DEC7-1CA6-C1EF-69F7678F165B}"/>
              </a:ext>
            </a:extLst>
          </p:cNvPr>
          <p:cNvSpPr>
            <a:spLocks noGrp="1"/>
          </p:cNvSpPr>
          <p:nvPr>
            <p:ph type="dt" sz="half" idx="10"/>
          </p:nvPr>
        </p:nvSpPr>
        <p:spPr/>
        <p:txBody>
          <a:bodyPr/>
          <a:lstStyle/>
          <a:p>
            <a:fld id="{28BB9F3E-B4C4-47DB-AFCC-7ACFCDB272F9}" type="datetimeFigureOut">
              <a:rPr lang="en-IN" smtClean="0"/>
              <a:t>08-01-2024</a:t>
            </a:fld>
            <a:endParaRPr lang="en-IN"/>
          </a:p>
        </p:txBody>
      </p:sp>
      <p:sp>
        <p:nvSpPr>
          <p:cNvPr id="6" name="Footer Placeholder 5">
            <a:extLst>
              <a:ext uri="{FF2B5EF4-FFF2-40B4-BE49-F238E27FC236}">
                <a16:creationId xmlns:a16="http://schemas.microsoft.com/office/drawing/2014/main" id="{D6739A15-6A70-70CE-CE99-C3938CBC62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1D633D-967F-C4C5-2A4E-99B430F80102}"/>
              </a:ext>
            </a:extLst>
          </p:cNvPr>
          <p:cNvSpPr>
            <a:spLocks noGrp="1"/>
          </p:cNvSpPr>
          <p:nvPr>
            <p:ph type="sldNum" sz="quarter" idx="12"/>
          </p:nvPr>
        </p:nvSpPr>
        <p:spPr/>
        <p:txBody>
          <a:bodyPr/>
          <a:lstStyle/>
          <a:p>
            <a:fld id="{2C4775EC-4796-4CB3-85AA-BBA897F0D4FC}" type="slidenum">
              <a:rPr lang="en-IN" smtClean="0"/>
              <a:t>‹#›</a:t>
            </a:fld>
            <a:endParaRPr lang="en-IN"/>
          </a:p>
        </p:txBody>
      </p:sp>
    </p:spTree>
    <p:extLst>
      <p:ext uri="{BB962C8B-B14F-4D97-AF65-F5344CB8AC3E}">
        <p14:creationId xmlns:p14="http://schemas.microsoft.com/office/powerpoint/2010/main" val="724678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E971-C73A-8F7C-4400-8CBE29B8A4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DCFD65-FE2B-DB7B-1D14-CB962522E1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94C295-ED93-9B15-61FE-3AA5BCB682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2EB136-3E81-C1C8-486E-0F8FCA57F7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DE7FF8-E13F-A7E0-88EF-952C2E0CFE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BEF3AE-5015-9ACB-F273-45A9085AEA8A}"/>
              </a:ext>
            </a:extLst>
          </p:cNvPr>
          <p:cNvSpPr>
            <a:spLocks noGrp="1"/>
          </p:cNvSpPr>
          <p:nvPr>
            <p:ph type="dt" sz="half" idx="10"/>
          </p:nvPr>
        </p:nvSpPr>
        <p:spPr/>
        <p:txBody>
          <a:bodyPr/>
          <a:lstStyle/>
          <a:p>
            <a:fld id="{28BB9F3E-B4C4-47DB-AFCC-7ACFCDB272F9}" type="datetimeFigureOut">
              <a:rPr lang="en-IN" smtClean="0"/>
              <a:t>08-01-2024</a:t>
            </a:fld>
            <a:endParaRPr lang="en-IN"/>
          </a:p>
        </p:txBody>
      </p:sp>
      <p:sp>
        <p:nvSpPr>
          <p:cNvPr id="8" name="Footer Placeholder 7">
            <a:extLst>
              <a:ext uri="{FF2B5EF4-FFF2-40B4-BE49-F238E27FC236}">
                <a16:creationId xmlns:a16="http://schemas.microsoft.com/office/drawing/2014/main" id="{93F4D13D-95CE-23FC-1814-BC2D4C0F7B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ED9110-0D27-07A1-F2CD-DE5E002C963D}"/>
              </a:ext>
            </a:extLst>
          </p:cNvPr>
          <p:cNvSpPr>
            <a:spLocks noGrp="1"/>
          </p:cNvSpPr>
          <p:nvPr>
            <p:ph type="sldNum" sz="quarter" idx="12"/>
          </p:nvPr>
        </p:nvSpPr>
        <p:spPr/>
        <p:txBody>
          <a:bodyPr/>
          <a:lstStyle/>
          <a:p>
            <a:fld id="{2C4775EC-4796-4CB3-85AA-BBA897F0D4FC}" type="slidenum">
              <a:rPr lang="en-IN" smtClean="0"/>
              <a:t>‹#›</a:t>
            </a:fld>
            <a:endParaRPr lang="en-IN"/>
          </a:p>
        </p:txBody>
      </p:sp>
    </p:spTree>
    <p:extLst>
      <p:ext uri="{BB962C8B-B14F-4D97-AF65-F5344CB8AC3E}">
        <p14:creationId xmlns:p14="http://schemas.microsoft.com/office/powerpoint/2010/main" val="14950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6AA45-986C-4E99-7F37-FA2C0CFCC0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2D3447-AAF8-EC41-92CD-D639712AA88D}"/>
              </a:ext>
            </a:extLst>
          </p:cNvPr>
          <p:cNvSpPr>
            <a:spLocks noGrp="1"/>
          </p:cNvSpPr>
          <p:nvPr>
            <p:ph type="dt" sz="half" idx="10"/>
          </p:nvPr>
        </p:nvSpPr>
        <p:spPr/>
        <p:txBody>
          <a:bodyPr/>
          <a:lstStyle/>
          <a:p>
            <a:fld id="{28BB9F3E-B4C4-47DB-AFCC-7ACFCDB272F9}" type="datetimeFigureOut">
              <a:rPr lang="en-IN" smtClean="0"/>
              <a:t>08-01-2024</a:t>
            </a:fld>
            <a:endParaRPr lang="en-IN"/>
          </a:p>
        </p:txBody>
      </p:sp>
      <p:sp>
        <p:nvSpPr>
          <p:cNvPr id="4" name="Footer Placeholder 3">
            <a:extLst>
              <a:ext uri="{FF2B5EF4-FFF2-40B4-BE49-F238E27FC236}">
                <a16:creationId xmlns:a16="http://schemas.microsoft.com/office/drawing/2014/main" id="{A27A07F4-C5F4-8685-F33E-458AFFBBF8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55856B-08E6-3372-D9D4-1580210F4FC6}"/>
              </a:ext>
            </a:extLst>
          </p:cNvPr>
          <p:cNvSpPr>
            <a:spLocks noGrp="1"/>
          </p:cNvSpPr>
          <p:nvPr>
            <p:ph type="sldNum" sz="quarter" idx="12"/>
          </p:nvPr>
        </p:nvSpPr>
        <p:spPr/>
        <p:txBody>
          <a:bodyPr/>
          <a:lstStyle/>
          <a:p>
            <a:fld id="{2C4775EC-4796-4CB3-85AA-BBA897F0D4FC}" type="slidenum">
              <a:rPr lang="en-IN" smtClean="0"/>
              <a:t>‹#›</a:t>
            </a:fld>
            <a:endParaRPr lang="en-IN"/>
          </a:p>
        </p:txBody>
      </p:sp>
    </p:spTree>
    <p:extLst>
      <p:ext uri="{BB962C8B-B14F-4D97-AF65-F5344CB8AC3E}">
        <p14:creationId xmlns:p14="http://schemas.microsoft.com/office/powerpoint/2010/main" val="100483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280D53-F081-5232-A98C-87B500DC45D5}"/>
              </a:ext>
            </a:extLst>
          </p:cNvPr>
          <p:cNvSpPr>
            <a:spLocks noGrp="1"/>
          </p:cNvSpPr>
          <p:nvPr>
            <p:ph type="dt" sz="half" idx="10"/>
          </p:nvPr>
        </p:nvSpPr>
        <p:spPr/>
        <p:txBody>
          <a:bodyPr/>
          <a:lstStyle/>
          <a:p>
            <a:fld id="{28BB9F3E-B4C4-47DB-AFCC-7ACFCDB272F9}" type="datetimeFigureOut">
              <a:rPr lang="en-IN" smtClean="0"/>
              <a:t>08-01-2024</a:t>
            </a:fld>
            <a:endParaRPr lang="en-IN"/>
          </a:p>
        </p:txBody>
      </p:sp>
      <p:sp>
        <p:nvSpPr>
          <p:cNvPr id="3" name="Footer Placeholder 2">
            <a:extLst>
              <a:ext uri="{FF2B5EF4-FFF2-40B4-BE49-F238E27FC236}">
                <a16:creationId xmlns:a16="http://schemas.microsoft.com/office/drawing/2014/main" id="{B5A42921-54DF-0CCD-20B6-43A9CBF848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F30582-8B11-D452-88F8-53FF5CDCE7EF}"/>
              </a:ext>
            </a:extLst>
          </p:cNvPr>
          <p:cNvSpPr>
            <a:spLocks noGrp="1"/>
          </p:cNvSpPr>
          <p:nvPr>
            <p:ph type="sldNum" sz="quarter" idx="12"/>
          </p:nvPr>
        </p:nvSpPr>
        <p:spPr/>
        <p:txBody>
          <a:bodyPr/>
          <a:lstStyle/>
          <a:p>
            <a:fld id="{2C4775EC-4796-4CB3-85AA-BBA897F0D4FC}" type="slidenum">
              <a:rPr lang="en-IN" smtClean="0"/>
              <a:t>‹#›</a:t>
            </a:fld>
            <a:endParaRPr lang="en-IN"/>
          </a:p>
        </p:txBody>
      </p:sp>
    </p:spTree>
    <p:extLst>
      <p:ext uri="{BB962C8B-B14F-4D97-AF65-F5344CB8AC3E}">
        <p14:creationId xmlns:p14="http://schemas.microsoft.com/office/powerpoint/2010/main" val="690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3BA4-0BF0-3D25-1710-30D0FCA094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DECDFB-2E40-9C72-26BA-3E1DAE4FE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A921CB-B94E-C6B1-A034-AD70A84713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3490BE-3D2E-E5C6-174E-220E710C042A}"/>
              </a:ext>
            </a:extLst>
          </p:cNvPr>
          <p:cNvSpPr>
            <a:spLocks noGrp="1"/>
          </p:cNvSpPr>
          <p:nvPr>
            <p:ph type="dt" sz="half" idx="10"/>
          </p:nvPr>
        </p:nvSpPr>
        <p:spPr/>
        <p:txBody>
          <a:bodyPr/>
          <a:lstStyle/>
          <a:p>
            <a:fld id="{28BB9F3E-B4C4-47DB-AFCC-7ACFCDB272F9}" type="datetimeFigureOut">
              <a:rPr lang="en-IN" smtClean="0"/>
              <a:t>08-01-2024</a:t>
            </a:fld>
            <a:endParaRPr lang="en-IN"/>
          </a:p>
        </p:txBody>
      </p:sp>
      <p:sp>
        <p:nvSpPr>
          <p:cNvPr id="6" name="Footer Placeholder 5">
            <a:extLst>
              <a:ext uri="{FF2B5EF4-FFF2-40B4-BE49-F238E27FC236}">
                <a16:creationId xmlns:a16="http://schemas.microsoft.com/office/drawing/2014/main" id="{B6659C4C-351A-3791-1D83-4BA10FC5FC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870417-A8A2-C6D3-30FA-CFC30CBE61B3}"/>
              </a:ext>
            </a:extLst>
          </p:cNvPr>
          <p:cNvSpPr>
            <a:spLocks noGrp="1"/>
          </p:cNvSpPr>
          <p:nvPr>
            <p:ph type="sldNum" sz="quarter" idx="12"/>
          </p:nvPr>
        </p:nvSpPr>
        <p:spPr/>
        <p:txBody>
          <a:bodyPr/>
          <a:lstStyle/>
          <a:p>
            <a:fld id="{2C4775EC-4796-4CB3-85AA-BBA897F0D4FC}" type="slidenum">
              <a:rPr lang="en-IN" smtClean="0"/>
              <a:t>‹#›</a:t>
            </a:fld>
            <a:endParaRPr lang="en-IN"/>
          </a:p>
        </p:txBody>
      </p:sp>
    </p:spTree>
    <p:extLst>
      <p:ext uri="{BB962C8B-B14F-4D97-AF65-F5344CB8AC3E}">
        <p14:creationId xmlns:p14="http://schemas.microsoft.com/office/powerpoint/2010/main" val="107987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3BF2-4934-6F87-8023-927D66605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A15378-BC8C-F339-351C-225C2A6B32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0883F5-79EC-CD7B-7A30-DA545CBB7F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B713B7-C528-0A92-11DF-968595070020}"/>
              </a:ext>
            </a:extLst>
          </p:cNvPr>
          <p:cNvSpPr>
            <a:spLocks noGrp="1"/>
          </p:cNvSpPr>
          <p:nvPr>
            <p:ph type="dt" sz="half" idx="10"/>
          </p:nvPr>
        </p:nvSpPr>
        <p:spPr/>
        <p:txBody>
          <a:bodyPr/>
          <a:lstStyle/>
          <a:p>
            <a:fld id="{28BB9F3E-B4C4-47DB-AFCC-7ACFCDB272F9}" type="datetimeFigureOut">
              <a:rPr lang="en-IN" smtClean="0"/>
              <a:t>08-01-2024</a:t>
            </a:fld>
            <a:endParaRPr lang="en-IN"/>
          </a:p>
        </p:txBody>
      </p:sp>
      <p:sp>
        <p:nvSpPr>
          <p:cNvPr id="6" name="Footer Placeholder 5">
            <a:extLst>
              <a:ext uri="{FF2B5EF4-FFF2-40B4-BE49-F238E27FC236}">
                <a16:creationId xmlns:a16="http://schemas.microsoft.com/office/drawing/2014/main" id="{340EDF98-9595-E953-7252-05648B5F9B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C77C50-7D95-60F3-F28A-C54208B00BB9}"/>
              </a:ext>
            </a:extLst>
          </p:cNvPr>
          <p:cNvSpPr>
            <a:spLocks noGrp="1"/>
          </p:cNvSpPr>
          <p:nvPr>
            <p:ph type="sldNum" sz="quarter" idx="12"/>
          </p:nvPr>
        </p:nvSpPr>
        <p:spPr/>
        <p:txBody>
          <a:bodyPr/>
          <a:lstStyle/>
          <a:p>
            <a:fld id="{2C4775EC-4796-4CB3-85AA-BBA897F0D4FC}" type="slidenum">
              <a:rPr lang="en-IN" smtClean="0"/>
              <a:t>‹#›</a:t>
            </a:fld>
            <a:endParaRPr lang="en-IN"/>
          </a:p>
        </p:txBody>
      </p:sp>
    </p:spTree>
    <p:extLst>
      <p:ext uri="{BB962C8B-B14F-4D97-AF65-F5344CB8AC3E}">
        <p14:creationId xmlns:p14="http://schemas.microsoft.com/office/powerpoint/2010/main" val="2768915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4076AB-9C52-FED5-04D0-2BCD294255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154DE9-6E0D-2625-99EE-16DF4B83A4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6A5074-B26F-1C23-BEAD-DFC139DC48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BB9F3E-B4C4-47DB-AFCC-7ACFCDB272F9}" type="datetimeFigureOut">
              <a:rPr lang="en-IN" smtClean="0"/>
              <a:t>08-01-2024</a:t>
            </a:fld>
            <a:endParaRPr lang="en-IN"/>
          </a:p>
        </p:txBody>
      </p:sp>
      <p:sp>
        <p:nvSpPr>
          <p:cNvPr id="5" name="Footer Placeholder 4">
            <a:extLst>
              <a:ext uri="{FF2B5EF4-FFF2-40B4-BE49-F238E27FC236}">
                <a16:creationId xmlns:a16="http://schemas.microsoft.com/office/drawing/2014/main" id="{7A159854-85CC-D32B-A2AD-C3E07A0218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8DE90D-92F8-56CE-8609-AC4D966A59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775EC-4796-4CB3-85AA-BBA897F0D4FC}" type="slidenum">
              <a:rPr lang="en-IN" smtClean="0"/>
              <a:t>‹#›</a:t>
            </a:fld>
            <a:endParaRPr lang="en-IN"/>
          </a:p>
        </p:txBody>
      </p:sp>
    </p:spTree>
    <p:extLst>
      <p:ext uri="{BB962C8B-B14F-4D97-AF65-F5344CB8AC3E}">
        <p14:creationId xmlns:p14="http://schemas.microsoft.com/office/powerpoint/2010/main" val="860086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E624-12BB-C72D-6B21-E70BE23CCDDD}"/>
              </a:ext>
            </a:extLst>
          </p:cNvPr>
          <p:cNvSpPr>
            <a:spLocks noGrp="1"/>
          </p:cNvSpPr>
          <p:nvPr>
            <p:ph type="title"/>
          </p:nvPr>
        </p:nvSpPr>
        <p:spPr>
          <a:xfrm>
            <a:off x="101081" y="187843"/>
            <a:ext cx="10515600" cy="633251"/>
          </a:xfrm>
        </p:spPr>
        <p:txBody>
          <a:bodyPr>
            <a:normAutofit fontScale="90000"/>
          </a:bodyPr>
          <a:lstStyle/>
          <a:p>
            <a:r>
              <a:rPr lang="en-IN" b="1" dirty="0">
                <a:latin typeface="Times New Roman" panose="02020603050405020304" pitchFamily="18" charset="0"/>
                <a:cs typeface="Times New Roman" panose="02020603050405020304" pitchFamily="18" charset="0"/>
              </a:rPr>
              <a:t>Thrashing </a:t>
            </a:r>
          </a:p>
        </p:txBody>
      </p:sp>
      <p:sp>
        <p:nvSpPr>
          <p:cNvPr id="3" name="Content Placeholder 2">
            <a:extLst>
              <a:ext uri="{FF2B5EF4-FFF2-40B4-BE49-F238E27FC236}">
                <a16:creationId xmlns:a16="http://schemas.microsoft.com/office/drawing/2014/main" id="{7E79BD03-D2A9-5C4C-2A8D-5DB86D5D9514}"/>
              </a:ext>
            </a:extLst>
          </p:cNvPr>
          <p:cNvSpPr>
            <a:spLocks noGrp="1"/>
          </p:cNvSpPr>
          <p:nvPr>
            <p:ph idx="1"/>
          </p:nvPr>
        </p:nvSpPr>
        <p:spPr>
          <a:xfrm>
            <a:off x="233265" y="821094"/>
            <a:ext cx="11541968" cy="5849063"/>
          </a:xfrm>
        </p:spPr>
        <p:txBody>
          <a:bodyPr>
            <a:normAutofit fontScale="92500" lnSpcReduction="20000"/>
          </a:bodyPr>
          <a:lstStyle/>
          <a:p>
            <a:pPr algn="just">
              <a:lnSpc>
                <a:spcPct val="110000"/>
              </a:lnSpc>
            </a:pPr>
            <a:r>
              <a:rPr lang="en-IN" sz="2600" dirty="0">
                <a:latin typeface="Times New Roman" panose="02020603050405020304" pitchFamily="18" charset="0"/>
                <a:cs typeface="Times New Roman" panose="02020603050405020304" pitchFamily="18" charset="0"/>
              </a:rPr>
              <a:t>Thrashing is directly linked with the degree of multi level programming.</a:t>
            </a:r>
          </a:p>
          <a:p>
            <a:pPr algn="just">
              <a:lnSpc>
                <a:spcPct val="110000"/>
              </a:lnSpc>
            </a:pPr>
            <a:r>
              <a:rPr lang="en-US" sz="2600" b="0" i="0" dirty="0">
                <a:solidFill>
                  <a:srgbClr val="212529"/>
                </a:solidFill>
                <a:effectLst/>
                <a:latin typeface="Times New Roman" panose="02020603050405020304" pitchFamily="18" charset="0"/>
                <a:cs typeface="Times New Roman" panose="02020603050405020304" pitchFamily="18" charset="0"/>
              </a:rPr>
              <a:t>In case, if the page fault and swapping happens very frequently at a higher rate, then the operating system has to spend more time swapping these pages. </a:t>
            </a:r>
          </a:p>
          <a:p>
            <a:pPr algn="just">
              <a:lnSpc>
                <a:spcPct val="110000"/>
              </a:lnSpc>
            </a:pPr>
            <a:r>
              <a:rPr lang="en-US" sz="2600" b="0" i="0" dirty="0">
                <a:solidFill>
                  <a:srgbClr val="212529"/>
                </a:solidFill>
                <a:effectLst/>
                <a:latin typeface="Times New Roman" panose="02020603050405020304" pitchFamily="18" charset="0"/>
                <a:cs typeface="Times New Roman" panose="02020603050405020304" pitchFamily="18" charset="0"/>
              </a:rPr>
              <a:t>This state in the operating system is termed thrashing. Because of thrashing the CPU utilization is going to be reduced.</a:t>
            </a:r>
          </a:p>
          <a:p>
            <a:pPr algn="just">
              <a:lnSpc>
                <a:spcPct val="110000"/>
              </a:lnSpc>
            </a:pPr>
            <a:r>
              <a:rPr lang="en-US" sz="2600" b="0" i="0" dirty="0">
                <a:solidFill>
                  <a:srgbClr val="212529"/>
                </a:solidFill>
                <a:effectLst/>
                <a:latin typeface="Times New Roman" panose="02020603050405020304" pitchFamily="18" charset="0"/>
                <a:cs typeface="Times New Roman" panose="02020603050405020304" pitchFamily="18" charset="0"/>
              </a:rPr>
              <a:t>Let's understand by an example, if any process does not have the number of frames that it needs to support pages in active use then it will quickly page fault.</a:t>
            </a:r>
          </a:p>
          <a:p>
            <a:pPr algn="just">
              <a:lnSpc>
                <a:spcPct val="110000"/>
              </a:lnSpc>
            </a:pPr>
            <a:r>
              <a:rPr lang="en-US" sz="2600" b="0" i="0" dirty="0">
                <a:solidFill>
                  <a:srgbClr val="212529"/>
                </a:solidFill>
                <a:effectLst/>
                <a:latin typeface="Times New Roman" panose="02020603050405020304" pitchFamily="18" charset="0"/>
                <a:cs typeface="Times New Roman" panose="02020603050405020304" pitchFamily="18" charset="0"/>
              </a:rPr>
              <a:t>And at this point, the process must replace some pages. As all the pages of the process are actively in use, it must replace a page that will be needed again right away. </a:t>
            </a:r>
          </a:p>
          <a:p>
            <a:pPr algn="just">
              <a:lnSpc>
                <a:spcPct val="110000"/>
              </a:lnSpc>
            </a:pPr>
            <a:r>
              <a:rPr lang="en-US" sz="2600" b="0" i="0" dirty="0">
                <a:solidFill>
                  <a:srgbClr val="212529"/>
                </a:solidFill>
                <a:effectLst/>
                <a:latin typeface="Times New Roman" panose="02020603050405020304" pitchFamily="18" charset="0"/>
                <a:cs typeface="Times New Roman" panose="02020603050405020304" pitchFamily="18" charset="0"/>
              </a:rPr>
              <a:t>Consequently, the process will quickly fault again, and again, and again, replacing pages that it must bring back in immediately. This high paging activity by a process is called thrashing.</a:t>
            </a:r>
          </a:p>
          <a:p>
            <a:pPr algn="just">
              <a:lnSpc>
                <a:spcPct val="110000"/>
              </a:lnSpc>
            </a:pPr>
            <a:r>
              <a:rPr lang="en-US" sz="2600" b="0" i="0" dirty="0">
                <a:solidFill>
                  <a:srgbClr val="212529"/>
                </a:solidFill>
                <a:effectLst/>
                <a:latin typeface="Times New Roman" panose="02020603050405020304" pitchFamily="18" charset="0"/>
                <a:cs typeface="Times New Roman" panose="02020603050405020304" pitchFamily="18" charset="0"/>
              </a:rPr>
              <a:t>During thrashing, the CPU spends less time on some actual productive work spend more time swapping.</a:t>
            </a:r>
          </a:p>
          <a:p>
            <a:endParaRPr lang="en-IN" dirty="0"/>
          </a:p>
        </p:txBody>
      </p:sp>
    </p:spTree>
    <p:extLst>
      <p:ext uri="{BB962C8B-B14F-4D97-AF65-F5344CB8AC3E}">
        <p14:creationId xmlns:p14="http://schemas.microsoft.com/office/powerpoint/2010/main" val="387352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DA3D-7625-8574-352C-DC838FA8DE9D}"/>
              </a:ext>
            </a:extLst>
          </p:cNvPr>
          <p:cNvSpPr>
            <a:spLocks noGrp="1"/>
          </p:cNvSpPr>
          <p:nvPr>
            <p:ph type="title"/>
          </p:nvPr>
        </p:nvSpPr>
        <p:spPr>
          <a:xfrm>
            <a:off x="139960" y="113198"/>
            <a:ext cx="11083212" cy="567839"/>
          </a:xfrm>
        </p:spPr>
        <p:txBody>
          <a:bodyPr>
            <a:noAutofit/>
          </a:bodyPr>
          <a:lstStyle/>
          <a:p>
            <a:r>
              <a:rPr lang="en-IN" sz="3600" b="1" dirty="0">
                <a:solidFill>
                  <a:srgbClr val="FF0000"/>
                </a:solidFill>
                <a:latin typeface="Times New Roman" panose="02020603050405020304" pitchFamily="18" charset="0"/>
                <a:cs typeface="Times New Roman" panose="02020603050405020304" pitchFamily="18" charset="0"/>
              </a:rPr>
              <a:t>Frame allocation</a:t>
            </a:r>
          </a:p>
        </p:txBody>
      </p:sp>
      <p:sp>
        <p:nvSpPr>
          <p:cNvPr id="3" name="Content Placeholder 2">
            <a:extLst>
              <a:ext uri="{FF2B5EF4-FFF2-40B4-BE49-F238E27FC236}">
                <a16:creationId xmlns:a16="http://schemas.microsoft.com/office/drawing/2014/main" id="{E5624B92-2D8A-0D51-8F28-76A69BC082E8}"/>
              </a:ext>
            </a:extLst>
          </p:cNvPr>
          <p:cNvSpPr>
            <a:spLocks noGrp="1"/>
          </p:cNvSpPr>
          <p:nvPr>
            <p:ph idx="1"/>
          </p:nvPr>
        </p:nvSpPr>
        <p:spPr>
          <a:xfrm>
            <a:off x="270587" y="746449"/>
            <a:ext cx="11625944" cy="5887616"/>
          </a:xfrm>
        </p:spPr>
        <p:txBody>
          <a:bodyPr>
            <a:normAutofit fontScale="925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main memory of the operating system is divided into various frames.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process is stored in these frames, and once the process is saved as a frame, the CPU may run it. </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a result, the operating system must set aside enough frames for each process. </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a result, the operating system uses various algorithms in order to assign the frame.</a:t>
            </a:r>
          </a:p>
          <a:p>
            <a:pPr algn="just">
              <a:lnSpc>
                <a:spcPct val="150000"/>
              </a:lnSpc>
            </a:pPr>
            <a:r>
              <a:rPr lang="en-US" sz="2400" b="0" i="0" dirty="0">
                <a:effectLst/>
                <a:latin typeface="Times New Roman" panose="02020603050405020304" pitchFamily="18" charset="0"/>
                <a:cs typeface="Times New Roman" panose="02020603050405020304" pitchFamily="18" charset="0"/>
              </a:rPr>
              <a:t>Demand paging is used to implement virtual memory, an essential operating system feature.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requires the development of a page replacement mechanism and a frame allocation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you have multiple processes, the frame allocation techniques are utilized to define how many frames to allot to each one.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number of factors constrain the strategies for allocating frames:</a:t>
            </a:r>
          </a:p>
          <a:p>
            <a:endParaRPr lang="en-IN" dirty="0"/>
          </a:p>
        </p:txBody>
      </p:sp>
    </p:spTree>
    <p:extLst>
      <p:ext uri="{BB962C8B-B14F-4D97-AF65-F5344CB8AC3E}">
        <p14:creationId xmlns:p14="http://schemas.microsoft.com/office/powerpoint/2010/main" val="291782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49059-6D16-1682-0830-85B4587F9F0C}"/>
              </a:ext>
            </a:extLst>
          </p:cNvPr>
          <p:cNvSpPr>
            <a:spLocks noGrp="1"/>
          </p:cNvSpPr>
          <p:nvPr>
            <p:ph idx="1"/>
          </p:nvPr>
        </p:nvSpPr>
        <p:spPr>
          <a:xfrm>
            <a:off x="410547" y="382556"/>
            <a:ext cx="11028784" cy="5794408"/>
          </a:xfrm>
        </p:spPr>
        <p:txBody>
          <a:bodyPr/>
          <a:lstStyle/>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You cannot assign more frames than the total number of frames available.</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A specific number of frames should be assigned to each process. This limitation is due to two factors. The first is that when the number of frames assigned drops, the page fault ratio grows, decreasing the process's execution performance. Second, there should be sufficient frames to hold all the multiple pages that any instruction may reference.</a:t>
            </a:r>
          </a:p>
          <a:p>
            <a:pPr marL="0" indent="0">
              <a:buNone/>
            </a:pPr>
            <a:endParaRPr lang="en-IN" dirty="0"/>
          </a:p>
        </p:txBody>
      </p:sp>
    </p:spTree>
    <p:extLst>
      <p:ext uri="{BB962C8B-B14F-4D97-AF65-F5344CB8AC3E}">
        <p14:creationId xmlns:p14="http://schemas.microsoft.com/office/powerpoint/2010/main" val="227978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D3DC1E-1835-F835-A728-BA44D5AC5263}"/>
              </a:ext>
            </a:extLst>
          </p:cNvPr>
          <p:cNvSpPr>
            <a:spLocks noGrp="1"/>
          </p:cNvSpPr>
          <p:nvPr>
            <p:ph idx="1"/>
          </p:nvPr>
        </p:nvSpPr>
        <p:spPr>
          <a:xfrm>
            <a:off x="419878" y="345233"/>
            <a:ext cx="10560698" cy="5803640"/>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There are mainly five ways of frame allocation algorithms in the OS. These are as follows:</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Equal Frame Allocation</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Proportional Frame Allocation</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Priority Frame Allocation</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Global Replacement Allocation</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Local Replacement Allocation</a:t>
            </a:r>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9355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D34A-A613-DD04-07A5-465358C019C4}"/>
              </a:ext>
            </a:extLst>
          </p:cNvPr>
          <p:cNvSpPr>
            <a:spLocks noGrp="1"/>
          </p:cNvSpPr>
          <p:nvPr>
            <p:ph type="title"/>
          </p:nvPr>
        </p:nvSpPr>
        <p:spPr>
          <a:xfrm>
            <a:off x="139960" y="75877"/>
            <a:ext cx="11101873" cy="605160"/>
          </a:xfrm>
        </p:spPr>
        <p:txBody>
          <a:bodyPr>
            <a:normAutofit fontScale="90000"/>
          </a:bodyPr>
          <a:lstStyle/>
          <a:p>
            <a:r>
              <a:rPr lang="en-IN" b="1" i="0" dirty="0">
                <a:solidFill>
                  <a:srgbClr val="610B38"/>
                </a:solidFill>
                <a:effectLst/>
                <a:latin typeface="Times New Roman" panose="02020603050405020304" pitchFamily="18" charset="0"/>
                <a:cs typeface="Times New Roman" panose="02020603050405020304" pitchFamily="18" charset="0"/>
              </a:rPr>
              <a:t>Equal Frame Allocation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5061C2-BFBF-BA7D-D356-A632F5011DCB}"/>
              </a:ext>
            </a:extLst>
          </p:cNvPr>
          <p:cNvSpPr>
            <a:spLocks noGrp="1"/>
          </p:cNvSpPr>
          <p:nvPr>
            <p:ph idx="1"/>
          </p:nvPr>
        </p:nvSpPr>
        <p:spPr>
          <a:xfrm>
            <a:off x="251927" y="802432"/>
            <a:ext cx="11101873" cy="5682343"/>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equal frame allocation, the processes are assigned equally among the processes in the OS.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if the system has 30 frames and 7 processes, each process will get 4 frames. The 2 frames that are not assigned to any system process may be used as a </a:t>
            </a:r>
            <a:r>
              <a:rPr lang="en-US" sz="2400" b="1" i="0" dirty="0">
                <a:solidFill>
                  <a:srgbClr val="FF0000"/>
                </a:solidFill>
                <a:effectLst/>
                <a:latin typeface="Times New Roman" panose="02020603050405020304" pitchFamily="18" charset="0"/>
                <a:cs typeface="Times New Roman" panose="02020603050405020304" pitchFamily="18" charset="0"/>
              </a:rPr>
              <a:t>free-frame buffer pool </a:t>
            </a:r>
            <a:r>
              <a:rPr lang="en-US" sz="2400" b="0" i="0" dirty="0">
                <a:effectLst/>
                <a:latin typeface="Times New Roman" panose="02020603050405020304" pitchFamily="18" charset="0"/>
                <a:cs typeface="Times New Roman" panose="02020603050405020304" pitchFamily="18" charset="0"/>
              </a:rPr>
              <a:t>in the system.</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In a system with processes of varying sizes, assigning equal frames to each process makes little sense. </a:t>
            </a:r>
          </a:p>
          <a:p>
            <a:pPr algn="just">
              <a:lnSpc>
                <a:spcPct val="150000"/>
              </a:lnSpc>
            </a:pPr>
            <a:r>
              <a:rPr lang="en-US" sz="2400" b="0" i="0" dirty="0">
                <a:effectLst/>
                <a:latin typeface="Times New Roman" panose="02020603050405020304" pitchFamily="18" charset="0"/>
                <a:cs typeface="Times New Roman" panose="02020603050405020304" pitchFamily="18" charset="0"/>
              </a:rPr>
              <a:t>Many allotted empty frames will be wasted if many frames are assigned to a small task.</a:t>
            </a:r>
          </a:p>
          <a:p>
            <a:pPr marL="0" indent="0">
              <a:buNone/>
            </a:pPr>
            <a:endParaRPr lang="en-IN" dirty="0"/>
          </a:p>
        </p:txBody>
      </p:sp>
    </p:spTree>
    <p:extLst>
      <p:ext uri="{BB962C8B-B14F-4D97-AF65-F5344CB8AC3E}">
        <p14:creationId xmlns:p14="http://schemas.microsoft.com/office/powerpoint/2010/main" val="2608176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1B94-9DB8-3446-D000-BB69B05AE350}"/>
              </a:ext>
            </a:extLst>
          </p:cNvPr>
          <p:cNvSpPr>
            <a:spLocks noGrp="1"/>
          </p:cNvSpPr>
          <p:nvPr>
            <p:ph type="title"/>
          </p:nvPr>
        </p:nvSpPr>
        <p:spPr>
          <a:xfrm>
            <a:off x="223936" y="94439"/>
            <a:ext cx="11055220" cy="586598"/>
          </a:xfrm>
        </p:spPr>
        <p:txBody>
          <a:bodyPr>
            <a:normAutofit/>
          </a:bodyPr>
          <a:lstStyle/>
          <a:p>
            <a:r>
              <a:rPr lang="en-IN" sz="3600" b="1" i="0" dirty="0">
                <a:solidFill>
                  <a:srgbClr val="610B38"/>
                </a:solidFill>
                <a:effectLst/>
                <a:latin typeface="Times New Roman" panose="02020603050405020304" pitchFamily="18" charset="0"/>
                <a:cs typeface="Times New Roman" panose="02020603050405020304" pitchFamily="18" charset="0"/>
              </a:rPr>
              <a:t>Proportional Frame Allocation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064870-04FC-CA0C-C0C8-B47E7C71A807}"/>
              </a:ext>
            </a:extLst>
          </p:cNvPr>
          <p:cNvSpPr>
            <a:spLocks noGrp="1"/>
          </p:cNvSpPr>
          <p:nvPr>
            <p:ph idx="1"/>
          </p:nvPr>
        </p:nvSpPr>
        <p:spPr>
          <a:xfrm>
            <a:off x="223935" y="830424"/>
            <a:ext cx="11523305" cy="5645021"/>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proportional frame allocation technique assigns frames based </a:t>
            </a:r>
            <a:r>
              <a:rPr lang="en-US" sz="2400" b="1" i="0" dirty="0">
                <a:effectLst/>
                <a:latin typeface="Times New Roman" panose="02020603050405020304" pitchFamily="18" charset="0"/>
                <a:cs typeface="Times New Roman" panose="02020603050405020304" pitchFamily="18" charset="0"/>
              </a:rPr>
              <a:t>on the size </a:t>
            </a:r>
            <a:r>
              <a:rPr lang="en-US" sz="2400" b="0" i="0" dirty="0">
                <a:effectLst/>
                <a:latin typeface="Times New Roman" panose="02020603050405020304" pitchFamily="18" charset="0"/>
                <a:cs typeface="Times New Roman" panose="02020603050405020304" pitchFamily="18" charset="0"/>
              </a:rPr>
              <a:t>needed for execution and the total number of frames in memory.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allocated frames for a process </a:t>
            </a:r>
            <a:r>
              <a:rPr lang="en-US" sz="2400" b="1" i="0" dirty="0">
                <a:effectLst/>
                <a:latin typeface="Times New Roman" panose="02020603050405020304" pitchFamily="18" charset="0"/>
                <a:cs typeface="Times New Roman" panose="02020603050405020304" pitchFamily="18" charset="0"/>
              </a:rPr>
              <a:t>pi</a:t>
            </a:r>
            <a:r>
              <a:rPr lang="en-US" sz="2400" b="0" i="0" dirty="0">
                <a:effectLst/>
                <a:latin typeface="Times New Roman" panose="02020603050405020304" pitchFamily="18" charset="0"/>
                <a:cs typeface="Times New Roman" panose="02020603050405020304" pitchFamily="18" charset="0"/>
              </a:rPr>
              <a:t> of size </a:t>
            </a:r>
            <a:r>
              <a:rPr lang="en-US" sz="2400" b="1" i="0" dirty="0" err="1">
                <a:effectLst/>
                <a:latin typeface="Times New Roman" panose="02020603050405020304" pitchFamily="18" charset="0"/>
                <a:cs typeface="Times New Roman" panose="02020603050405020304" pitchFamily="18" charset="0"/>
              </a:rPr>
              <a:t>si</a:t>
            </a:r>
            <a:r>
              <a:rPr lang="en-US" sz="2400" b="0" i="0" dirty="0">
                <a:effectLst/>
                <a:latin typeface="Times New Roman" panose="02020603050405020304" pitchFamily="18" charset="0"/>
                <a:cs typeface="Times New Roman" panose="02020603050405020304" pitchFamily="18" charset="0"/>
              </a:rPr>
              <a:t> are </a:t>
            </a:r>
            <a:r>
              <a:rPr lang="en-US" sz="2400" b="1" i="0" dirty="0">
                <a:effectLst/>
                <a:latin typeface="Times New Roman" panose="02020603050405020304" pitchFamily="18" charset="0"/>
                <a:cs typeface="Times New Roman" panose="02020603050405020304" pitchFamily="18" charset="0"/>
              </a:rPr>
              <a:t>ai = (</a:t>
            </a:r>
            <a:r>
              <a:rPr lang="en-US" sz="2400" b="1" i="0" dirty="0" err="1">
                <a:effectLst/>
                <a:latin typeface="Times New Roman" panose="02020603050405020304" pitchFamily="18" charset="0"/>
                <a:cs typeface="Times New Roman" panose="02020603050405020304" pitchFamily="18" charset="0"/>
              </a:rPr>
              <a:t>si</a:t>
            </a:r>
            <a:r>
              <a:rPr lang="en-US" sz="2400" b="1" i="0" dirty="0">
                <a:effectLst/>
                <a:latin typeface="Times New Roman" panose="02020603050405020304" pitchFamily="18" charset="0"/>
                <a:cs typeface="Times New Roman" panose="02020603050405020304" pitchFamily="18" charset="0"/>
              </a:rPr>
              <a:t>/S)*m</a:t>
            </a:r>
            <a:r>
              <a:rPr lang="en-US" sz="2400" b="0" i="0" dirty="0">
                <a:effectLst/>
                <a:latin typeface="Times New Roman" panose="02020603050405020304" pitchFamily="18" charset="0"/>
                <a:cs typeface="Times New Roman" panose="02020603050405020304" pitchFamily="18" charset="0"/>
              </a:rPr>
              <a:t>, in which </a:t>
            </a:r>
            <a:r>
              <a:rPr lang="en-US" sz="2400" b="1" i="0" dirty="0">
                <a:effectLst/>
                <a:latin typeface="Times New Roman" panose="02020603050405020304" pitchFamily="18" charset="0"/>
                <a:cs typeface="Times New Roman" panose="02020603050405020304" pitchFamily="18" charset="0"/>
              </a:rPr>
              <a:t>S</a:t>
            </a:r>
            <a:r>
              <a:rPr lang="en-US" sz="2400" b="0" i="0" dirty="0">
                <a:effectLst/>
                <a:latin typeface="Times New Roman" panose="02020603050405020304" pitchFamily="18" charset="0"/>
                <a:cs typeface="Times New Roman" panose="02020603050405020304" pitchFamily="18" charset="0"/>
              </a:rPr>
              <a:t> represents the total of all process sizes, and </a:t>
            </a:r>
            <a:r>
              <a:rPr lang="en-US" sz="2400" b="1" i="0" dirty="0">
                <a:effectLst/>
                <a:latin typeface="Times New Roman" panose="02020603050405020304" pitchFamily="18" charset="0"/>
                <a:cs typeface="Times New Roman" panose="02020603050405020304" pitchFamily="18" charset="0"/>
              </a:rPr>
              <a:t>m</a:t>
            </a:r>
            <a:r>
              <a:rPr lang="en-US" sz="2400" b="0" i="0" dirty="0">
                <a:effectLst/>
                <a:latin typeface="Times New Roman" panose="02020603050405020304" pitchFamily="18" charset="0"/>
                <a:cs typeface="Times New Roman" panose="02020603050405020304" pitchFamily="18" charset="0"/>
              </a:rPr>
              <a:t> represents the number of frames in the system.</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The only drawback of this algorithm is that it doesn't allocate frames based on priority. Priority frame allocation solves this problem.</a:t>
            </a:r>
          </a:p>
          <a:p>
            <a:pPr marL="0" indent="0">
              <a:buNone/>
            </a:pPr>
            <a:endParaRPr lang="en-IN" dirty="0"/>
          </a:p>
        </p:txBody>
      </p:sp>
    </p:spTree>
    <p:extLst>
      <p:ext uri="{BB962C8B-B14F-4D97-AF65-F5344CB8AC3E}">
        <p14:creationId xmlns:p14="http://schemas.microsoft.com/office/powerpoint/2010/main" val="226095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8DC9-ED38-E089-2320-473DA1199995}"/>
              </a:ext>
            </a:extLst>
          </p:cNvPr>
          <p:cNvSpPr>
            <a:spLocks noGrp="1"/>
          </p:cNvSpPr>
          <p:nvPr>
            <p:ph type="title"/>
          </p:nvPr>
        </p:nvSpPr>
        <p:spPr>
          <a:xfrm>
            <a:off x="129073" y="197174"/>
            <a:ext cx="10515600" cy="605259"/>
          </a:xfrm>
        </p:spPr>
        <p:txBody>
          <a:bodyPr>
            <a:normAutofit/>
          </a:bodyPr>
          <a:lstStyle/>
          <a:p>
            <a:r>
              <a:rPr lang="en-IN" sz="3600" b="1" i="0" dirty="0">
                <a:solidFill>
                  <a:srgbClr val="610B38"/>
                </a:solidFill>
                <a:effectLst/>
                <a:latin typeface="Times New Roman" panose="02020603050405020304" pitchFamily="18" charset="0"/>
                <a:cs typeface="Times New Roman" panose="02020603050405020304" pitchFamily="18" charset="0"/>
              </a:rPr>
              <a:t>Priority Frame Allocation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B1A238-1D04-2FA4-9B14-F6927E49CBC6}"/>
              </a:ext>
            </a:extLst>
          </p:cNvPr>
          <p:cNvSpPr>
            <a:spLocks noGrp="1"/>
          </p:cNvSpPr>
          <p:nvPr>
            <p:ph idx="1"/>
          </p:nvPr>
        </p:nvSpPr>
        <p:spPr>
          <a:xfrm>
            <a:off x="223935" y="970384"/>
            <a:ext cx="11597951" cy="5690442"/>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Priority frame allocation assigns frames based on </a:t>
            </a:r>
            <a:r>
              <a:rPr lang="en-US" sz="2400" b="1" i="0" dirty="0">
                <a:effectLst/>
                <a:latin typeface="Times New Roman" panose="02020603050405020304" pitchFamily="18" charset="0"/>
                <a:cs typeface="Times New Roman" panose="02020603050405020304" pitchFamily="18" charset="0"/>
              </a:rPr>
              <a:t>the number of frame allocations</a:t>
            </a:r>
            <a:r>
              <a:rPr lang="en-US" sz="2400" b="0" i="0" dirty="0">
                <a:effectLst/>
                <a:latin typeface="Times New Roman" panose="02020603050405020304" pitchFamily="18" charset="0"/>
                <a:cs typeface="Times New Roman" panose="02020603050405020304" pitchFamily="18" charset="0"/>
              </a:rPr>
              <a:t> and the processes.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Suppose a process has a high priority and requires more frames that many frames will be allocated to it.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Following that, lesser priority processes are allocated.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290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D64C-A0F4-DADE-5C55-39AA42D5A359}"/>
              </a:ext>
            </a:extLst>
          </p:cNvPr>
          <p:cNvSpPr>
            <a:spLocks noGrp="1"/>
          </p:cNvSpPr>
          <p:nvPr>
            <p:ph type="title"/>
          </p:nvPr>
        </p:nvSpPr>
        <p:spPr>
          <a:xfrm>
            <a:off x="186612" y="187844"/>
            <a:ext cx="11167188" cy="586597"/>
          </a:xfrm>
        </p:spPr>
        <p:txBody>
          <a:bodyPr>
            <a:normAutofit/>
          </a:bodyPr>
          <a:lstStyle/>
          <a:p>
            <a:r>
              <a:rPr lang="en-IN" sz="3600" b="1" i="0" dirty="0">
                <a:solidFill>
                  <a:srgbClr val="610B38"/>
                </a:solidFill>
                <a:effectLst/>
                <a:latin typeface="Times New Roman" panose="02020603050405020304" pitchFamily="18" charset="0"/>
                <a:cs typeface="Times New Roman" panose="02020603050405020304" pitchFamily="18" charset="0"/>
              </a:rPr>
              <a:t>Global Replacement Allocation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CCA43F-9F65-3019-A481-069A0D224242}"/>
              </a:ext>
            </a:extLst>
          </p:cNvPr>
          <p:cNvSpPr>
            <a:spLocks noGrp="1"/>
          </p:cNvSpPr>
          <p:nvPr>
            <p:ph idx="1"/>
          </p:nvPr>
        </p:nvSpPr>
        <p:spPr>
          <a:xfrm>
            <a:off x="279918" y="774441"/>
            <a:ext cx="11485984" cy="573832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global replacement, since a process selects a replacement frame from the set of all frames, one process can take a frame from another. </a:t>
            </a:r>
          </a:p>
          <a:p>
            <a:pPr algn="just">
              <a:lnSpc>
                <a:spcPct val="150000"/>
              </a:lnSpc>
            </a:pPr>
            <a:r>
              <a:rPr lang="en-US" sz="2400" dirty="0">
                <a:latin typeface="Times New Roman" panose="02020603050405020304" pitchFamily="18" charset="0"/>
                <a:cs typeface="Times New Roman" panose="02020603050405020304" pitchFamily="18" charset="0"/>
              </a:rPr>
              <a:t>This allows a high priority process to select frames from a low priority process. </a:t>
            </a:r>
          </a:p>
          <a:p>
            <a:pPr algn="just">
              <a:lnSpc>
                <a:spcPct val="150000"/>
              </a:lnSpc>
            </a:pPr>
            <a:r>
              <a:rPr lang="en-US" sz="2400" dirty="0">
                <a:latin typeface="Times New Roman" panose="02020603050405020304" pitchFamily="18" charset="0"/>
                <a:cs typeface="Times New Roman" panose="02020603050405020304" pitchFamily="18" charset="0"/>
              </a:rPr>
              <a:t>This may increase the number of frames allocated to a high priority process. </a:t>
            </a:r>
          </a:p>
          <a:p>
            <a:pPr algn="just">
              <a:lnSpc>
                <a:spcPct val="150000"/>
              </a:lnSpc>
            </a:pPr>
            <a:r>
              <a:rPr lang="en-US" sz="2400" dirty="0">
                <a:latin typeface="Times New Roman" panose="02020603050405020304" pitchFamily="18" charset="0"/>
                <a:cs typeface="Times New Roman" panose="02020603050405020304" pitchFamily="18" charset="0"/>
              </a:rPr>
              <a:t>However, the low priority processes will still suffer from page faults, since the high priority process takes frames from the low priority process.</a:t>
            </a:r>
          </a:p>
          <a:p>
            <a:pPr algn="just">
              <a:lnSpc>
                <a:spcPct val="150000"/>
              </a:lnSpc>
            </a:pPr>
            <a:r>
              <a:rPr lang="en-US" sz="2400" dirty="0">
                <a:latin typeface="Times New Roman" panose="02020603050405020304" pitchFamily="18" charset="0"/>
                <a:cs typeface="Times New Roman" panose="02020603050405020304" pitchFamily="18" charset="0"/>
              </a:rPr>
              <a:t> Therefore, the set of pages in memory for a process may depend on the paging behavior of other processes.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321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63EC-4370-7BB1-182B-CE609313B9E1}"/>
              </a:ext>
            </a:extLst>
          </p:cNvPr>
          <p:cNvSpPr>
            <a:spLocks noGrp="1"/>
          </p:cNvSpPr>
          <p:nvPr>
            <p:ph type="title"/>
          </p:nvPr>
        </p:nvSpPr>
        <p:spPr>
          <a:xfrm>
            <a:off x="167950" y="159852"/>
            <a:ext cx="11092543" cy="521186"/>
          </a:xfrm>
        </p:spPr>
        <p:txBody>
          <a:bodyPr>
            <a:normAutofit fontScale="90000"/>
          </a:bodyPr>
          <a:lstStyle/>
          <a:p>
            <a:r>
              <a:rPr lang="en-IN" sz="3600" b="1" i="0" dirty="0">
                <a:solidFill>
                  <a:srgbClr val="610B38"/>
                </a:solidFill>
                <a:effectLst/>
                <a:latin typeface="Times New Roman" panose="02020603050405020304" pitchFamily="18" charset="0"/>
                <a:cs typeface="Times New Roman" panose="02020603050405020304" pitchFamily="18" charset="0"/>
              </a:rPr>
              <a:t>Local Replacement Allocation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F5072E-D7CC-859B-C357-273A6CC295DA}"/>
              </a:ext>
            </a:extLst>
          </p:cNvPr>
          <p:cNvSpPr>
            <a:spLocks noGrp="1"/>
          </p:cNvSpPr>
          <p:nvPr>
            <p:ph idx="1"/>
          </p:nvPr>
        </p:nvSpPr>
        <p:spPr>
          <a:xfrm>
            <a:off x="261257" y="886408"/>
            <a:ext cx="11672596" cy="5682343"/>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local replacement, each process selects from only its own set of allocated frames.</a:t>
            </a:r>
          </a:p>
          <a:p>
            <a:pPr algn="just">
              <a:lnSpc>
                <a:spcPct val="150000"/>
              </a:lnSpc>
            </a:pPr>
            <a:r>
              <a:rPr lang="en-US" sz="2400" dirty="0">
                <a:latin typeface="Times New Roman" panose="02020603050405020304" pitchFamily="18" charset="0"/>
                <a:cs typeface="Times New Roman" panose="02020603050405020304" pitchFamily="18" charset="0"/>
              </a:rPr>
              <a:t>Therefore, the number of frames allocated to a process does not change. </a:t>
            </a:r>
          </a:p>
          <a:p>
            <a:pPr algn="just">
              <a:lnSpc>
                <a:spcPct val="150000"/>
              </a:lnSpc>
            </a:pPr>
            <a:r>
              <a:rPr lang="en-US" sz="2400" dirty="0">
                <a:latin typeface="Times New Roman" panose="02020603050405020304" pitchFamily="18" charset="0"/>
                <a:cs typeface="Times New Roman" panose="02020603050405020304" pitchFamily="18" charset="0"/>
              </a:rPr>
              <a:t>The set of pages in memory for a process is affected by the paging behavior of only that process. But a process may not be able to use other less used pages of other processes.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404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8F2FE3-87CE-0AAC-3DD5-A0113FDD1E10}"/>
              </a:ext>
            </a:extLst>
          </p:cNvPr>
          <p:cNvSpPr>
            <a:spLocks noGrp="1"/>
          </p:cNvSpPr>
          <p:nvPr>
            <p:ph idx="1"/>
          </p:nvPr>
        </p:nvSpPr>
        <p:spPr/>
        <p:txBody>
          <a:bodyPr>
            <a:normAutofit/>
          </a:bodyPr>
          <a:lstStyle/>
          <a:p>
            <a:pPr marL="0" indent="0">
              <a:buNone/>
            </a:pPr>
            <a:r>
              <a:rPr lang="en-IN" sz="90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585470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A46B6E9-2480-5693-BD67-057FA4CEB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22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362DF-C5ED-970E-6EB9-F21AEB7AB22A}"/>
              </a:ext>
            </a:extLst>
          </p:cNvPr>
          <p:cNvSpPr>
            <a:spLocks noGrp="1"/>
          </p:cNvSpPr>
          <p:nvPr>
            <p:ph type="title"/>
          </p:nvPr>
        </p:nvSpPr>
        <p:spPr>
          <a:xfrm>
            <a:off x="242596" y="150520"/>
            <a:ext cx="11111204" cy="530517"/>
          </a:xfrm>
        </p:spPr>
        <p:txBody>
          <a:bodyPr>
            <a:normAutofit fontScale="90000"/>
          </a:bodyPr>
          <a:lstStyle/>
          <a:p>
            <a:r>
              <a:rPr lang="en-IN" b="1" i="0" dirty="0">
                <a:solidFill>
                  <a:srgbClr val="212529"/>
                </a:solidFill>
                <a:effectLst/>
                <a:latin typeface="Times New Roman" panose="02020603050405020304" pitchFamily="18" charset="0"/>
                <a:cs typeface="Times New Roman" panose="02020603050405020304" pitchFamily="18" charset="0"/>
              </a:rPr>
              <a:t>Causes of Thrashing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357B7A-09FC-4F2D-632B-AFFF219EFC0D}"/>
              </a:ext>
            </a:extLst>
          </p:cNvPr>
          <p:cNvSpPr>
            <a:spLocks noGrp="1"/>
          </p:cNvSpPr>
          <p:nvPr>
            <p:ph idx="1"/>
          </p:nvPr>
        </p:nvSpPr>
        <p:spPr>
          <a:xfrm>
            <a:off x="242596" y="811763"/>
            <a:ext cx="11523306" cy="5784980"/>
          </a:xfrm>
        </p:spPr>
        <p:txBody>
          <a:bodyPr>
            <a:normAutofit fontScale="92500" lnSpcReduction="10000"/>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Thrashing affects the performance of execution in the Operating system. Also, thrashing results in severe performance problems in the Operating system.</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When the utilization of CPU is low, then the process scheduling mechanism tries to load many processes into the memory at the same time due to which degree of Multiprogramming can be increased. </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Now in this situation, there are more processes in the memory as compared to the available number of frames in the memory. Allocation of the limited amount of frames to each process.</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Whenever any process with high priority arrives in the memory and if the frame is not freely available at that time then the other process that has occupied the frame is residing in the frame will move to secondary storage and after that this free frame will be allocated to higher priority process.</a:t>
            </a:r>
          </a:p>
        </p:txBody>
      </p:sp>
    </p:spTree>
    <p:extLst>
      <p:ext uri="{BB962C8B-B14F-4D97-AF65-F5344CB8AC3E}">
        <p14:creationId xmlns:p14="http://schemas.microsoft.com/office/powerpoint/2010/main" val="1865172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4E2A6-8A6D-22D6-0113-3836D9C96146}"/>
              </a:ext>
            </a:extLst>
          </p:cNvPr>
          <p:cNvSpPr>
            <a:spLocks noGrp="1"/>
          </p:cNvSpPr>
          <p:nvPr>
            <p:ph idx="1"/>
          </p:nvPr>
        </p:nvSpPr>
        <p:spPr>
          <a:xfrm>
            <a:off x="419878" y="410547"/>
            <a:ext cx="10933922" cy="5766416"/>
          </a:xfrm>
        </p:spPr>
        <p:txBody>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We can also say that as soon as the memory fills up, the process starts spending a lot of time for the required pages to be swapped in. </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Again the utilization of the CPU becomes low because most of the processes are waiting for pages.</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Thus a high degree of multiprogramming and lack of frames are two main causes of thrashing in the Operating system.</a:t>
            </a:r>
          </a:p>
          <a:p>
            <a:endParaRPr lang="en-IN" dirty="0"/>
          </a:p>
        </p:txBody>
      </p:sp>
    </p:spTree>
    <p:extLst>
      <p:ext uri="{BB962C8B-B14F-4D97-AF65-F5344CB8AC3E}">
        <p14:creationId xmlns:p14="http://schemas.microsoft.com/office/powerpoint/2010/main" val="2170555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3956A-07CB-F947-5586-0D98003EC795}"/>
              </a:ext>
            </a:extLst>
          </p:cNvPr>
          <p:cNvSpPr>
            <a:spLocks noGrp="1"/>
          </p:cNvSpPr>
          <p:nvPr>
            <p:ph type="title"/>
          </p:nvPr>
        </p:nvSpPr>
        <p:spPr>
          <a:xfrm>
            <a:off x="177282" y="122530"/>
            <a:ext cx="11083212" cy="689234"/>
          </a:xfrm>
        </p:spPr>
        <p:txBody>
          <a:bodyPr>
            <a:normAutofit fontScale="90000"/>
          </a:bodyPr>
          <a:lstStyle/>
          <a:p>
            <a:r>
              <a:rPr lang="en-IN" b="1" i="0" dirty="0">
                <a:solidFill>
                  <a:srgbClr val="212529"/>
                </a:solidFill>
                <a:effectLst/>
                <a:latin typeface="Times New Roman" panose="02020603050405020304" pitchFamily="18" charset="0"/>
                <a:cs typeface="Times New Roman" panose="02020603050405020304" pitchFamily="18" charset="0"/>
              </a:rPr>
              <a:t>Effect of Thrashing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01C136-A0F0-8832-05B1-F98F7662B48F}"/>
              </a:ext>
            </a:extLst>
          </p:cNvPr>
          <p:cNvSpPr>
            <a:spLocks noGrp="1"/>
          </p:cNvSpPr>
          <p:nvPr>
            <p:ph idx="1"/>
          </p:nvPr>
        </p:nvSpPr>
        <p:spPr>
          <a:xfrm>
            <a:off x="270587" y="811764"/>
            <a:ext cx="11541967" cy="5850293"/>
          </a:xfrm>
        </p:spPr>
        <p:txBody>
          <a:bodyPr>
            <a:normAutofit lnSpcReduction="10000"/>
          </a:bodyPr>
          <a:lstStyle/>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At the time, when thrashing starts then the operating system tries to apply either the </a:t>
            </a:r>
            <a:r>
              <a:rPr lang="en-US" sz="2400" b="1" i="0" dirty="0">
                <a:solidFill>
                  <a:srgbClr val="212529"/>
                </a:solidFill>
                <a:effectLst/>
                <a:latin typeface="Times New Roman" panose="02020603050405020304" pitchFamily="18" charset="0"/>
                <a:cs typeface="Times New Roman" panose="02020603050405020304" pitchFamily="18" charset="0"/>
              </a:rPr>
              <a:t>Global page replacement </a:t>
            </a:r>
            <a:r>
              <a:rPr lang="en-US" sz="2400" b="0" i="0" dirty="0">
                <a:solidFill>
                  <a:srgbClr val="212529"/>
                </a:solidFill>
                <a:effectLst/>
                <a:latin typeface="Times New Roman" panose="02020603050405020304" pitchFamily="18" charset="0"/>
                <a:cs typeface="Times New Roman" panose="02020603050405020304" pitchFamily="18" charset="0"/>
              </a:rPr>
              <a:t>Algorithm or the </a:t>
            </a:r>
            <a:r>
              <a:rPr lang="en-US" sz="2400" b="1" i="0" dirty="0">
                <a:solidFill>
                  <a:srgbClr val="212529"/>
                </a:solidFill>
                <a:effectLst/>
                <a:latin typeface="Times New Roman" panose="02020603050405020304" pitchFamily="18" charset="0"/>
                <a:cs typeface="Times New Roman" panose="02020603050405020304" pitchFamily="18" charset="0"/>
              </a:rPr>
              <a:t>Local page replacement </a:t>
            </a:r>
            <a:r>
              <a:rPr lang="en-US" sz="2400" b="0" i="0" dirty="0">
                <a:solidFill>
                  <a:srgbClr val="212529"/>
                </a:solidFill>
                <a:effectLst/>
                <a:latin typeface="Times New Roman" panose="02020603050405020304" pitchFamily="18" charset="0"/>
                <a:cs typeface="Times New Roman" panose="02020603050405020304" pitchFamily="18" charset="0"/>
              </a:rPr>
              <a:t>algorithm.</a:t>
            </a:r>
          </a:p>
          <a:p>
            <a:pPr marL="0" indent="0" algn="just">
              <a:lnSpc>
                <a:spcPct val="10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Global Page Replacement</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The Global Page replacement has access to bring any page, whenever thrashing found it tries to bring more pages. </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Actually, due to this, no process can get enough frames and as a result, the thrashing will increase more and more. </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Thus the global page replacement algorithm is not suitable whenever thrashing happens.</a:t>
            </a:r>
          </a:p>
          <a:p>
            <a:pPr marL="0" indent="0" algn="just">
              <a:lnSpc>
                <a:spcPct val="10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Local Page Replacement</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Unlike the Global Page replacement, the local page replacement will select pages which only belongs to that process. </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Due to this, there is a chance of a reduction in the thrashing. As it is also proved that there are many disadvantages of Local Page replacement. </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Thus local page replacement is simply an alternative to Global Page replacement.</a:t>
            </a:r>
          </a:p>
          <a:p>
            <a:pPr marL="0" indent="0">
              <a:buNone/>
            </a:pPr>
            <a:endParaRPr lang="en-IN" dirty="0"/>
          </a:p>
        </p:txBody>
      </p:sp>
    </p:spTree>
    <p:extLst>
      <p:ext uri="{BB962C8B-B14F-4D97-AF65-F5344CB8AC3E}">
        <p14:creationId xmlns:p14="http://schemas.microsoft.com/office/powerpoint/2010/main" val="2522644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897E-35B1-EB25-3132-C02CD01E51C8}"/>
              </a:ext>
            </a:extLst>
          </p:cNvPr>
          <p:cNvSpPr>
            <a:spLocks noGrp="1"/>
          </p:cNvSpPr>
          <p:nvPr>
            <p:ph type="title"/>
          </p:nvPr>
        </p:nvSpPr>
        <p:spPr>
          <a:xfrm>
            <a:off x="287694" y="290481"/>
            <a:ext cx="10515600" cy="288017"/>
          </a:xfrm>
        </p:spPr>
        <p:txBody>
          <a:bodyPr>
            <a:noAutofit/>
          </a:bodyPr>
          <a:lstStyle/>
          <a:p>
            <a:r>
              <a:rPr lang="en-US" sz="3600" b="1" i="0" dirty="0">
                <a:solidFill>
                  <a:srgbClr val="212529"/>
                </a:solidFill>
                <a:effectLst/>
                <a:latin typeface="Times New Roman" panose="02020603050405020304" pitchFamily="18" charset="0"/>
                <a:cs typeface="Times New Roman" panose="02020603050405020304" pitchFamily="18" charset="0"/>
              </a:rPr>
              <a:t>Techniques used to handle the thrashing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96A5DF-472B-6609-9404-922244816EA1}"/>
              </a:ext>
            </a:extLst>
          </p:cNvPr>
          <p:cNvSpPr>
            <a:spLocks noGrp="1"/>
          </p:cNvSpPr>
          <p:nvPr>
            <p:ph idx="1"/>
          </p:nvPr>
        </p:nvSpPr>
        <p:spPr>
          <a:xfrm>
            <a:off x="287694" y="811764"/>
            <a:ext cx="11543522" cy="5896946"/>
          </a:xfrm>
        </p:spPr>
        <p:txBody>
          <a:bodyPr>
            <a:noAutofit/>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As we have already told you the </a:t>
            </a:r>
            <a:r>
              <a:rPr lang="en-US" sz="2400" b="1" i="0" dirty="0">
                <a:solidFill>
                  <a:srgbClr val="212529"/>
                </a:solidFill>
                <a:effectLst/>
                <a:latin typeface="Times New Roman" panose="02020603050405020304" pitchFamily="18" charset="0"/>
                <a:cs typeface="Times New Roman" panose="02020603050405020304" pitchFamily="18" charset="0"/>
              </a:rPr>
              <a:t>Local Page replacement is better than the Global Page replacement</a:t>
            </a:r>
            <a:r>
              <a:rPr lang="en-US" sz="2400" b="0" i="0" dirty="0">
                <a:solidFill>
                  <a:srgbClr val="212529"/>
                </a:solidFill>
                <a:effectLst/>
                <a:latin typeface="Times New Roman" panose="02020603050405020304" pitchFamily="18" charset="0"/>
                <a:cs typeface="Times New Roman" panose="02020603050405020304" pitchFamily="18" charset="0"/>
              </a:rPr>
              <a:t> but local page replacement has many disadvantages too, so it is not suggestible. Thus given below are some other techniques that are used:</a:t>
            </a:r>
          </a:p>
          <a:p>
            <a:pPr marL="0" indent="0" algn="just">
              <a:lnSpc>
                <a:spcPct val="15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Working-Set Model</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This model is based on the assumption of the locality. It makes the use of the parameter in order to define </a:t>
            </a:r>
            <a:r>
              <a:rPr lang="en-US" sz="2400" b="1" i="0" dirty="0">
                <a:solidFill>
                  <a:srgbClr val="212529"/>
                </a:solidFill>
                <a:effectLst/>
                <a:latin typeface="Times New Roman" panose="02020603050405020304" pitchFamily="18" charset="0"/>
                <a:cs typeface="Times New Roman" panose="02020603050405020304" pitchFamily="18" charset="0"/>
              </a:rPr>
              <a:t>the working-set window</a:t>
            </a:r>
            <a:r>
              <a:rPr lang="en-US" sz="2400" b="0" i="0" dirty="0">
                <a:solidFill>
                  <a:srgbClr val="212529"/>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The main idea is to examine the most recent? page reference. What locality is saying, the </a:t>
            </a:r>
            <a:r>
              <a:rPr lang="en-US" sz="2400" b="1" i="0" dirty="0">
                <a:solidFill>
                  <a:srgbClr val="212529"/>
                </a:solidFill>
                <a:effectLst/>
                <a:latin typeface="Times New Roman" panose="02020603050405020304" pitchFamily="18" charset="0"/>
                <a:cs typeface="Times New Roman" panose="02020603050405020304" pitchFamily="18" charset="0"/>
              </a:rPr>
              <a:t>recently used page can be used again</a:t>
            </a:r>
            <a:r>
              <a:rPr lang="en-US" sz="2400" b="0" i="0" dirty="0">
                <a:solidFill>
                  <a:srgbClr val="212529"/>
                </a:solidFill>
                <a:effectLst/>
                <a:latin typeface="Times New Roman" panose="02020603050405020304" pitchFamily="18" charset="0"/>
                <a:cs typeface="Times New Roman" panose="02020603050405020304" pitchFamily="18" charset="0"/>
              </a:rPr>
              <a:t>, and also the pages that are nearby this page will also be used.</a:t>
            </a:r>
          </a:p>
        </p:txBody>
      </p:sp>
    </p:spTree>
    <p:extLst>
      <p:ext uri="{BB962C8B-B14F-4D97-AF65-F5344CB8AC3E}">
        <p14:creationId xmlns:p14="http://schemas.microsoft.com/office/powerpoint/2010/main" val="3746662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5DF40E-B2C1-30AC-6DC0-E0A39BF4108C}"/>
              </a:ext>
            </a:extLst>
          </p:cNvPr>
          <p:cNvSpPr>
            <a:spLocks noGrp="1"/>
          </p:cNvSpPr>
          <p:nvPr>
            <p:ph idx="1"/>
          </p:nvPr>
        </p:nvSpPr>
        <p:spPr>
          <a:xfrm>
            <a:off x="475861" y="391886"/>
            <a:ext cx="10877939" cy="5785077"/>
          </a:xfrm>
        </p:spPr>
        <p:txBody>
          <a:bodyPr>
            <a:normAutofit/>
          </a:bodyPr>
          <a:lstStyle/>
          <a:p>
            <a:pPr marL="0" indent="0" algn="just">
              <a:lnSpc>
                <a:spcPct val="150000"/>
              </a:lnSpc>
              <a:buNone/>
            </a:pPr>
            <a:r>
              <a:rPr lang="en-US" b="1" i="0" dirty="0">
                <a:solidFill>
                  <a:schemeClr val="accent2">
                    <a:lumMod val="75000"/>
                  </a:schemeClr>
                </a:solidFill>
                <a:effectLst/>
                <a:latin typeface="Times New Roman" panose="02020603050405020304" pitchFamily="18" charset="0"/>
                <a:cs typeface="Times New Roman" panose="02020603050405020304" pitchFamily="18" charset="0"/>
              </a:rPr>
              <a:t>1. Working Set</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The set of the pages in the most recent? page reference is known as the working set. If a page is in active use, then it will be in the working set. In case if the page is no longer being used then it will drop from the working set ? times after its last reference.</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The working set mainly gives the approximation of the locality of the program.</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The accuracy of the working set mainly depends on? what is chosen?</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This working set model avoids thrashing while keeping the degree of multiprogramming as high as possible.</a:t>
            </a:r>
          </a:p>
          <a:p>
            <a:endParaRPr lang="en-IN" dirty="0"/>
          </a:p>
        </p:txBody>
      </p:sp>
    </p:spTree>
    <p:extLst>
      <p:ext uri="{BB962C8B-B14F-4D97-AF65-F5344CB8AC3E}">
        <p14:creationId xmlns:p14="http://schemas.microsoft.com/office/powerpoint/2010/main" val="2399014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6827-A85A-AB77-AECF-02F4282468CB}"/>
              </a:ext>
            </a:extLst>
          </p:cNvPr>
          <p:cNvSpPr>
            <a:spLocks noGrp="1"/>
          </p:cNvSpPr>
          <p:nvPr>
            <p:ph type="title"/>
          </p:nvPr>
        </p:nvSpPr>
        <p:spPr>
          <a:xfrm>
            <a:off x="242596" y="74646"/>
            <a:ext cx="11073882" cy="559837"/>
          </a:xfrm>
        </p:spPr>
        <p:txBody>
          <a:bodyPr>
            <a:normAutofit fontScale="90000"/>
          </a:bodyPr>
          <a:lstStyle/>
          <a:p>
            <a:r>
              <a:rPr lang="en-IN" sz="3600" b="1" i="0" dirty="0">
                <a:solidFill>
                  <a:schemeClr val="accent2">
                    <a:lumMod val="75000"/>
                  </a:schemeClr>
                </a:solidFill>
                <a:effectLst/>
                <a:latin typeface="Times New Roman" panose="02020603050405020304" pitchFamily="18" charset="0"/>
                <a:cs typeface="Times New Roman" panose="02020603050405020304" pitchFamily="18" charset="0"/>
              </a:rPr>
              <a:t>2.Page Fault Frequency</a:t>
            </a:r>
            <a:endParaRPr lang="en-IN"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20D655-EFCE-2F97-EF4B-549ACA5BB4FB}"/>
              </a:ext>
            </a:extLst>
          </p:cNvPr>
          <p:cNvSpPr>
            <a:spLocks noGrp="1"/>
          </p:cNvSpPr>
          <p:nvPr>
            <p:ph idx="1"/>
          </p:nvPr>
        </p:nvSpPr>
        <p:spPr>
          <a:xfrm>
            <a:off x="130628" y="643813"/>
            <a:ext cx="11548188" cy="5952930"/>
          </a:xfrm>
        </p:spPr>
        <p:txBody>
          <a:bodyPr>
            <a:normAutofit/>
          </a:bodyPr>
          <a:lstStyle/>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There is another technique that is used to avoid thrashing and it is </a:t>
            </a:r>
            <a:r>
              <a:rPr lang="en-US" sz="2400" b="1" i="0" dirty="0">
                <a:solidFill>
                  <a:srgbClr val="212529"/>
                </a:solidFill>
                <a:effectLst/>
                <a:latin typeface="Times New Roman" panose="02020603050405020304" pitchFamily="18" charset="0"/>
                <a:cs typeface="Times New Roman" panose="02020603050405020304" pitchFamily="18" charset="0"/>
              </a:rPr>
              <a:t>Page Fault Frequency(PFF)</a:t>
            </a:r>
            <a:r>
              <a:rPr lang="en-US" sz="2400" b="0" i="0" dirty="0">
                <a:solidFill>
                  <a:srgbClr val="212529"/>
                </a:solidFill>
                <a:effectLst/>
                <a:latin typeface="Times New Roman" panose="02020603050405020304" pitchFamily="18" charset="0"/>
                <a:cs typeface="Times New Roman" panose="02020603050405020304" pitchFamily="18" charset="0"/>
              </a:rPr>
              <a:t> and it is a more direct approach.</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The main problem is </a:t>
            </a:r>
            <a:r>
              <a:rPr lang="en-US" sz="2400" b="1" i="0" dirty="0">
                <a:solidFill>
                  <a:srgbClr val="212529"/>
                </a:solidFill>
                <a:effectLst/>
                <a:latin typeface="Times New Roman" panose="02020603050405020304" pitchFamily="18" charset="0"/>
                <a:cs typeface="Times New Roman" panose="02020603050405020304" pitchFamily="18" charset="0"/>
              </a:rPr>
              <a:t>how to prevent thrashing</a:t>
            </a:r>
            <a:r>
              <a:rPr lang="en-US" sz="2400" b="0" i="0" dirty="0">
                <a:solidFill>
                  <a:srgbClr val="212529"/>
                </a:solidFill>
                <a:effectLst/>
                <a:latin typeface="Times New Roman" panose="02020603050405020304" pitchFamily="18" charset="0"/>
                <a:cs typeface="Times New Roman" panose="02020603050405020304" pitchFamily="18" charset="0"/>
              </a:rPr>
              <a:t>. As thrashing has a </a:t>
            </a:r>
            <a:r>
              <a:rPr lang="en-US" sz="2400" b="1" i="0" dirty="0">
                <a:solidFill>
                  <a:srgbClr val="212529"/>
                </a:solidFill>
                <a:effectLst/>
                <a:latin typeface="Times New Roman" panose="02020603050405020304" pitchFamily="18" charset="0"/>
                <a:cs typeface="Times New Roman" panose="02020603050405020304" pitchFamily="18" charset="0"/>
              </a:rPr>
              <a:t>high page fault rate </a:t>
            </a:r>
            <a:r>
              <a:rPr lang="en-US" sz="2400" b="0" i="0" dirty="0">
                <a:solidFill>
                  <a:srgbClr val="212529"/>
                </a:solidFill>
                <a:effectLst/>
                <a:latin typeface="Times New Roman" panose="02020603050405020304" pitchFamily="18" charset="0"/>
                <a:cs typeface="Times New Roman" panose="02020603050405020304" pitchFamily="18" charset="0"/>
              </a:rPr>
              <a:t>and also we want </a:t>
            </a:r>
            <a:r>
              <a:rPr lang="en-US" sz="2400" b="1" i="0" dirty="0">
                <a:solidFill>
                  <a:srgbClr val="212529"/>
                </a:solidFill>
                <a:effectLst/>
                <a:latin typeface="Times New Roman" panose="02020603050405020304" pitchFamily="18" charset="0"/>
                <a:cs typeface="Times New Roman" panose="02020603050405020304" pitchFamily="18" charset="0"/>
              </a:rPr>
              <a:t>to control the page fault rate</a:t>
            </a:r>
            <a:r>
              <a:rPr lang="en-US" sz="2400" b="0" i="0" dirty="0">
                <a:solidFill>
                  <a:srgbClr val="212529"/>
                </a:solidFill>
                <a:effectLst/>
                <a:latin typeface="Times New Roman" panose="02020603050405020304" pitchFamily="18" charset="0"/>
                <a:cs typeface="Times New Roman" panose="02020603050405020304" pitchFamily="18" charset="0"/>
              </a:rPr>
              <a:t>.</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When the </a:t>
            </a:r>
            <a:r>
              <a:rPr lang="en-US" sz="2400" b="1" i="0" dirty="0">
                <a:solidFill>
                  <a:srgbClr val="212529"/>
                </a:solidFill>
                <a:effectLst/>
                <a:latin typeface="Times New Roman" panose="02020603050405020304" pitchFamily="18" charset="0"/>
                <a:cs typeface="Times New Roman" panose="02020603050405020304" pitchFamily="18" charset="0"/>
              </a:rPr>
              <a:t>Page fault is too high</a:t>
            </a:r>
            <a:r>
              <a:rPr lang="en-US" sz="2400" b="0" i="0" dirty="0">
                <a:solidFill>
                  <a:srgbClr val="212529"/>
                </a:solidFill>
                <a:effectLst/>
                <a:latin typeface="Times New Roman" panose="02020603050405020304" pitchFamily="18" charset="0"/>
                <a:cs typeface="Times New Roman" panose="02020603050405020304" pitchFamily="18" charset="0"/>
              </a:rPr>
              <a:t>, then we know that the </a:t>
            </a:r>
            <a:r>
              <a:rPr lang="en-US" sz="2400" b="1" i="0" dirty="0">
                <a:solidFill>
                  <a:srgbClr val="212529"/>
                </a:solidFill>
                <a:effectLst/>
                <a:latin typeface="Times New Roman" panose="02020603050405020304" pitchFamily="18" charset="0"/>
                <a:cs typeface="Times New Roman" panose="02020603050405020304" pitchFamily="18" charset="0"/>
              </a:rPr>
              <a:t>process needs more frames</a:t>
            </a:r>
            <a:r>
              <a:rPr lang="en-US" sz="2400" b="0" i="0" dirty="0">
                <a:solidFill>
                  <a:srgbClr val="212529"/>
                </a:solidFill>
                <a:effectLst/>
                <a:latin typeface="Times New Roman" panose="02020603050405020304" pitchFamily="18" charset="0"/>
                <a:cs typeface="Times New Roman" panose="02020603050405020304" pitchFamily="18" charset="0"/>
              </a:rPr>
              <a:t>. </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Conversely, if the page fault-rate is too low then the process may have too many frames.</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We can establish </a:t>
            </a:r>
            <a:r>
              <a:rPr lang="en-US" sz="2400" b="1" i="0" dirty="0">
                <a:solidFill>
                  <a:srgbClr val="212529"/>
                </a:solidFill>
                <a:effectLst/>
                <a:latin typeface="Times New Roman" panose="02020603050405020304" pitchFamily="18" charset="0"/>
                <a:cs typeface="Times New Roman" panose="02020603050405020304" pitchFamily="18" charset="0"/>
              </a:rPr>
              <a:t>upper and lower bounds </a:t>
            </a:r>
            <a:r>
              <a:rPr lang="en-US" sz="2400" b="0" i="0" dirty="0">
                <a:solidFill>
                  <a:srgbClr val="212529"/>
                </a:solidFill>
                <a:effectLst/>
                <a:latin typeface="Times New Roman" panose="02020603050405020304" pitchFamily="18" charset="0"/>
                <a:cs typeface="Times New Roman" panose="02020603050405020304" pitchFamily="18" charset="0"/>
              </a:rPr>
              <a:t>on the desired page faults. </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If the actual </a:t>
            </a:r>
            <a:r>
              <a:rPr lang="en-US" sz="2400" b="1" i="0" dirty="0">
                <a:solidFill>
                  <a:srgbClr val="212529"/>
                </a:solidFill>
                <a:effectLst/>
                <a:latin typeface="Times New Roman" panose="02020603050405020304" pitchFamily="18" charset="0"/>
                <a:cs typeface="Times New Roman" panose="02020603050405020304" pitchFamily="18" charset="0"/>
              </a:rPr>
              <a:t>page-fault rate exceeds the upper limit </a:t>
            </a:r>
            <a:r>
              <a:rPr lang="en-US" sz="2400" b="0" i="0" dirty="0">
                <a:solidFill>
                  <a:srgbClr val="212529"/>
                </a:solidFill>
                <a:effectLst/>
                <a:latin typeface="Times New Roman" panose="02020603050405020304" pitchFamily="18" charset="0"/>
                <a:cs typeface="Times New Roman" panose="02020603050405020304" pitchFamily="18" charset="0"/>
              </a:rPr>
              <a:t>then we will </a:t>
            </a:r>
            <a:r>
              <a:rPr lang="en-US" sz="2400" b="1" i="0" dirty="0">
                <a:solidFill>
                  <a:srgbClr val="212529"/>
                </a:solidFill>
                <a:effectLst/>
                <a:latin typeface="Times New Roman" panose="02020603050405020304" pitchFamily="18" charset="0"/>
                <a:cs typeface="Times New Roman" panose="02020603050405020304" pitchFamily="18" charset="0"/>
              </a:rPr>
              <a:t>allocate</a:t>
            </a:r>
            <a:r>
              <a:rPr lang="en-US" sz="2400" b="0" i="0" dirty="0">
                <a:solidFill>
                  <a:srgbClr val="212529"/>
                </a:solidFill>
                <a:effectLst/>
                <a:latin typeface="Times New Roman" panose="02020603050405020304" pitchFamily="18" charset="0"/>
                <a:cs typeface="Times New Roman" panose="02020603050405020304" pitchFamily="18" charset="0"/>
              </a:rPr>
              <a:t> the process to another frame. </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And if the </a:t>
            </a:r>
            <a:r>
              <a:rPr lang="en-US" sz="2400" b="1" i="0" dirty="0">
                <a:solidFill>
                  <a:srgbClr val="212529"/>
                </a:solidFill>
                <a:effectLst/>
                <a:latin typeface="Times New Roman" panose="02020603050405020304" pitchFamily="18" charset="0"/>
                <a:cs typeface="Times New Roman" panose="02020603050405020304" pitchFamily="18" charset="0"/>
              </a:rPr>
              <a:t>page fault rate falls below the lower limit </a:t>
            </a:r>
            <a:r>
              <a:rPr lang="en-US" sz="2400" b="0" i="0" dirty="0">
                <a:solidFill>
                  <a:srgbClr val="212529"/>
                </a:solidFill>
                <a:effectLst/>
                <a:latin typeface="Times New Roman" panose="02020603050405020304" pitchFamily="18" charset="0"/>
                <a:cs typeface="Times New Roman" panose="02020603050405020304" pitchFamily="18" charset="0"/>
              </a:rPr>
              <a:t>then we can </a:t>
            </a:r>
            <a:r>
              <a:rPr lang="en-US" sz="2400" b="1" i="0" dirty="0">
                <a:solidFill>
                  <a:srgbClr val="212529"/>
                </a:solidFill>
                <a:effectLst/>
                <a:latin typeface="Times New Roman" panose="02020603050405020304" pitchFamily="18" charset="0"/>
                <a:cs typeface="Times New Roman" panose="02020603050405020304" pitchFamily="18" charset="0"/>
              </a:rPr>
              <a:t>remove</a:t>
            </a:r>
            <a:r>
              <a:rPr lang="en-US" sz="2400" b="0" i="0" dirty="0">
                <a:solidFill>
                  <a:srgbClr val="212529"/>
                </a:solidFill>
                <a:effectLst/>
                <a:latin typeface="Times New Roman" panose="02020603050405020304" pitchFamily="18" charset="0"/>
                <a:cs typeface="Times New Roman" panose="02020603050405020304" pitchFamily="18" charset="0"/>
              </a:rPr>
              <a:t> the frame from the process.</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Thus with this, we can directly </a:t>
            </a:r>
            <a:r>
              <a:rPr lang="en-US" sz="2400" b="1" i="0" dirty="0">
                <a:solidFill>
                  <a:srgbClr val="212529"/>
                </a:solidFill>
                <a:effectLst/>
                <a:latin typeface="Times New Roman" panose="02020603050405020304" pitchFamily="18" charset="0"/>
                <a:cs typeface="Times New Roman" panose="02020603050405020304" pitchFamily="18" charset="0"/>
              </a:rPr>
              <a:t>measure and control </a:t>
            </a:r>
            <a:r>
              <a:rPr lang="en-US" sz="2400" b="0" i="0" dirty="0">
                <a:solidFill>
                  <a:srgbClr val="212529"/>
                </a:solidFill>
                <a:effectLst/>
                <a:latin typeface="Times New Roman" panose="02020603050405020304" pitchFamily="18" charset="0"/>
                <a:cs typeface="Times New Roman" panose="02020603050405020304" pitchFamily="18" charset="0"/>
              </a:rPr>
              <a:t>the page fault rate in order to prevent thrashing.</a:t>
            </a:r>
          </a:p>
          <a:p>
            <a:pPr marL="0" indent="0">
              <a:buNone/>
            </a:pPr>
            <a:endParaRPr lang="en-IN" dirty="0"/>
          </a:p>
        </p:txBody>
      </p:sp>
    </p:spTree>
    <p:extLst>
      <p:ext uri="{BB962C8B-B14F-4D97-AF65-F5344CB8AC3E}">
        <p14:creationId xmlns:p14="http://schemas.microsoft.com/office/powerpoint/2010/main" val="289983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9D00F6F-C062-C188-512D-BF4021401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649" y="354562"/>
            <a:ext cx="9171992" cy="6018245"/>
          </a:xfrm>
          <a:prstGeom prst="rect">
            <a:avLst/>
          </a:prstGeom>
        </p:spPr>
      </p:pic>
    </p:spTree>
    <p:extLst>
      <p:ext uri="{BB962C8B-B14F-4D97-AF65-F5344CB8AC3E}">
        <p14:creationId xmlns:p14="http://schemas.microsoft.com/office/powerpoint/2010/main" val="2621077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1629</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Thrashing </vt:lpstr>
      <vt:lpstr>PowerPoint Presentation</vt:lpstr>
      <vt:lpstr>Causes of Thrashing</vt:lpstr>
      <vt:lpstr>PowerPoint Presentation</vt:lpstr>
      <vt:lpstr>Effect of Thrashing</vt:lpstr>
      <vt:lpstr>Techniques used to handle the thrashing</vt:lpstr>
      <vt:lpstr>PowerPoint Presentation</vt:lpstr>
      <vt:lpstr>2.Page Fault Frequency</vt:lpstr>
      <vt:lpstr>PowerPoint Presentation</vt:lpstr>
      <vt:lpstr>Frame allocation</vt:lpstr>
      <vt:lpstr>PowerPoint Presentation</vt:lpstr>
      <vt:lpstr>PowerPoint Presentation</vt:lpstr>
      <vt:lpstr>Equal Frame Allocation</vt:lpstr>
      <vt:lpstr>Proportional Frame Allocation</vt:lpstr>
      <vt:lpstr>Priority Frame Allocation</vt:lpstr>
      <vt:lpstr>Global Replacement Allocation</vt:lpstr>
      <vt:lpstr>Local Replacement Allocation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Thrashing </dc:title>
  <dc:creator>Akash Kadao</dc:creator>
  <cp:lastModifiedBy>Akash Kadao</cp:lastModifiedBy>
  <cp:revision>2</cp:revision>
  <dcterms:created xsi:type="dcterms:W3CDTF">2023-10-12T10:26:45Z</dcterms:created>
  <dcterms:modified xsi:type="dcterms:W3CDTF">2024-01-08T16:49:48Z</dcterms:modified>
</cp:coreProperties>
</file>