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4" r:id="rId16"/>
    <p:sldId id="270" r:id="rId17"/>
    <p:sldId id="271" r:id="rId18"/>
    <p:sldId id="272" r:id="rId19"/>
    <p:sldId id="295" r:id="rId20"/>
    <p:sldId id="273" r:id="rId21"/>
    <p:sldId id="274" r:id="rId22"/>
    <p:sldId id="296" r:id="rId23"/>
    <p:sldId id="297" r:id="rId24"/>
    <p:sldId id="275" r:id="rId25"/>
    <p:sldId id="276" r:id="rId26"/>
    <p:sldId id="277" r:id="rId27"/>
    <p:sldId id="278" r:id="rId28"/>
    <p:sldId id="279" r:id="rId29"/>
    <p:sldId id="301" r:id="rId30"/>
    <p:sldId id="280" r:id="rId31"/>
    <p:sldId id="281" r:id="rId32"/>
    <p:sldId id="302" r:id="rId33"/>
    <p:sldId id="282" r:id="rId34"/>
    <p:sldId id="283" r:id="rId35"/>
    <p:sldId id="284" r:id="rId36"/>
    <p:sldId id="285" r:id="rId37"/>
    <p:sldId id="299" r:id="rId38"/>
    <p:sldId id="286" r:id="rId39"/>
    <p:sldId id="298" r:id="rId40"/>
    <p:sldId id="287" r:id="rId41"/>
    <p:sldId id="319" r:id="rId42"/>
    <p:sldId id="288" r:id="rId43"/>
    <p:sldId id="320" r:id="rId44"/>
    <p:sldId id="321" r:id="rId45"/>
    <p:sldId id="322" r:id="rId46"/>
    <p:sldId id="289" r:id="rId47"/>
    <p:sldId id="292" r:id="rId48"/>
    <p:sldId id="293"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23" r:id="rId66"/>
    <p:sldId id="324" r:id="rId67"/>
    <p:sldId id="325" r:id="rId68"/>
    <p:sldId id="327" r:id="rId69"/>
    <p:sldId id="328" r:id="rId70"/>
    <p:sldId id="329" r:id="rId71"/>
    <p:sldId id="330" r:id="rId72"/>
    <p:sldId id="331" r:id="rId73"/>
    <p:sldId id="332" r:id="rId74"/>
    <p:sldId id="333" r:id="rId75"/>
    <p:sldId id="334" r:id="rId76"/>
    <p:sldId id="326" r:id="rId77"/>
    <p:sldId id="335" r:id="rId78"/>
    <p:sldId id="336" r:id="rId79"/>
    <p:sldId id="337" r:id="rId80"/>
    <p:sldId id="338" r:id="rId81"/>
    <p:sldId id="363" r:id="rId82"/>
    <p:sldId id="364" r:id="rId83"/>
    <p:sldId id="339" r:id="rId84"/>
    <p:sldId id="340" r:id="rId85"/>
    <p:sldId id="341" r:id="rId86"/>
    <p:sldId id="342" r:id="rId87"/>
    <p:sldId id="343" r:id="rId88"/>
    <p:sldId id="365" r:id="rId89"/>
    <p:sldId id="366" r:id="rId90"/>
    <p:sldId id="367"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76" r:id="rId110"/>
    <p:sldId id="377" r:id="rId111"/>
    <p:sldId id="362" r:id="rId112"/>
    <p:sldId id="368" r:id="rId113"/>
    <p:sldId id="369" r:id="rId114"/>
    <p:sldId id="370" r:id="rId115"/>
    <p:sldId id="371" r:id="rId116"/>
    <p:sldId id="379" r:id="rId117"/>
    <p:sldId id="380" r:id="rId118"/>
    <p:sldId id="372" r:id="rId119"/>
    <p:sldId id="378" r:id="rId120"/>
    <p:sldId id="373" r:id="rId121"/>
    <p:sldId id="374" r:id="rId122"/>
    <p:sldId id="375" r:id="rId123"/>
    <p:sldId id="381" r:id="rId124"/>
    <p:sldId id="382" r:id="rId125"/>
    <p:sldId id="383" r:id="rId126"/>
    <p:sldId id="384" r:id="rId127"/>
    <p:sldId id="385" r:id="rId128"/>
    <p:sldId id="38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13:48:46.588"/>
    </inkml:context>
    <inkml:brush xml:id="br0">
      <inkml:brushProperty name="width" value="0.35" units="cm"/>
      <inkml:brushProperty name="height" value="0.35" units="cm"/>
      <inkml:brushProperty name="color" value="#FFFFFF"/>
    </inkml:brush>
  </inkml:definitions>
  <inkml:trace contextRef="#ctx0" brushRef="#br0">196 55 24575,'-195'0'0,"1481"-28"-316,124 1-46,-1383 28 448,-51-1 117,-18 2 73,-449 49-163,27 25-113,-62-19 0,267-35 0,256-21 0,0-1 0,1 1 0,-1-1 0,1 1 0,-1 0 0,1 0 0,-1 0 0,-3 2 0,5-3 0,1 1 0,0-1 0,-1 0 0,1 1 0,-1-1 0,1 0 0,0 1 0,-1-1 0,1 1 0,0-1 0,-1 0 0,1 1 0,0-1 0,0 1 0,0-1 0,-1 1 0,1-1 0,0 1 0,0-1 0,0 1 0,0 0 0,0-1 0,0 1 0,0-1 0,0 1 0,0-1 0,0 2 0,2 0 0,-1 0 0,1 1 0,0-1 0,-1 0 0,1 0 0,0 0 0,1 0 0,-1 0 0,0-1 0,0 1 0,1-1 0,-1 1 0,1-1 0,-1 0 0,1 0 0,3 1 0,34 13 0,0-3 0,1-1 0,52 8 0,137 6 0,-125-15 0,970 62-1465,1-50-214,-473-10 1210,-573-11 456,-18 0 38,0 0 0,0-1 1,0-1-1,0 0 0,0-1 1,21-5-1,-33 7-12,0 0-1,1 0 1,-1 0-1,0 0 1,0 0 0,1 0-1,-1 0 1,0 0 0,0 0-1,1 0 1,-1 0-1,0 0 1,0 0 0,1 0-1,-1 0 1,0 0 0,0 0-1,1 0 1,-1-1-1,0 1 1,0 0 0,1 0-1,-1 0 1,0 0 0,0-1-1,0 1 1,0 0-1,1 0 1,-1 0 0,0-1-1,0 1 1,0 0 0,0 0-1,0-1 1,0 1-1,0 0 1,0 0 0,0-1-1,0 1 1,0 0 0,1 0-1,-2-1 1,1 1-1,0 0 1,0-1 0,0 1-1,0 0 1,0 0 0,0-1-1,0 1 1,0 0-1,0 0 1,0 0 0,0-1-1,-1 1 1,1 0 0,0 0-1,0-1 1,0 1-1,0 0 1,-1 0 0,1 0-1,0 0 1,0-1 0,0 1-1,-1 0 1,1 0-1,-20-8 366,-21-2 3,0 1-1,-63-3 1,-90 3 655,160 8-1001,-1026-2-35,566 5 0,-1475-2 0,1968 0 0,0 0 0,1 0 0,-1 0 0,0-1 0,0 1 0,0 0 0,0 0 0,1 0 0,-1 0 0,0 0 0,0 1 0,0-1 0,1 0 0,-1 0 0,0 0 0,0 1 0,1-1 0,-1 0 0,0 1 0,0-1 0,1 1 0,-1-1 0,0 1 0,1-1 0,-1 1 0,0 0 0,2 1 0,0-1 0,0 0 0,0 0 0,0 0 0,0 0 0,0 0 0,0 0 0,0 0 0,1 0 0,-1 0 0,0-1 0,1 1 0,-1 0 0,1-1 0,2 1 0,57 20 0,0-3 0,2-3 0,96 11 0,-82-14 0,874 75-580,4-74-37,-915-13 616,145 1 1,411-11 0,-528 3 0,-53 2 0,-15 4 0,0 1 0,0 0 0,1 0 0,-1 0 0,0 0 0,0 0 0,0-1 0,0 1 0,0 0 0,0 0 0,0 0 0,0 0 0,0-1 0,0 1 0,0 0 0,0 0 0,0 0 0,0 0 0,0-1 0,0 1 0,0 0 0,0 0 0,0 0 0,0 0 0,-1 0 0,1-1 0,0 1 0,0 0 0,0 0 0,0 0 0,0 0 0,0 0 0,0 0 0,0-1 0,-1 1 0,1 0 0,0 0 0,0 0 0,0 0 0,0 0 0,0 0 0,-1 0 0,1 0 0,-27-9 0,-54-2 351,-1 4 0,-96 4 1,110 2-244,-681 20-236,433 7 19,-290 19 232,-1-29 27,592-17-150,4 1 0,0-1 0,1 1 0,-14 3 0,22-3 0,1 0 0,-1 0 0,0 0 0,1 1 0,-1-1 0,1 1 0,-1-1 0,1 1 0,-1-1 0,1 1 0,-1 0 0,1 0 0,0 0 0,-1 0 0,1 0 0,0 0 0,0 0 0,0 0 0,0 1 0,0-1 0,0 0 0,0 1 0,0-1 0,0 0 0,0 1 0,1-1 0,-1 1 0,0 1 0,1-2 0,0 1 0,0-1 0,1 0 0,-1 1 0,0-1 0,0 0 0,1 0 0,-1 1 0,1-1 0,-1 0 0,1 0 0,-1 0 0,1 1 0,0-1 0,-1 0 0,1 0 0,0 0 0,0 0 0,0 0 0,0-1 0,0 1 0,0 0 0,2 1 0,31 16 0,-28-16 0,70 29 0,2-4 0,133 29 0,169 8 0,259 3 0,2-26 0,-616-40 0,-495-5 0,269 5 0,-533 27 0,307-6 0,312-19-1365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9:06.44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3T13:49:29.086"/>
    </inkml:context>
    <inkml:brush xml:id="br0">
      <inkml:brushProperty name="width" value="0.35" units="cm"/>
      <inkml:brushProperty name="height" value="0.35" units="cm"/>
      <inkml:brushProperty name="color" value="#FFFFFF"/>
    </inkml:brush>
  </inkml:definitions>
  <inkml:trace contextRef="#ctx0" brushRef="#br0">1826 1018 24575,'-29'0'0,"-140"4"0,136-1 0,-1 1 0,2 2 0,-36 10 0,40-9 0,-1-1 0,0-2 0,-46 1 0,-20 3 0,7-1 0,-98-3 0,0 0 0,148 0 0,-70 17 0,-18 3 0,85-22 0,30-2 0,1 0 0,-1 1 0,-19 4 0,31-5 0,-1 0 0,0 0 0,0 0 0,0 0 0,0 0 0,0 0 0,0 0 0,0 0 0,0 0 0,0 1 0,0-1 0,0 0 0,0 0 0,1 0 0,-1 0 0,0 0 0,0 0 0,0 0 0,0 1 0,0-1 0,0 0 0,0 0 0,0 0 0,0 0 0,0 0 0,0 0 0,0 0 0,0 1 0,0-1 0,-1 0 0,1 0 0,0 0 0,0 0 0,0 0 0,0 0 0,0 0 0,0 0 0,0 1 0,0-1 0,0 0 0,0 0 0,0 0 0,0 0 0,-1 0 0,1 0 0,0 0 0,0 0 0,0 0 0,0 0 0,0 0 0,0 0 0,0 0 0,0 0 0,-1 0 0,1 0 0,0 1 0,0-1 0,0 0 0,0 0 0,0 0 0,0-1 0,-1 1 0,1 0 0,0 0 0,15 5 0,24 2 0,531 27 0,8-35 0,-231-2 0,8 3 0,-378 2 0,1 1 0,-45 10 0,-5 2 0,-88 0 0,-251-9 0,258-7 0,-464-1 0,615 2 0,-38-3 0,40 3 0,-1 0 0,1 0 0,-1 0 0,0 0 0,1 0 0,-1-1 0,1 1 0,-1 0 0,0-1 0,1 1 0,-1 0 0,1-1 0,-1 1 0,1 0 0,-1-1 0,1 1 0,0-1 0,-1 1 0,1-1 0,-1 0 0,1 0 0,0 0 0,0 0 0,0 1 0,1-1 0,-1 0 0,0 1 0,0-1 0,1 0 0,-1 0 0,0 1 0,1-1 0,-1 1 0,1-1 0,-1 0 0,0 1 0,1-1 0,0 1 0,-1-1 0,1 1 0,-1-1 0,1 1 0,1-1 0,10-7 0,0 0 0,0 1 0,1 0 0,0 1 0,1 1 0,18-6 0,95-18 0,-85 20 0,105-18 0,284-13 0,155 37 0,-400 5 0,-122 1 0,-43-1 0,0-1 0,1-1 0,-1-1 0,0-1 0,0 0 0,29-8 0,-47 9 0,0 0 0,0 0 0,0 0 0,0 0 0,0 0 0,-1 0 0,1-1 0,-1 1 0,1-1 0,-1 0 0,1 0 0,-1 0 0,0 0 0,0 0 0,0 0 0,0-1 0,0 1 0,0-1 0,-1 1 0,1-1 0,-1 0 0,0 1 0,0-1 0,0 0 0,0 0 0,0 0 0,-1 0 0,1 0 0,-1 0 0,0 0 0,0 0 0,0 0 0,0 0 0,-1 0 0,1 0 0,-1 0 0,1 0 0,-1 0 0,0 0 0,0 1 0,-2-4 0,-4-9 0,-1 0 0,0 0 0,-1 1 0,0 0 0,-22-24 0,3 8 0,0 0 0,-50-38 0,62 55 0,-1 2 0,0 0 0,-1 1 0,0 1 0,0 1 0,-1 0 0,-23-6 0,-46-5 0,-1 3 0,-152-7 0,-184 21 0,215 5 0,169-3 0,-210 4 0,182 1 0,-112 21 0,139-16 0,-2 0 0,0-1 0,-1-3 0,-61 2 0,9-10 0,-138 4 0,233-2 0,-1 0 0,1 0 0,0 1 0,0-1 0,-1 1 0,1-1 0,0 1 0,0 0 0,0 0 0,0 0 0,0 0 0,0 0 0,0 0 0,0 1 0,0-1 0,0 0 0,-1 3 0,2-3 0,1-1 0,0 1 0,0-1 0,-1 0 0,1 1 0,0-1 0,0 1 0,0-1 0,0 1 0,0-1 0,0 1 0,0-1 0,0 1 0,0-1 0,0 1 0,0-1 0,0 1 0,0-1 0,0 1 0,0-1 0,1 1 0,-1-1 0,0 0 0,0 1 0,0-1 0,1 1 0,-1-1 0,1 1 0,0 0 0,1 1 0,-1-1 0,1 0 0,0 0 0,-1 0 0,1 0 0,0 0 0,0 0 0,0 0 0,4 0 0,11 3 0,0-1 0,0 0 0,1-2 0,-1 0 0,0-1 0,1-1 0,-1 0 0,1-1 0,-1-1 0,0-1 0,23-8 0,20-9 0,97-51 0,-154 71 0,144-69 0,57-29 0,-197 95 0,-1 0 0,0 0 0,1 0 0,-1-1 0,-1 1 0,1-2 0,-1 1 0,0-1 0,0 1 0,0-1 0,-1 0 0,0-1 0,0 1 0,0-1 0,-1 0 0,0 0 0,-1 0 0,1 0 0,-2-1 0,1 1 0,-1 0 0,0-1 0,0 1 0,-1-1 0,-1-14 0,1 7 0,-1 0 0,-1 0 0,0 1 0,-1-1 0,0 1 0,-11-28 0,11 36 0,0-1 0,-1 0 0,0 1 0,0 0 0,0 0 0,0 0 0,-1 1 0,0-1 0,0 1 0,-1 0 0,1 0 0,-1 1 0,0 0 0,0 0 0,-1 0 0,-7-2 0,-4-1 0,-1 2 0,0 0 0,-1 1 0,1 1 0,-37-1 0,-102 9 0,136-3 0,4-1 0,1 1 0,0 1 0,0 0 0,1 1 0,-1 1 0,-28 12 0,37-13 0,0 1 0,0 0 0,0 0 0,0 0 0,1 1 0,0 0 0,0 1 0,0-1 0,1 1 0,0 1 0,0-1 0,1 1 0,0 0 0,-4 9 0,2 1 0,0 0 0,2 1 0,0-1 0,1 1 0,1 0 0,-2 25 0,6 122 0,2-83 0,-3-51 0,2-1 0,1 1 0,13 54 0,-11-68 0,1 1 0,1-1 0,1 0 0,1-1 0,0 0 0,1 0 0,17 22 0,-5-12 0,240 281 0,-182-235 0,14 15 0,-9-1 0,-32-34 0,-2 3 0,64 89 0,-67-81 0,-29-40 0,19 29 0,-13-11-1365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23:12.938"/>
    </inkml:context>
    <inkml:brush xml:id="br0">
      <inkml:brushProperty name="width" value="0.35" units="cm"/>
      <inkml:brushProperty name="height" value="0.35" units="cm"/>
      <inkml:brushProperty name="color" value="#FFFFFF"/>
    </inkml:brush>
  </inkml:definitions>
  <inkml:trace contextRef="#ctx0" brushRef="#br0">2481 310 24575,'777'1'-255,"760"-3"-475,-1455 2 730,0 0 0,128-16 0,-192 12 0,-18 4 0,0 0 0,0-1 0,0 1 0,0 0 0,0 0 0,0 0 0,0 0 0,0 0 0,0 0 0,0 0 0,0 0 0,0 0 0,1-1 0,-1 1 0,0 0 0,0 0 0,0 0 0,0 0 0,0 0 0,0 0 0,0 0 0,0-1 0,0 1 0,0 0 0,0 0 0,0 0 0,0 0 0,0 0 0,0 0 0,0 0 0,-1-1 0,1 1 0,0 0 0,0 0 0,0 0 0,0 0 0,0 0 0,0 0 0,0 0 0,0 0 0,0-1 0,0 1 0,0 0 0,0 0 0,-1 0 0,1 0 0,0 0 0,0 0 0,0 0 0,0 0 0,0 0 0,0 0 0,0 0 0,-1 0 0,1 0 0,-26-8 0,-74-3 295,0 3 0,-123 7 1,120 2-197,-2292 0-99,2383-2 0,24-4 0,32-4 0,-42 8 0,381-51 0,-201 31 0,180-27-107,663-73-422,-1162 161 529,-878 281-276,-262 73 276,1231-382 0,-79 25 0,100-24 0,29-9 0,14-3 0,72-7 378,95-17 0,-84 8-222,898-81-724,3 58 0,-914 38 568,-545 5 512,-74 3 112,178 11-624,-313 4 0,805-28 0,-39-1 0,1492-12-2508,-658 14 963,-556 1 696,666-14-448,-1197 36 3572,118-13-1976,-922 131 1408,704-102-1563,-836 88-162,340-44 115,668-68 218,59-7-236,22-4-79,0 0 1,0 0 0,0 0-1,0 0 1,0 0 0,1 0-1,-1 0 1,0 0 0,0 0-1,0 0 1,0 1 0,0-1-1,0 0 1,0 0 0,0 0-1,-1 0 1,1 0 0,0 0 0,0 0-1,0 0 1,0 0 0,0 0-1,0 0 1,0 0 0,0 0-1,0 0 1,0 0 0,0 1-1,39-3-19,634-60 141,328-22 100,-705 72-222,-266 12 0,-11-1 0,-37 1 0,-1067 5-884,-2734-5-3882,3749 1 5019,66 1-116,8-1 25,37 4 237,121 6 296,124 0-562,139-2-289,122-3-466,102-1 302,3948-4-2584,-4863 19 2904,172-9 0,-710 87 1139,-58 7 823,-570 25 158,1378-122-1956,50-4 166,15-1 13,50 3 427,116-2 0,-88-4-414,725 0 520,-2224 40-1710,726 13 834,635-47 0,48-4 0,12-1 0,85 2 0,781-4-42,-200 0 14,-852-10 28,-321-48-386,2 0-318,-1291-24 1536,2004 71-832,-152 8 0,196-13-164,1338-44-2495,5 53 168,-1507 9 2491,-69-1 163,-52 1 583,-1634 2 2625,874-5-2420,-162 2-951,2653 0-881,-1615 0-5184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23:42.93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32:17.032"/>
    </inkml:context>
    <inkml:brush xml:id="br0">
      <inkml:brushProperty name="width" value="0.35" units="cm"/>
      <inkml:brushProperty name="height" value="0.35" units="cm"/>
      <inkml:brushProperty name="color" value="#FFFFFF"/>
    </inkml:brush>
  </inkml:definitions>
  <inkml:trace contextRef="#ctx0" brushRef="#br0">2644 444 24575,'-1'-3'0,"1"0"0,-1-1 0,0 1 0,0 0 0,-1 0 0,1 0 0,-1 0 0,1 1 0,-1-1 0,0 0 0,0 1 0,0-1 0,-1 1 0,1-1 0,-1 1 0,-2-2 0,-44-31 0,28 24 0,0 1 0,-1 0 0,0 2 0,-46-11 0,34 10 0,-44-17 0,-182-83 0,245 102 0,-3-2 0,-1 1 0,-33-9 0,51 16 0,-1 1 0,1 0 0,0 0 0,0-1 0,0 1 0,0 0 0,0 0 0,-1 0 0,1 0 0,0 0 0,0 1 0,0-1 0,0 0 0,0 0 0,0 1 0,-1-1 0,1 1 0,0-1 0,0 1 0,0-1 0,0 1 0,0 0 0,1-1 0,-1 1 0,0 0 0,0 0 0,0-1 0,0 1 0,1 0 0,-1 0 0,1 0 0,-1 0 0,0 0 0,0 2 0,1-1 0,-1 0 0,1 0 0,0 1 0,0-1 0,-1 0 0,1 1 0,1-1 0,-1 0 0,0 0 0,1 1 0,-1-1 0,1 0 0,-1 0 0,1 0 0,0 1 0,2 2 0,3 3 0,-1-1 0,1 0 0,1 0 0,-1 0 0,1-1 0,0 0 0,1 0 0,-1-1 0,17 9 0,6 1 0,43 15 0,-34-17 0,0-2 0,0-2 0,0-1 0,74 3 0,167-11 0,-140-3 0,1107 2 0,-1239 1 0,5 0 0,0 0 0,1 0 0,-1-2 0,0 1 0,13-5 0,-23 5 0,0 0 0,0 0 0,0 0 0,0-1 0,0 1 0,0-1 0,-1 0 0,1 0 0,-1 0 0,0 0 0,1 0 0,-1 0 0,0 0 0,0-1 0,0 1 0,0-1 0,-1 0 0,1 0 0,-1 1 0,0-1 0,0 0 0,0 0 0,0 0 0,0 0 0,0 0 0,0-6 0,-1 4 0,0 0 0,-1 0 0,1 0 0,-1 0 0,0 0 0,0 0 0,0 0 0,-1 0 0,0 0 0,0 1 0,0-1 0,0 1 0,-1-1 0,0 1 0,0 0 0,0 0 0,0 0 0,-1 0 0,1 1 0,-1-1 0,-6-3 0,-6-5 0,-1 1 0,0 0 0,-1 1 0,-20-7 0,-17-5 0,-2 3 0,0 3 0,-1 2 0,-94-10 0,99 19 0,-1 3 0,1 3 0,0 2 0,-1 2 0,1 2 0,1 3 0,-57 18 0,-434 96 0,469-117 0,-1-2 0,-95-8 0,42 0 0,68 3 0,-75 1 0,133-1 0,-1 0 0,1 0 0,0 1 0,0-1 0,-1 1 0,1-1 0,0 1 0,0-1 0,0 1 0,-1 0 0,1 0 0,0 0 0,0 1 0,1-1 0,-1 0 0,-3 4 0,5-5 0,-1 1 0,1-1 0,0 1 0,0-1 0,-1 1 0,1-1 0,0 1 0,0-1 0,0 1 0,0-1 0,0 1 0,0-1 0,0 1 0,0 0 0,0-1 0,0 1 0,0-1 0,1 1 0,-1-1 0,0 1 0,0-1 0,0 1 0,1-1 0,-1 1 0,0-1 0,1 1 0,1 1 0,-1 0 0,1 0 0,0 0 0,0-1 0,0 1 0,0-1 0,0 1 0,5 1 0,17 8 0,1-1 0,0 0 0,0-2 0,29 5 0,114 14 0,-137-23 0,188 25 0,252 36 0,179 25-286,-18-3 12,98 29 274,-895-137 0,-21-3 0,-1083-67-1322,-18 68-412,973 20 1629,-1254-73-209,1504 71 264,15 0 44,-52 2-1,87 5 27,17 3 124,15 1 86,0 0 0,0-1 1,1-1-1,28 2 0,-7 0-28,959 101 1258,12-66-3108,956-25-1307,-1247-16 2120,-430 3 206,-202-3 544,-35 0 151,76 9 0,-126-7 282,-23 0 121,-223 3 455,163-5-878,-2303 17 399,1299-12-414,-134 1-478,1156-6 383,40-1 60,1 1 0,0 0 0,0 2 1,-37 7-1,58-9 4,0 0 0,0 0 1,-1 0-1,1 0 1,0 0-1,0 0 0,0 0 1,0 0-1,-1 0 1,1 0-1,0 0 0,0 0 1,0 0-1,0 0 1,0 0-1,-1 0 0,1 1 1,0-1-1,0 0 1,0 0-1,0 0 0,0 0 1,0 0-1,-1 0 1,1 0-1,0 0 0,0 0 1,0 1-1,0-1 1,0 0-1,0 0 1,0 0-1,0 0 0,0 0 1,-1 1-1,1-1 1,0 0-1,0 0 0,0 0 1,0 0-1,0 0 1,0 1-1,0-1 0,0 0 1,0 0-1,0 0 1,0 0-1,0 0 0,0 1 1,0-1-1,14 6 143,203 30 1324,-209-35-1450,625 50 453,20-36-258,1387-24-2771,-930-1 847,-610 8 729,-55 3 0,-75 6 264,-90 4 950,22 9 851,-264-14-107,-78-1 16,-741 0 2892,440-8-2996,-3294 2-4159,3554 0 3115,-166 8 20,241-6 157,0-1 1,0 1-1,0 0 1,-1 0-1,1 1 0,0 0 1,-9 5-1,14-7-8,1 0 0,0 0-1,-1 0 1,1 1-1,0-1 1,-1 0 0,1 0-1,0 1 1,0-1-1,-1 0 1,1 0-1,0 1 1,0-1 0,0 0-1,-1 1 1,1-1-1,0 1 1,0-1 0,0 0-1,0 1 1,0-1-1,0 0 1,0 1-1,0-1 1,0 1 0,0-1-1,0 0 1,0 1-1,11 10 374,8-3-208,0-1-1,1-1 0,0-1 1,0 0-1,0-2 0,28 2 1,-15-1 63,520 39 1928,8-34-1952,-206-6-1022,1351 81-20,-1542-74 818,-157-9 18,20 0 208,-48-4 105,-522-37 1095,-18 32-2254,399 7 751,-242-2-203,-945-17-1460,1046 9 1670,-466-9-244,751 20 350,10 0 47,0-1 1,0 1 0,0 0 0,1 1-1,-1 0 1,0 0 0,1 1 0,-1 0-1,1 0 1,-10 4 0,17-5-66,-1-1-1,1 0 1,0 0 0,-1 1 0,1-1-1,0 0 1,0 1 0,-1-1 0,1 1-1,0-1 1,0 0 0,0 1-1,0-1 1,0 0 0,-1 1 0,1-1-1,0 1 1,0-1 0,0 0 0,0 1-1,0-1 1,0 1 0,0-1-1,0 1 1,0-1 0,1 0 0,-1 1-1,0-1 1,0 1 0,0-1 0,0 0-1,1 1 1,-1-1 0,0 0-1,0 1 1,1-1 0,-1 0 0,0 1-1,0-1 1,1 0 0,-1 0 0,0 1-1,1-1 1,-1 0 0,0 0 0,1 0-1,-1 1 1,1-1 0,-1 0-1,1 0 1,15 9 217,0-1-1,1 0 1,-1-1-1,1-1 1,1-1 0,23 5-1,-17-4-106,125 27-163,201 20 0,165-14-770,-496-37 815,1651 74-2266,-700-38 555,-696-26 1196,871 52-660,-1091-59 1643,-47-2-77,-29-1 330,-559 1 2139,328-5-2537,-4660 0-6770,4830 2 6448,-174 5 895,249-5-807,1 1 0,0 0 1,0 0-1,-1 0 0,1 1 0,-8 3 0,15-5-79,-1 0 0,1 0 0,0 1 0,0-1 0,-1 0 0,1 0-1,0 0 1,0 0 0,-1 1 0,1-1 0,0 0 0,0 0 0,0 1 0,-1-1 0,1 0-1,0 0 1,0 1 0,0-1 0,0 0 0,0 0 0,0 1 0,0-1 0,-1 0 0,1 0-1,0 1 1,0-1 0,0 0 0,0 1 0,0-1 0,0 0 0,0 1 0,0-1 0,1 0-1,-1 1 1,12 10 469,10-2-188,1 0 1,0-1-1,0-1 0,1-2 0,47 6 0,-37-6-86,189 26 776,81 2-153,90-3-624,784 13-1493,19-30-819,44 0-779,-1219-13 2824,490 22 1356,-475-18-714,-32-1-130,-23-1 417,-225 0 1098,19-1-1008,-70-1-339,-76 0-875,-82 4-6,-2831 17-6453,3205-21 6380,-158 5 588,228-5-153,0 1 0,0 0 0,0 1 0,0-1 1,-10 5-1,17-6-83,1 0 0,-1 0 0,1 0 0,0 1 0,-1-1 0,1 0 0,-1 0 0,1 0 0,-1 1 0,1-1 0,0 0 1,-1 1-1,1-1 0,0 0 0,-1 1 0,1-1 0,0 1 0,-1-1 0,1 0 0,0 1 0,0-1 0,0 1 0,-1-1 0,1 1 0,0-1 1,0 1-1,0-1 0,0 1 0,0-1 0,0 1 0,0-1 0,0 1 0,0-1 0,0 1 0,0-1 0,0 1 0,0-1 0,1 0 0,-1 1 0,0-1 1,0 1-1,0-1 0,1 1 0,-1-1 0,0 0 0,0 1 0,1-1 0,-1 1 0,0-1 0,1 0 0,0 1 0,4 4 118,0-1 0,0 0 0,1 1 0,-1-2 0,1 1-1,0-1 1,9 4 0,54 19 546,-47-19-475,92 29 986,184 33-1,133-5 242,-415-62-1387,1192 103-454,6-69-1544,-706-32 862,460 12 947,-925-14 451,-41-1-8,-25-1 366,-247 1 872,16 0-1387,-75-2 5,-2456 1-2174,2737-1 2004,5 1 11,-62 6 0,103-6 37,0 0 0,0 0 0,-1 1-1,1-1 1,0 0 0,0 1 0,0 0 0,0-1 0,0 1 0,0 0 0,0 0-1,0 0 1,0 0 0,0 0 0,1 1 0,-1-1 0,0 1 0,1-1 0,-1 1 0,1-1-1,-2 4 1,2-3 46,1 0 0,0 0 0,0-1 0,0 1-1,0 0 1,0 0 0,1 0 0,-1 0 0,0-1 0,1 1-1,0 0 1,-1 0 0,1-1 0,0 1 0,0 0 0,0-1-1,0 1 1,0-1 0,0 1 0,0-1 0,0 1-1,1-1 1,1 2 0,5 4 138,1 0-1,-1 0 0,1-1 1,0-1-1,0 1 1,1-2-1,14 7 1,-15-7-145,44 18 46,105 29-1,64-2-133,-177-40 12,819 132-998,10-37-851,-184-23 920,-682-80 931,1270 190-1459,-1235-182 1472,-24-5 290,1 0 1,36-5 978,-56 1-1260,0 0 0,0 0 0,1 0 1,-1 0-1,-23-12 543,-35-3 60,0 3-1,-1 2 1,-94-4-1,128 12-557,-1189-31-2172,797 30 1212,-2065-119-2112,2354 111 2642,-458-33 568,525 42-2111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52:21.709"/>
    </inkml:context>
    <inkml:brush xml:id="br0">
      <inkml:brushProperty name="width" value="0.35" units="cm"/>
      <inkml:brushProperty name="height" value="0.35" units="cm"/>
      <inkml:brushProperty name="color" value="#FFFFFF"/>
    </inkml:brush>
  </inkml:definitions>
  <inkml:trace contextRef="#ctx0" brushRef="#br0">990 0 24575,'1634'0'0,"-1630"0"0,0 0 0,0 1 0,0-1 0,0 1 0,0-1 0,0 1 0,5 2 0,-9-3 0,1 0 0,-1 1 0,0-1 0,0 0 0,0 0 0,1 0 0,-1 0 0,0 0 0,0 0 0,0 0 0,0 1 0,1-1 0,-1 0 0,0 0 0,0 0 0,0 0 0,0 1 0,0-1 0,0 0 0,1 0 0,-1 0 0,0 1 0,0-1 0,0 0 0,0 0 0,0 0 0,0 1 0,0-1 0,0 0 0,0 0 0,0 0 0,0 1 0,0-1 0,0 0 0,0 0 0,0 1 0,0-1 0,0 0 0,0 0 0,0 0 0,-1 1 0,1-1 0,-18 11 0,-211 69 0,112-40 0,-32 12 0,-352 113 0,-260-3 0,743-160 0,28-3 0,24-3 0,589-37 0,-552 39 0,1376-9 0,-1419 11 0,-130 10 0,-593 26 0,602-30 0,-1194 48 0,1222-53 0,0 4 0,1 2 0,-100 24 0,140-21 0,24-10 0,-1 0 0,1 0 0,0 0 0,0 0 0,0 1 0,0-1 0,0 0 0,0 0 0,0 0 0,0 1 0,0-1 0,0 0 0,0 0 0,0 1 0,-1-1 0,1 0 0,1 0 0,-1 0 0,0 1 0,0-1 0,0 0 0,0 0 0,0 0 0,0 1 0,0-1 0,0 0 0,0 0 0,0 0 0,0 1 0,0-1 0,1 0 0,-1 0 0,0 0 0,0 0 0,0 1 0,0-1 0,1 0 0,-1 0 0,0 0 0,0 0 0,0 0 0,0 0 0,1 0 0,-1 0 0,0 1 0,0-1 0,0 0 0,1 0 0,-1 0 0,0 0 0,8 2 0,-1 0 0,1 0 0,0-1 0,-1 0 0,9 0 0,548 6 9,-343-9-160,2 2-350,862 24 292,-1070-23 209,118 14 0,-133-15 0,0 0 0,1-1 0,-1 1 0,0 0 0,1 0 0,-1 0 0,1 0 0,-1 0 0,0 0 0,1 0 0,-1 0 0,0 0 0,1 1 0,-1-1 0,0 0 0,1 0 0,-1 0 0,0 0 0,1 0 0,-1 1 0,0-1 0,0 0 0,1 0 0,-1 0 0,0 1 0,0-1 0,1 0 0,-1 0 0,0 1 0,0-1 0,1 0 0,-1 1 0,0-1 0,0 0 0,0 1 0,0-1 0,0 0 0,0 1 0,-13 6 0,-28 2 0,-173 10 446,10-1-40,-278 44-406,371-47 0,-101 17 0,80-9 0,165-19 0,435-3-185,258 5-465,589 77 406,-1228-71 244,-83-12 0,-1 1 0,1 0 0,-1 0 0,0 0 0,0 0 0,0 0 0,1 1 0,2 1 0,-6-2 0,0-1 0,0 0 0,1 0 0,-1 0 0,0 1 0,0-1 0,0 0 0,0 0 0,0 1 0,1-1 0,-1 0 0,0 0 0,0 1 0,0-1 0,0 0 0,0 0 0,0 1 0,0-1 0,0 0 0,0 1 0,0-1 0,0 0 0,0 0 0,0 1 0,0-1 0,0 0 0,0 0 0,0 1 0,0-1 0,-1 0 0,1 0 0,0 1 0,0-1 0,0 0 0,0 0 0,-1 1 0,1-1 0,0 0 0,0 0 0,0 0 0,-1 1 0,1-1 0,0 0 0,0 0 0,-1 0 0,1 0 0,0 0 0,-1 1 0,-6 2 0,0 0 0,-1 0 0,0-1 0,1 0 0,-10 2 0,-556 69 252,-10-41-242,492-28-107,-2032 26-1155,1465-29 1118,2882-1-667,-479 47 42,-1700-43 839,-40-3 9,-10 0 24,-63 1 443,-2069 49 1184,1881-42-1693,-405 8-47,657-17-2,-1 0 16,0 0 0,0 0-1,0 0 1,0 1 0,0 0 0,0 0 0,1 0-1,-1 0 1,0 1 0,1 0 0,-7 3-1,10-5 7,1 1-1,0-1 0,-1 0 0,1 0 1,0 1-1,0-1 0,0 0 0,-1 1 1,1-1-1,0 0 0,0 1 0,0-1 1,0 0-1,-1 1 0,1-1 0,0 1 1,0-1-1,0 0 0,0 1 1,0-1-1,0 0 0,0 1 0,0-1 1,0 1-1,0-1 0,0 0 0,0 1 1,1-1-1,-1 0 0,0 1 0,0-1 1,0 0-1,0 1 0,1-1 0,-1 0 1,0 1-1,0-1 0,1 0 0,-1 1 1,0-1-1,0 0 0,1 1 0,16 10 177,-16-11-190,24 12 5,0-1-1,2-1 1,-1-1-1,32 6 1,114 15-21,-139-25 9,141 20 1,180 30 0,-351-54 0,11 1 0,0 0 0,0 1 0,0 1 0,0 1 0,22 10 0,-34-14 0,-1-1 0,0 1 0,0 0 0,0-1 0,0 1 0,0 0 0,0 0 0,0 0 0,0 0 0,0 0 0,0 0 0,-1 0 0,1 0 0,0 0 0,-1 1 0,1-1 0,-1 0 0,1 0 0,-1 1 0,1-1 0,-1 0 0,0 0 0,0 1 0,0-1 0,0 2 0,0 0 0,-1 0 0,0-1 0,0 1 0,0-1 0,0 1 0,0-1 0,0 1 0,-1-1 0,1 0 0,-1 0 0,-3 4 0,-5 4 0,0 0 0,-1-1 0,-19 12 0,7-5 0,8-5 0,-1-1 0,0 0 0,0-1 0,-26 10 0,37-17 0,0-1 0,0 0 0,-1 0 0,1 0 0,0 0 0,0-1 0,-1 0 0,1 0 0,0 0 0,0-1 0,-1 0 0,1 0 0,0 0 0,0 0 0,0-1 0,0 0 0,0 0 0,0-1 0,1 1 0,-7-5 0,-98-81 0,31 22 0,-100-57 0,69 52 0,99 63 0,1 0 0,-1-1 0,1 0 0,1 0 0,0-1 0,0 0 0,1 0 0,-9-17 0,7 10 0,2 0 0,-1 0 0,2-1 0,0 1 0,-3-22 0,4-6 0,1 0 0,3-1 0,8-79 0,-5 107 0,2-1 0,1 1 0,12-33 0,-1 5 0,-12 33 0,1-1 0,1 1 0,0 1 0,1-1 0,1 1 0,-1 1 0,2-1 0,0 1 0,0 1 0,12-11 0,-21 20 0,1 1 0,0-1 0,-1 0 0,1 0 0,0 1 0,0-1 0,0 0 0,0 1 0,0-1 0,0 1 0,0 0 0,0-1 0,0 1 0,0 0 0,0-1 0,0 1 0,0 0 0,0 0 0,0 0 0,0 0 0,0 0 0,0 0 0,1 0 0,-1 0 0,0 0 0,2 1 0,-2 0 0,0 0 0,0 1 0,1-1 0,-1 0 0,0 1 0,0-1 0,0 0 0,0 1 0,-1-1 0,1 1 0,0-1 0,-1 1 0,1 0 0,-1-1 0,1 3 0,2 10 0,-2 0 0,1 0 0,-2 17 0,0-26 0,-2 65 0,-3 0 0,-18 92 0,12-122 0,-2-1 0,-1 1 0,-2-2 0,-1 0 0,-26 39 0,-19 44 0,50-93 0,-1-2 0,0 0 0,-3 0 0,0-1 0,-22 26 0,37-50 0,1-1 0,0 0 0,0 1 0,-1-1 0,1 1 0,0-1 0,-1 0 0,1 1 0,0-1 0,-1 0 0,1 1 0,0-1 0,-1 0 0,1 0 0,-1 1 0,1-1 0,-1 0 0,1 0 0,0 0 0,-1 0 0,1 1 0,-1-1 0,1 0 0,-1 0 0,1 0 0,-1 0 0,1 0 0,-1 0 0,1 0 0,-1 0 0,1-1 0,-1 1 0,1 0 0,-1 0 0,0-1 0,-6-17 0,7-27 0,6 21 0,0 0 0,2 0 0,0 0 0,2 1 0,1 0 0,21-34 0,3-10 0,10-3 272,-17 28-1909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5:24.798"/>
    </inkml:context>
    <inkml:brush xml:id="br0">
      <inkml:brushProperty name="width" value="0.35" units="cm"/>
      <inkml:brushProperty name="height" value="0.35" units="cm"/>
      <inkml:brushProperty name="color" value="#FFFFFF"/>
    </inkml:brush>
  </inkml:definitions>
  <inkml:trace contextRef="#ctx0" brushRef="#br0">2955 1272 24575,'0'3'0,"1"0"0,-1-1 0,1 1 0,0 0 0,0-1 0,0 1 0,0 0 0,1-1 0,-1 1 0,1-1 0,-1 0 0,1 0 0,0 1 0,0-1 0,0 0 0,0 0 0,1-1 0,-1 1 0,0 0 0,3 1 0,7 4 0,0-1 0,23 10 0,26 6 0,2-2 0,122 21 0,138-1 0,-226-30 0,717 38 0,2-46 0,-710-3 0,-65 2 0,-26 0 0,0-1 0,0 0 0,0-1 0,0 0 0,-1-1 0,1-1 0,27-8 0,-41 11 0,-1-1 0,1 1 0,0 0 0,0 0 0,-1 0 0,1-1 0,0 1 0,-1 0 0,1-1 0,0 1 0,-1-1 0,1 1 0,0-1 0,-1 1 0,1-1 0,-1 1 0,1-1 0,-1 0 0,1 1 0,-1-1 0,0 0 0,1 1 0,-1-1 0,0 0 0,1 1 0,-1-1 0,0 0 0,0 0 0,0 1 0,0-1 0,0 0 0,0 0 0,0 1 0,0-1 0,0 0 0,0 0 0,0 0 0,0 1 0,0-1 0,-1 0 0,1-1 0,-2-1 0,0 1 0,0-1 0,-1 1 0,1-1 0,0 1 0,-1 0 0,0 0 0,-4-3 0,-22-12 0,-1 1 0,0 2 0,-1 1 0,-1 1 0,0 1 0,0 2 0,-1 2 0,-56-6 0,-27 4 0,-137 8 0,171 2 0,-705 52 0,96-2 0,-11-46 0,681-6 0,37 1 0,1227 24-489,-791-21 384,446 39 105,-862-38 0,-21-3 0,0 0 0,-1 1 0,1 1 0,27 8 0,-39-7 0,-13-1 0,-54 5 145,-69-1-1,36-3 62,-443 32-89,-416 18-135,939-54 18,-172 10 0,157-6 0,-1 1 0,1 2 0,-53 18 0,30-11 0,42-12 0,1 2 0,-1-1 0,-14 7 0,26-10 0,0 0 0,0 1 0,1-1 0,-1 0 0,0 1 0,0-1 0,1 0 0,-1 1 0,0-1 0,0 1 0,1-1 0,-1 1 0,1 0 0,-1-1 0,0 1 0,1-1 0,-1 1 0,1 0 0,0 0 0,-1-1 0,1 1 0,-1 0 0,1 0 0,0 0 0,0-1 0,-1 1 0,1 0 0,0 0 0,0 0 0,0 0 0,0-1 0,0 1 0,0 0 0,0 0 0,0 0 0,1 0 0,-1-1 0,0 1 0,0 0 0,1 0 0,-1 0 0,0-1 0,1 1 0,-1 0 0,1 0 0,-1-1 0,1 1 0,-1 0 0,1-1 0,-1 1 0,1-1 0,0 1 0,-1-1 0,1 1 0,0-1 0,1 1 0,4 4 0,0-1 0,1 0 0,-1-1 0,1 1 0,11 3 0,107 26 0,-25-9 0,557 172 0,-377-127 0,-360-66 0,-879-85 0,62-87 0,880 165 0,10 3 0,0 0 0,0-1 0,0 0 0,0 0 0,0 0 0,0-1 0,0 0 0,1 0 0,-12-9 0,17 11 0,0 1 0,0-1 0,1 0 0,-1 0 0,1 0 0,-1 0 0,1 0 0,-1 0 0,1 0 0,-1 0 0,1 0 0,0 0 0,0 0 0,-1 0 0,1-1 0,0 1 0,0 0 0,0 0 0,0 0 0,0 0 0,0 0 0,1 0 0,-1 0 0,0 0 0,1-1 0,-1 1 0,0 0 0,1 0 0,-1 0 0,2-1 0,1-2 0,0-1 0,0 1 0,1 0 0,0 0 0,6-6 0,12-8 0,1 1 0,0 1 0,44-23 0,87-31 0,-140 64 0,119-45-81,2 5 1,2 6-1,183-28 0,-90 35-80,296-3-1,446 39 162,-801 9 0,-152-11 0,-22-3 0,-35-5 0,-386-44 0,222 30 0,-1468-120-236,1407 122 223,233 16-6,25 2 7,7 1 6,48-1 192,230 2 560,3490 1-3599,-3706-2 2853,208-5 0,-228 0 0,-43 5 0,-1 0 0,0 0 0,0 0 0,0 0 0,0 0 0,1 0 0,-1 0 0,0 0 0,0 0 0,0 0 0,0 0 0,1 0 0,-1 0 0,0 0 0,0 0 0,0 0 0,1 0 0,-1 0 0,0 0 0,0 0 0,0 0 0,0 0 0,0-1 0,1 1 0,-1 0 0,0 0 0,0 0 0,0 0 0,0 0 0,0 0 0,0 0 0,0-1 0,1 1 0,-1 0 0,0 0 0,0 0 0,0 0 0,0-1 0,0 1 0,0 0 0,0 0 0,0 0 0,0 0 0,0-1 0,0 1 0,0 0 0,0 0 0,0 0 0,0-1 0,-21-5 0,-163-10 0,110 12 0,-1514-96-56,-1807-244-1851,3344 338 1914,29 4 32,1-1 0,-1-1 0,-28-8 1,47 8 301,17 1 80,39 1-79,88 5 0,-64 1-326,204 8 0,100 5 48,95 7-212,76 6-671,2425 162-5358,-2443-155 5801,-434-29 541,-42-3 293,66-2 0,-119-5-64,-21-4 84,-342-73 2000,254 59-2007,-630-93 864,-14 36-29,452 49-1147,85 7-235,-1611-181-2692,1337 134 2454,-688-91 4,5 35-1116,1057 116 1235,-142-15 1964,261 23-1358,26 2 125,443 23 2545,65 4-2499,2673 155-5914,-1737-108 4574,-1015-50 754,-78-5 0,-92-6-19,28-1 92,-283-12 420,-33-2-206,-8-1 5,-56-3 578,-162-10-241,-1091-64 2780,1283 77-3336,-1802-62-1063,503 62 647,834 3-648,452-2-3287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5:41.68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8:54.636"/>
    </inkml:context>
    <inkml:brush xml:id="br0">
      <inkml:brushProperty name="width" value="0.35" units="cm"/>
      <inkml:brushProperty name="height" value="0.35" units="cm"/>
      <inkml:brushProperty name="color" value="#FFFFFF"/>
    </inkml:brush>
  </inkml:definitions>
  <inkml:trace contextRef="#ctx0" brushRef="#br0">2963 1243 24575,'-129'6'0,"1"7"0,-137 30 0,94-14 0,119-20 0,-27 4 0,-133 6 0,189-18 0,0 2 0,-30 6 0,-12 2 0,34-6 0,1 2 0,1 2 0,-56 23 0,57-21 0,8 0 0,20-10 0,0-1 0,0 0 0,-1 0 0,1 1 0,0-1 0,0 0 0,0 0 0,0 1 0,0-1 0,0 0 0,0 0 0,0 1 0,-1-1 0,1 0 0,0 1 0,0-1 0,0 0 0,0 0 0,1 1 0,-1-1 0,0 0 0,0 1 0,0-1 0,0 0 0,0 0 0,0 1 0,0-1 0,0 0 0,1 0 0,-1 1 0,0-1 0,0 0 0,0 0 0,0 0 0,1 1 0,-1-1 0,4 2 0,0 1 0,0-2 0,0 1 0,0 0 0,1-1 0,-1 0 0,5 2 0,58 8 0,1-3 0,127 0 0,-146-7 0,1232 3-497,-736-7 359,-496 4 138,-30 0 0,1-1 0,-1 0 0,0-2 0,22-3 0,-35 0 0,-14 0 0,-18-3 0,-1 2 0,-38-5 0,27 5 0,-556-49 302,-7 48-34,494 7-296,-823 4-440,914-4 445,34 0 140,744-108 186,100-58-2264,563-95 856,-1015 201 1105,-306 42 0,-77 10 4,-27 8-4,1 0 0,-1 0-1,0 0 1,1 0 0,-1-1 0,0 1-1,0 0 1,1 0 0,-1 0-1,0 0 1,0 0 0,1-1 0,-1 1-1,0 0 1,0 0 0,1 0-1,-1-1 1,0 1 0,0 0 0,0 0-1,1-1 1,-1 1 0,0 0 0,0 0-1,0-1 1,0 1 0,0 0-1,0-1 1,0 1 0,0 0 0,0-1-1,0 1 1,0-1 0,-2 0 14,-1-1 0,0 0 0,1 1 0,-1-1 0,0 1 0,0 0 1,0 0-1,0 0 0,0 0 0,0 1 0,-4-1 0,-74-15 530,-117-6 0,-99 10-489,232 10 63,-1550-7-1065,1056 12 1154,-622-2-481,1088-2 274,60-2 107,35 0 117,17 0 115,198-10 845,-71 6-651,297-25-588,227-13-1131,1764-94-1699,-2397 137 2840,162-20-2,-181 16 145,-18 6-93,0 0 0,0 0-1,0 0 1,0-1 0,0 1 0,0 0 0,0 0 0,0 0-1,0 0 1,0-1 0,0 1 0,0 0 0,0 0 0,0 0-1,0 0 1,0-1 0,0 1 0,0 0 0,0 0 0,0 0-1,-1 0 1,1 0 0,0-1 0,0 1 0,0 0-1,0 0 1,0 0 0,0 0 0,0 0 0,-1 0 0,1 0-1,0 0 1,0-1 0,0 1 0,0 0 0,-1 0 0,1 0-1,0 0 1,0 0 0,0 0 0,0 0 0,0 0 0,-1 0-1,1 0 1,0 0 0,0 0 0,0 0 0,-38-7 567,-287-24 1483,31 3-1132,-342-56-761,-100-11-1091,253 43 531,-947-93 63,1852 194 2597,50 5-2418,665 7-613,-4-44 245,-700-17 524,-412 0 0,-46-1 0,-1125 33 70,915-21-254,-1602 73-2119,1833-84 2292,-846 61-988,830-59 1131,11-1-28,0-1 0,-1 2 0,1-1 1,0 1-1,0 1 0,0 0 0,0 0 1,0 1-1,-10 6 0,18-10-88,1 0-1,-1 0 1,1 0 0,0 0-1,0 1 1,-1-1-1,1 0 1,0 0 0,-1 0-1,1 1 1,0-1-1,0 0 1,-1 1 0,1-1-1,0 0 1,0 1-1,-1-1 1,1 0-1,0 1 1,0-1 0,0 0-1,0 1 1,0-1-1,0 0 1,0 1 0,0-1-1,-1 0 1,1 1-1,0-1 1,1 1 0,-1-1-1,0 0 1,0 1-1,0-1 1,0 0 0,0 1-1,0-1 1,0 1-1,0-1 1,1 0 0,-1 0-1,0 1 1,0-1-1,0 0 1,1 1-1,-1-1 1,0 0 0,1 0-1,-1 1 1,0-1-1,0 0 1,1 0 0,-1 1-1,1-1 1,6 4 140,-1-1 1,1 1-1,0-1 1,0-1-1,0 1 1,15 2-1,57 7 490,-54-9-455,384 28 675,13-25-1565,-322-5 429,1657-1-360,-836-2 560,-2704 22 74,1755-19-84,-791 29-670,2 29 138,798-57 619,-17 1 20,1 2-1,-1 1 1,-37 12-1,70-18 0,1 0 0,0 1 0,0 0 0,0-1 1,0 1-1,0 0 0,0 0 0,0 0 0,0 0 0,0 1 0,0-1 0,1 0 0,-1 1 0,0-1 1,1 1-1,-1 0 0,1-1 0,0 1 0,-1 0 0,1 0 0,-1 3 0,2-3 13,0 0 0,1 0 1,-1 0-1,1 0 0,-1-1 0,1 1 0,0 0 0,0 0 0,0 0 1,0-1-1,0 1 0,0 0 0,0-1 0,1 1 0,-1-1 0,0 1 0,1-1 1,0 0-1,-1 1 0,1-1 0,-1 0 0,1 0 0,3 1 0,28 16 213,1 0 0,1-3 1,1-1-1,0-1 0,41 8 0,-50-13-230,430 92-285,13-34-386,1203 94-2928,585-72 498,-2154-89 3705,-93-1-95,-61 1 155,-1645-5 1717,1001 8-1937,269-3-619,-485 3-330,881-2 493,-60 1 345,-92 13 0,170-12-56,0 1 0,0 0 0,0 0-1,-20 9 1,27-10-224,1 0 1,-1 0-1,1 0 0,-1 0 0,1 0 0,0 0 0,0 1 1,0 0-1,0 0 0,0 0 0,1 0 0,-1 0 1,1 0-1,0 1 0,0-1 0,-3 7 0,5-8-75,-1 0 0,1 0 0,0 1 0,0-1 0,0 0 0,0 0 0,1 0 0,-1 1 0,0-1 0,1 0 0,-1 0 0,1 0 0,0 0 0,0 0 0,0 0 0,0 0 0,0 0 0,0 0 0,3 3 0,1 0 0,0 0 0,0 1 0,1-2 0,-1 1 0,8 4 0,8 4 0,2 0 0,0-1 0,0-2 0,47 15 0,112 18 0,222 16-243,13-23-446,-403-35 661,1367 56-2853,-180-13 2532,-1152-39 346,-46-3 79,-11-1 40,-79 2 617,-235-1-504,-660 15-432,-1329 89-2766,1648-74 2448,332-15 462,315-16 156,-47 6 517,59-6-523,0 0 0,0 0 0,1 0 0,-1 0 0,0 1 0,1-1 0,-1 1 0,1 0 0,0 0 0,-1 0-1,-4 5 1,7-6-43,1 0 0,-1 0 0,0 0 0,1 0-1,-1 0 1,1 1 0,-1-1 0,1 0-1,-1 0 1,1 1 0,0-1 0,0 0 0,-1 0-1,1 1 1,0-1 0,0 0 0,0 1 0,1-1-1,-1 0 1,0 1 0,0-1 0,1 0-1,-1 0 1,1 1 0,-1-1 0,1 0 0,-1 0-1,1 0 1,0 0 0,0 0 0,-1 0-1,1 0 1,0 0 0,0 0 0,0 0 0,0 0-1,2 1 1,4 4 179,0-1-1,0 0 1,0 0 0,11 5-1,4 0 77,1-1-1,0-1 1,0-1-1,1-1 1,28 3-1,469 41-126,-379-42-291,997 36-925,-1-30-365,-367-7 994,-422-2 274,-83-1-412,25-1 412,-252-1 104,-70 0 55,-9 0 153,-454 52 2323,64-5-2302,-498 14-303,-233 23 117,1036-71-10,-186 45 0,307-59 68,0 1-1,1-1 1,-1 1-1,0 0 1,0 0 0,1 0-1,-6 5 1,9-7-54,-1 0 0,1 1-1,0-1 1,-1 1 0,1-1 0,-1 0 0,1 1-1,0-1 1,0 1 0,-1-1 0,1 1-1,0-1 1,0 0 0,-1 1 0,1-1 0,0 1-1,0 0 1,0-1 0,0 1 0,0-1-1,0 1 1,0-1 0,0 1 0,0-1 0,0 1-1,0 0 1,1 0-4,0 0-1,0 0 0,-1-1 1,1 1-1,0 0 0,0 0 1,0-1-1,0 1 1,0-1-1,0 1 0,0 0 1,1-1-1,-1 0 1,0 1-1,0-1 0,0 0 1,2 1-1,24 3-9,1-1 0,42 0 0,-47-2 0,1549-45-1134,-1226 19 1134,114-10 0,-492 37 0,-37-3 0,-11-1 0,-1469 28-1295,296-2 357,-416-19-2,1624-5-2944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C80D-E259-B5F2-E492-6396BB0BF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BB065-89FB-427D-27F8-9CCBE2CAC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A62CD0-2E8F-0598-E605-787197CFB3F6}"/>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49ACECA6-B8E1-1886-EA0A-57E292863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5DAE9-F03F-3D87-7B4A-5C1B19418412}"/>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4226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2083-37EC-A7A4-75BB-B3D7C3E6A6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017735-0DE3-862D-F44F-C43A1D49B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16FC4-C85B-A3F9-8440-0CF9DBBE368E}"/>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72424360-3A1C-C374-7FE2-7DB8E0C95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243D4-4C27-0197-0B4F-C1BB0482FC4D}"/>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33935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401A4-118B-F796-D25B-B7225AFD5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97697-355C-DAEE-02E6-39E49BB58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F22DB-8833-F175-A25D-81701C1EE280}"/>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6C5A957B-16DB-8B7B-3736-54A14B54B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292FA-7F88-5C9C-08C0-1B9EEAECD7E4}"/>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09503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3CDE-9257-36AC-ED47-F62535C63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9D82C-C9B2-DBE2-F889-8C7981679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57A8F-8D8E-3F18-5943-8CAA9E2DEEF3}"/>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2B7212FF-2C6C-C583-105D-5A652081E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062DD-3778-6FF3-5179-93B2494CF489}"/>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426707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360-A24E-17A2-A3D5-8A03DD037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6962E1-680E-3E3D-F3DE-881B6BB20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7746A-2E95-8506-E329-51E7736524B5}"/>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FCB40488-8C0B-8922-D922-9D2160B3B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5750D-C985-F435-956E-C400D1721F18}"/>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44515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68D1-F3C1-9355-4965-087B496C1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3BBB2-7E20-EE6C-1768-FECDA3474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67F8A-7F5B-208E-1D68-25DD2FEB3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E64BE-65EF-6047-C2F8-D1CC312A4CFB}"/>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6" name="Footer Placeholder 5">
            <a:extLst>
              <a:ext uri="{FF2B5EF4-FFF2-40B4-BE49-F238E27FC236}">
                <a16:creationId xmlns:a16="http://schemas.microsoft.com/office/drawing/2014/main" id="{5D9B7842-525C-15B0-432A-4AB02D19A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23A-1094-F960-0E0F-DDB36FFCA2E4}"/>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346937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4318-E272-0BB8-9883-06B2BCC75F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ED150-BA91-D6DB-F5F1-1B90A89B1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1D667-95DB-9F75-BD69-0E33E1F343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FB3767-DE52-FA3E-E121-DBDB4C362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19ACA-F75E-F722-B237-CB6EFB907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EB9640-AF9C-09E8-E809-F8EDB453A243}"/>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8" name="Footer Placeholder 7">
            <a:extLst>
              <a:ext uri="{FF2B5EF4-FFF2-40B4-BE49-F238E27FC236}">
                <a16:creationId xmlns:a16="http://schemas.microsoft.com/office/drawing/2014/main" id="{1E0E38F0-7D82-E621-778F-4E20A33CBC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80804-AA8A-2875-57AA-425DC955BD55}"/>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179487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422C-7AB0-F08B-761D-4E0587FA4B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336E5-6F8F-125E-5E6A-E2990D26E1B9}"/>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4" name="Footer Placeholder 3">
            <a:extLst>
              <a:ext uri="{FF2B5EF4-FFF2-40B4-BE49-F238E27FC236}">
                <a16:creationId xmlns:a16="http://schemas.microsoft.com/office/drawing/2014/main" id="{2772064E-A2B4-E8A0-BE67-DB7B2A0B9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16798-5CB9-7033-CC9F-94EECF8193B8}"/>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59662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891AB-9E62-3A54-0346-9C8C92BE8416}"/>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3" name="Footer Placeholder 2">
            <a:extLst>
              <a:ext uri="{FF2B5EF4-FFF2-40B4-BE49-F238E27FC236}">
                <a16:creationId xmlns:a16="http://schemas.microsoft.com/office/drawing/2014/main" id="{9D00B756-E4F9-43B4-B1E8-CEE1759F63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BA7D81-C96A-6C0F-042C-A49F2551006B}"/>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4235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13A-36DD-2C0F-F24E-298F49334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29FC30-34F6-9CEC-34D0-4355FB63A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F79C7A-A08C-51C8-8F26-08BEA7D34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C087D-BA4E-8D30-5EAC-69B1EDBF4931}"/>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6" name="Footer Placeholder 5">
            <a:extLst>
              <a:ext uri="{FF2B5EF4-FFF2-40B4-BE49-F238E27FC236}">
                <a16:creationId xmlns:a16="http://schemas.microsoft.com/office/drawing/2014/main" id="{2B46F258-98AB-0323-7102-38A4CE2258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99D7A-53B2-A7AA-6928-0B776C19FECF}"/>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26522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55E6-230A-D0F9-383E-180AE29D5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20881-260B-094A-4EBC-473C0F74DB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40DD38-07C6-4578-BA8B-F165B3D08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BB76F-47B7-0C34-9E0E-5EC147B0E367}"/>
              </a:ext>
            </a:extLst>
          </p:cNvPr>
          <p:cNvSpPr>
            <a:spLocks noGrp="1"/>
          </p:cNvSpPr>
          <p:nvPr>
            <p:ph type="dt" sz="half" idx="10"/>
          </p:nvPr>
        </p:nvSpPr>
        <p:spPr/>
        <p:txBody>
          <a:bodyPr/>
          <a:lstStyle/>
          <a:p>
            <a:fld id="{EB5B4E2D-0A1A-4069-A17A-CFDD1BD092BD}" type="datetimeFigureOut">
              <a:rPr lang="en-IN" smtClean="0"/>
              <a:t>28-09-2023</a:t>
            </a:fld>
            <a:endParaRPr lang="en-IN"/>
          </a:p>
        </p:txBody>
      </p:sp>
      <p:sp>
        <p:nvSpPr>
          <p:cNvPr id="6" name="Footer Placeholder 5">
            <a:extLst>
              <a:ext uri="{FF2B5EF4-FFF2-40B4-BE49-F238E27FC236}">
                <a16:creationId xmlns:a16="http://schemas.microsoft.com/office/drawing/2014/main" id="{AB1289CA-636D-7F0B-CE10-8F6B2F056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92FF6-C2B7-9B67-798B-80B187BB52D3}"/>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1130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1CB6-628D-0835-DDDF-52912231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B3B05D-3AC2-ECE2-4581-91FBE3550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0B4D2-7E05-201B-FF4D-3EFBF42CD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B4E2D-0A1A-4069-A17A-CFDD1BD092BD}" type="datetimeFigureOut">
              <a:rPr lang="en-IN" smtClean="0"/>
              <a:t>28-09-2023</a:t>
            </a:fld>
            <a:endParaRPr lang="en-IN"/>
          </a:p>
        </p:txBody>
      </p:sp>
      <p:sp>
        <p:nvSpPr>
          <p:cNvPr id="5" name="Footer Placeholder 4">
            <a:extLst>
              <a:ext uri="{FF2B5EF4-FFF2-40B4-BE49-F238E27FC236}">
                <a16:creationId xmlns:a16="http://schemas.microsoft.com/office/drawing/2014/main" id="{B0F40842-C0F8-992C-28C4-1558AA49B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089C05-0D40-6F00-E8EB-FD201506E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5D9C2-A794-472F-9AAA-ED05F03F7B36}" type="slidenum">
              <a:rPr lang="en-IN" smtClean="0"/>
              <a:t>‹#›</a:t>
            </a:fld>
            <a:endParaRPr lang="en-IN"/>
          </a:p>
        </p:txBody>
      </p:sp>
    </p:spTree>
    <p:extLst>
      <p:ext uri="{BB962C8B-B14F-4D97-AF65-F5344CB8AC3E}">
        <p14:creationId xmlns:p14="http://schemas.microsoft.com/office/powerpoint/2010/main" val="244284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0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xml"/><Relationship Id="rId4" Type="http://schemas.openxmlformats.org/officeDocument/2006/relationships/image" Target="../media/image2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8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EFA-778C-DC30-0DED-5F4593E9A915}"/>
              </a:ext>
            </a:extLst>
          </p:cNvPr>
          <p:cNvSpPr>
            <a:spLocks noGrp="1"/>
          </p:cNvSpPr>
          <p:nvPr>
            <p:ph type="ctrTitle"/>
          </p:nvPr>
        </p:nvSpPr>
        <p:spPr>
          <a:xfrm>
            <a:off x="1524000" y="1122363"/>
            <a:ext cx="9144000" cy="986355"/>
          </a:xfrm>
        </p:spPr>
        <p:txBody>
          <a:bodyPr/>
          <a:lstStyle/>
          <a:p>
            <a:r>
              <a:rPr lang="en-IN" b="1" dirty="0">
                <a:solidFill>
                  <a:srgbClr val="FF0000"/>
                </a:solidFill>
                <a:latin typeface="Times New Roman" panose="02020603050405020304" pitchFamily="18" charset="0"/>
                <a:cs typeface="Times New Roman" panose="02020603050405020304" pitchFamily="18" charset="0"/>
              </a:rPr>
              <a:t>Module 3</a:t>
            </a:r>
          </a:p>
        </p:txBody>
      </p:sp>
      <p:sp>
        <p:nvSpPr>
          <p:cNvPr id="3" name="Subtitle 2">
            <a:extLst>
              <a:ext uri="{FF2B5EF4-FFF2-40B4-BE49-F238E27FC236}">
                <a16:creationId xmlns:a16="http://schemas.microsoft.com/office/drawing/2014/main" id="{20CEFF86-D85E-7663-A236-DBB69C1BCE2E}"/>
              </a:ext>
            </a:extLst>
          </p:cNvPr>
          <p:cNvSpPr>
            <a:spLocks noGrp="1"/>
          </p:cNvSpPr>
          <p:nvPr>
            <p:ph type="subTitle" idx="1"/>
          </p:nvPr>
        </p:nvSpPr>
        <p:spPr>
          <a:xfrm>
            <a:off x="1701281" y="2445042"/>
            <a:ext cx="9144000" cy="1655762"/>
          </a:xfrm>
        </p:spPr>
        <p:txBody>
          <a:bodyPr>
            <a:normAutofit/>
          </a:bodyPr>
          <a:lstStyle/>
          <a:p>
            <a:r>
              <a:rPr lang="en-US" sz="4000" b="1" dirty="0">
                <a:solidFill>
                  <a:schemeClr val="tx2"/>
                </a:solidFill>
                <a:latin typeface="Times New Roman" panose="02020603050405020304" pitchFamily="18" charset="0"/>
                <a:cs typeface="Times New Roman" panose="02020603050405020304" pitchFamily="18" charset="0"/>
              </a:rPr>
              <a:t>MEMORY MANAGEMENT AND VIRTUAL MEMORY</a:t>
            </a:r>
            <a:endParaRPr lang="en-IN" sz="40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7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9D0E-E0B3-8D1D-4ECA-B5FE8E3010A5}"/>
              </a:ext>
            </a:extLst>
          </p:cNvPr>
          <p:cNvSpPr>
            <a:spLocks noGrp="1"/>
          </p:cNvSpPr>
          <p:nvPr>
            <p:ph type="title"/>
          </p:nvPr>
        </p:nvSpPr>
        <p:spPr>
          <a:xfrm>
            <a:off x="838200" y="365126"/>
            <a:ext cx="10515600" cy="530614"/>
          </a:xfrm>
        </p:spPr>
        <p:txBody>
          <a:bodyPr>
            <a:normAutofit fontScale="90000"/>
          </a:bodyPr>
          <a:lstStyle/>
          <a:p>
            <a:r>
              <a:rPr lang="en-IN" b="1" i="0" dirty="0">
                <a:solidFill>
                  <a:srgbClr val="000000"/>
                </a:solidFill>
                <a:effectLst/>
                <a:latin typeface="Muli"/>
              </a:rPr>
              <a:t>Advantages of Swapping </a:t>
            </a:r>
            <a:endParaRPr lang="en-IN" dirty="0"/>
          </a:p>
        </p:txBody>
      </p:sp>
      <p:sp>
        <p:nvSpPr>
          <p:cNvPr id="3" name="Content Placeholder 2">
            <a:extLst>
              <a:ext uri="{FF2B5EF4-FFF2-40B4-BE49-F238E27FC236}">
                <a16:creationId xmlns:a16="http://schemas.microsoft.com/office/drawing/2014/main" id="{ECAD7750-2702-669A-44BE-217BB7284479}"/>
              </a:ext>
            </a:extLst>
          </p:cNvPr>
          <p:cNvSpPr>
            <a:spLocks noGrp="1"/>
          </p:cNvSpPr>
          <p:nvPr>
            <p:ph idx="1"/>
          </p:nvPr>
        </p:nvSpPr>
        <p:spPr>
          <a:xfrm>
            <a:off x="401216" y="1250302"/>
            <a:ext cx="10952584" cy="4926661"/>
          </a:xfrm>
        </p:spPr>
        <p:txBody>
          <a:bodyPr/>
          <a:lstStyle/>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Swapping processes improve the degree of multi-programming.</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provides advantages of Virtual Memory for the user.</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Swapping reduces the average waiting time for the process because it allows multiple processes to execute simultaneously.</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helps in better memory management and efficient utilization of RAM.</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7299087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C496-044A-07D5-1CE4-E4608F1A3208}"/>
              </a:ext>
            </a:extLst>
          </p:cNvPr>
          <p:cNvSpPr>
            <a:spLocks noGrp="1"/>
          </p:cNvSpPr>
          <p:nvPr>
            <p:ph type="title"/>
          </p:nvPr>
        </p:nvSpPr>
        <p:spPr>
          <a:xfrm>
            <a:off x="186612" y="159853"/>
            <a:ext cx="11092543" cy="679904"/>
          </a:xfrm>
        </p:spPr>
        <p:txBody>
          <a:bodyPr>
            <a:normAutofit/>
          </a:bodyPr>
          <a:lstStyle/>
          <a:p>
            <a:r>
              <a:rPr lang="en-US" sz="3200" b="1" i="0" dirty="0">
                <a:effectLst/>
                <a:latin typeface="Source Sans Pro" panose="020B0503030403020204" pitchFamily="34" charset="0"/>
              </a:rPr>
              <a:t>Last In First Out (LIFO) Page Replacement Algorithm</a:t>
            </a:r>
            <a:endParaRPr lang="en-IN" sz="3200" dirty="0"/>
          </a:p>
        </p:txBody>
      </p:sp>
      <p:sp>
        <p:nvSpPr>
          <p:cNvPr id="3" name="Content Placeholder 2">
            <a:extLst>
              <a:ext uri="{FF2B5EF4-FFF2-40B4-BE49-F238E27FC236}">
                <a16:creationId xmlns:a16="http://schemas.microsoft.com/office/drawing/2014/main" id="{7EFB771B-5BD4-6BC3-26AF-45A26F8CA596}"/>
              </a:ext>
            </a:extLst>
          </p:cNvPr>
          <p:cNvSpPr>
            <a:spLocks noGrp="1"/>
          </p:cNvSpPr>
          <p:nvPr>
            <p:ph idx="1"/>
          </p:nvPr>
        </p:nvSpPr>
        <p:spPr>
          <a:xfrm>
            <a:off x="261257" y="1045030"/>
            <a:ext cx="11092543" cy="513193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the Last in First Out algorithm and works on LIFO principles.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the newest page is replaced by the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Usually, this is done through a stack, where we maintain a stack of pages currently in the memory with the newest page being at the top.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 page fault occurs, the page at the top of the stack is replaced.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5491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C426-2A75-39F8-85C6-8D7B74701652}"/>
              </a:ext>
            </a:extLst>
          </p:cNvPr>
          <p:cNvSpPr>
            <a:spLocks noGrp="1"/>
          </p:cNvSpPr>
          <p:nvPr>
            <p:ph type="title"/>
          </p:nvPr>
        </p:nvSpPr>
        <p:spPr>
          <a:xfrm>
            <a:off x="363894" y="365126"/>
            <a:ext cx="10989906" cy="651912"/>
          </a:xfrm>
        </p:spPr>
        <p:txBody>
          <a:bodyPr>
            <a:no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Let’s see how the LIFO performs for our example string of 3, 1, 2, 1, 6, 5, 1, 3 with 3-page frames: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5304F4-551A-2E72-DE76-4223925D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05" y="1418253"/>
            <a:ext cx="11099389" cy="507462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7E6A1B7-A299-B387-CA77-67A585D938B9}"/>
                  </a:ext>
                </a:extLst>
              </p14:cNvPr>
              <p14:cNvContentPartPr/>
              <p14:nvPr/>
            </p14:nvContentPartPr>
            <p14:xfrm>
              <a:off x="4730488" y="5336390"/>
              <a:ext cx="2692800" cy="768240"/>
            </p14:xfrm>
          </p:contentPart>
        </mc:Choice>
        <mc:Fallback xmlns="">
          <p:pic>
            <p:nvPicPr>
              <p:cNvPr id="6" name="Ink 5">
                <a:extLst>
                  <a:ext uri="{FF2B5EF4-FFF2-40B4-BE49-F238E27FC236}">
                    <a16:creationId xmlns:a16="http://schemas.microsoft.com/office/drawing/2014/main" id="{87E6A1B7-A299-B387-CA77-67A585D938B9}"/>
                  </a:ext>
                </a:extLst>
              </p:cNvPr>
              <p:cNvPicPr/>
              <p:nvPr/>
            </p:nvPicPr>
            <p:blipFill>
              <a:blip r:embed="rId4"/>
              <a:stretch>
                <a:fillRect/>
              </a:stretch>
            </p:blipFill>
            <p:spPr>
              <a:xfrm>
                <a:off x="4667488" y="5273750"/>
                <a:ext cx="2818440" cy="893880"/>
              </a:xfrm>
              <a:prstGeom prst="rect">
                <a:avLst/>
              </a:prstGeom>
            </p:spPr>
          </p:pic>
        </mc:Fallback>
      </mc:AlternateContent>
    </p:spTree>
    <p:extLst>
      <p:ext uri="{BB962C8B-B14F-4D97-AF65-F5344CB8AC3E}">
        <p14:creationId xmlns:p14="http://schemas.microsoft.com/office/powerpoint/2010/main" val="28193359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9D1A3-172C-D6EC-5725-FF05B9885068}"/>
              </a:ext>
            </a:extLst>
          </p:cNvPr>
          <p:cNvSpPr>
            <a:spLocks noGrp="1"/>
          </p:cNvSpPr>
          <p:nvPr>
            <p:ph idx="1"/>
          </p:nvPr>
        </p:nvSpPr>
        <p:spPr>
          <a:xfrm>
            <a:off x="289249" y="205274"/>
            <a:ext cx="11504645" cy="6494106"/>
          </a:xfrm>
        </p:spPr>
        <p:txBody>
          <a:bodyPr>
            <a:normAutofit fontScale="77500" lnSpcReduction="20000"/>
          </a:bodyPr>
          <a:lstStyle/>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Initially, since all the slots are empty, </a:t>
            </a:r>
            <a:r>
              <a:rPr lang="en-US" b="1" i="0" dirty="0">
                <a:effectLst/>
                <a:latin typeface="Times New Roman" panose="02020603050405020304" pitchFamily="18" charset="0"/>
                <a:cs typeface="Times New Roman" panose="02020603050405020304" pitchFamily="18" charset="0"/>
              </a:rPr>
              <a:t>page 3,1,2</a:t>
            </a:r>
            <a:r>
              <a:rPr lang="en-US" b="0" i="0" dirty="0">
                <a:effectLst/>
                <a:latin typeface="Times New Roman" panose="02020603050405020304" pitchFamily="18" charset="0"/>
                <a:cs typeface="Times New Roman" panose="02020603050405020304" pitchFamily="18" charset="0"/>
              </a:rPr>
              <a:t> causes a page fault and takes the empty slots.</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3</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it is in the memory and no page fault occurs.</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3</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6 comes, the page fault occurs and page </a:t>
            </a:r>
            <a:r>
              <a:rPr lang="en-US" b="1" i="0" dirty="0">
                <a:effectLst/>
                <a:latin typeface="Times New Roman" panose="02020603050405020304" pitchFamily="18" charset="0"/>
                <a:cs typeface="Times New Roman" panose="02020603050405020304" pitchFamily="18" charset="0"/>
              </a:rPr>
              <a:t>2 is removed</a:t>
            </a:r>
            <a:r>
              <a:rPr lang="en-US" b="0" i="0" dirty="0">
                <a:effectLst/>
                <a:latin typeface="Times New Roman" panose="02020603050405020304" pitchFamily="18" charset="0"/>
                <a:cs typeface="Times New Roman" panose="02020603050405020304" pitchFamily="18" charset="0"/>
              </a:rPr>
              <a:t> as it is on the top of the stack and is the newest page.</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4</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5 comes, it is not in the memory, which causes a page fault, and hence page </a:t>
            </a:r>
            <a:r>
              <a:rPr lang="en-US" b="1" i="0" dirty="0">
                <a:effectLst/>
                <a:latin typeface="Times New Roman" panose="02020603050405020304" pitchFamily="18" charset="0"/>
                <a:cs typeface="Times New Roman" panose="02020603050405020304" pitchFamily="18" charset="0"/>
              </a:rPr>
              <a:t>6 is removed</a:t>
            </a:r>
            <a:r>
              <a:rPr lang="en-US" b="0" i="0" dirty="0">
                <a:effectLst/>
                <a:latin typeface="Times New Roman" panose="02020603050405020304" pitchFamily="18" charset="0"/>
                <a:cs typeface="Times New Roman" panose="02020603050405020304" pitchFamily="18" charset="0"/>
              </a:rPr>
              <a:t> being on top of the stack.</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5</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and page 3 come, they are in memory already, hence no page fault occurs.</a:t>
            </a:r>
          </a:p>
          <a:p>
            <a:pPr algn="just">
              <a:lnSpc>
                <a:spcPct val="110000"/>
              </a:lnSpc>
            </a:pPr>
            <a:r>
              <a:rPr lang="en-US" b="0" i="0" dirty="0">
                <a:effectLst/>
                <a:latin typeface="Times New Roman" panose="02020603050405020304" pitchFamily="18" charset="0"/>
                <a:cs typeface="Times New Roman" panose="02020603050405020304" pitchFamily="18" charset="0"/>
              </a:rPr>
              <a:t>Total page faults = 5</a:t>
            </a:r>
          </a:p>
          <a:p>
            <a:pPr algn="just">
              <a:lnSpc>
                <a:spcPct val="110000"/>
              </a:lnSpc>
            </a:pPr>
            <a:r>
              <a:rPr lang="en-US" b="0" i="0" dirty="0">
                <a:effectLst/>
                <a:latin typeface="Times New Roman" panose="02020603050405020304" pitchFamily="18" charset="0"/>
                <a:cs typeface="Times New Roman" panose="02020603050405020304" pitchFamily="18" charset="0"/>
              </a:rPr>
              <a:t>As you may notice, this is the same number of page faults as of the Optimal page replacement algorithm. So we can say that for this series of pages, this is the best algorithm that can be implemented without the prior knowledge of future references.</a:t>
            </a:r>
          </a:p>
          <a:p>
            <a:endParaRPr lang="en-IN" dirty="0"/>
          </a:p>
        </p:txBody>
      </p:sp>
    </p:spTree>
    <p:extLst>
      <p:ext uri="{BB962C8B-B14F-4D97-AF65-F5344CB8AC3E}">
        <p14:creationId xmlns:p14="http://schemas.microsoft.com/office/powerpoint/2010/main" val="23465844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4A29C-1614-C72B-6E34-1390AEE69944}"/>
              </a:ext>
            </a:extLst>
          </p:cNvPr>
          <p:cNvSpPr>
            <a:spLocks noGrp="1"/>
          </p:cNvSpPr>
          <p:nvPr>
            <p:ph idx="1"/>
          </p:nvPr>
        </p:nvSpPr>
        <p:spPr>
          <a:xfrm>
            <a:off x="438539" y="242596"/>
            <a:ext cx="10915261" cy="5934367"/>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Simple to understand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overhead</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 not consider Locality principle, hence may produce worst performance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old pages may reside in memory forever even if they are not used</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AE948E-B67D-258A-6F86-09BB1A3B186F}"/>
                  </a:ext>
                </a:extLst>
              </p14:cNvPr>
              <p14:cNvContentPartPr/>
              <p14:nvPr/>
            </p14:nvContentPartPr>
            <p14:xfrm>
              <a:off x="3134968" y="3218870"/>
              <a:ext cx="360" cy="360"/>
            </p14:xfrm>
          </p:contentPart>
        </mc:Choice>
        <mc:Fallback xmlns="">
          <p:pic>
            <p:nvPicPr>
              <p:cNvPr id="4" name="Ink 3">
                <a:extLst>
                  <a:ext uri="{FF2B5EF4-FFF2-40B4-BE49-F238E27FC236}">
                    <a16:creationId xmlns:a16="http://schemas.microsoft.com/office/drawing/2014/main" id="{92AE948E-B67D-258A-6F86-09BB1A3B186F}"/>
                  </a:ext>
                </a:extLst>
              </p:cNvPr>
              <p:cNvPicPr/>
              <p:nvPr/>
            </p:nvPicPr>
            <p:blipFill>
              <a:blip r:embed="rId3"/>
              <a:stretch>
                <a:fillRect/>
              </a:stretch>
            </p:blipFill>
            <p:spPr>
              <a:xfrm>
                <a:off x="3072328" y="3156230"/>
                <a:ext cx="126000" cy="126000"/>
              </a:xfrm>
              <a:prstGeom prst="rect">
                <a:avLst/>
              </a:prstGeom>
            </p:spPr>
          </p:pic>
        </mc:Fallback>
      </mc:AlternateContent>
    </p:spTree>
    <p:extLst>
      <p:ext uri="{BB962C8B-B14F-4D97-AF65-F5344CB8AC3E}">
        <p14:creationId xmlns:p14="http://schemas.microsoft.com/office/powerpoint/2010/main" val="17308034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11CB-DB7E-00B9-CFBC-603EF9E03277}"/>
              </a:ext>
            </a:extLst>
          </p:cNvPr>
          <p:cNvSpPr>
            <a:spLocks noGrp="1"/>
          </p:cNvSpPr>
          <p:nvPr>
            <p:ph type="title"/>
          </p:nvPr>
        </p:nvSpPr>
        <p:spPr>
          <a:xfrm>
            <a:off x="279918" y="169084"/>
            <a:ext cx="11073882" cy="511953"/>
          </a:xfrm>
        </p:spPr>
        <p:txBody>
          <a:bodyPr>
            <a:normAutofit fontScale="90000"/>
          </a:bodyPr>
          <a:lstStyle/>
          <a:p>
            <a:r>
              <a:rPr lang="en-IN" b="1" i="0" dirty="0">
                <a:effectLst/>
                <a:latin typeface="Source Sans Pro" panose="020B0503030403020204" pitchFamily="34" charset="0"/>
              </a:rPr>
              <a:t>Random Page Replacement</a:t>
            </a:r>
            <a:endParaRPr lang="en-IN" dirty="0"/>
          </a:p>
        </p:txBody>
      </p:sp>
      <p:sp>
        <p:nvSpPr>
          <p:cNvPr id="3" name="Content Placeholder 2">
            <a:extLst>
              <a:ext uri="{FF2B5EF4-FFF2-40B4-BE49-F238E27FC236}">
                <a16:creationId xmlns:a16="http://schemas.microsoft.com/office/drawing/2014/main" id="{89468417-F8AD-881E-5DA0-18801FDC2B25}"/>
              </a:ext>
            </a:extLst>
          </p:cNvPr>
          <p:cNvSpPr>
            <a:spLocks noGrp="1"/>
          </p:cNvSpPr>
          <p:nvPr>
            <p:ph idx="1"/>
          </p:nvPr>
        </p:nvSpPr>
        <p:spPr>
          <a:xfrm>
            <a:off x="279918" y="923730"/>
            <a:ext cx="11569960" cy="5635689"/>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as the name suggests, chooses any random page in the memory to be replaced by the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can behave like any of the algorithms based on the random page chosen to be replaced.</a:t>
            </a:r>
          </a:p>
          <a:p>
            <a:pPr algn="just">
              <a:lnSpc>
                <a:spcPct val="150000"/>
              </a:lnSpc>
            </a:pPr>
            <a:r>
              <a:rPr lang="en-US" sz="2400" b="0" i="0" dirty="0">
                <a:effectLst/>
                <a:latin typeface="Times New Roman" panose="02020603050405020304" pitchFamily="18" charset="0"/>
                <a:cs typeface="Times New Roman" panose="02020603050405020304" pitchFamily="18" charset="0"/>
              </a:rPr>
              <a:t>Example: Suppose we choose to replace the middle frame every time a page fault occurs. Let’s see how our series of 3, 1, 2, 1, 6, 5, 1, 3 with 3-page frames perform with this algorithm:</a:t>
            </a:r>
          </a:p>
          <a:p>
            <a:pPr marL="0" indent="0">
              <a:buNone/>
            </a:pPr>
            <a:endParaRPr lang="en-IN" dirty="0"/>
          </a:p>
        </p:txBody>
      </p:sp>
    </p:spTree>
    <p:extLst>
      <p:ext uri="{BB962C8B-B14F-4D97-AF65-F5344CB8AC3E}">
        <p14:creationId xmlns:p14="http://schemas.microsoft.com/office/powerpoint/2010/main" val="2612009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90661B-F398-2D15-4740-76B56117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59" y="888104"/>
            <a:ext cx="8845422" cy="508179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F97CF9C-1201-77A8-9050-A6B7918FF833}"/>
                  </a:ext>
                </a:extLst>
              </p14:cNvPr>
              <p14:cNvContentPartPr/>
              <p14:nvPr/>
            </p14:nvContentPartPr>
            <p14:xfrm>
              <a:off x="4932808" y="4376630"/>
              <a:ext cx="2161080" cy="922680"/>
            </p14:xfrm>
          </p:contentPart>
        </mc:Choice>
        <mc:Fallback xmlns="">
          <p:pic>
            <p:nvPicPr>
              <p:cNvPr id="6" name="Ink 5">
                <a:extLst>
                  <a:ext uri="{FF2B5EF4-FFF2-40B4-BE49-F238E27FC236}">
                    <a16:creationId xmlns:a16="http://schemas.microsoft.com/office/drawing/2014/main" id="{2F97CF9C-1201-77A8-9050-A6B7918FF833}"/>
                  </a:ext>
                </a:extLst>
              </p:cNvPr>
              <p:cNvPicPr/>
              <p:nvPr/>
            </p:nvPicPr>
            <p:blipFill>
              <a:blip r:embed="rId4"/>
              <a:stretch>
                <a:fillRect/>
              </a:stretch>
            </p:blipFill>
            <p:spPr>
              <a:xfrm>
                <a:off x="4869808" y="4313990"/>
                <a:ext cx="2286720" cy="1048320"/>
              </a:xfrm>
              <a:prstGeom prst="rect">
                <a:avLst/>
              </a:prstGeom>
            </p:spPr>
          </p:pic>
        </mc:Fallback>
      </mc:AlternateContent>
    </p:spTree>
    <p:extLst>
      <p:ext uri="{BB962C8B-B14F-4D97-AF65-F5344CB8AC3E}">
        <p14:creationId xmlns:p14="http://schemas.microsoft.com/office/powerpoint/2010/main" val="29488442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3AC7B-DABE-4A9E-080A-CE91AD5AC002}"/>
              </a:ext>
            </a:extLst>
          </p:cNvPr>
          <p:cNvSpPr>
            <a:spLocks noGrp="1"/>
          </p:cNvSpPr>
          <p:nvPr>
            <p:ph idx="1"/>
          </p:nvPr>
        </p:nvSpPr>
        <p:spPr>
          <a:xfrm>
            <a:off x="326571" y="279918"/>
            <a:ext cx="11541968" cy="6326155"/>
          </a:xfrm>
        </p:spPr>
        <p:txBody>
          <a:bodyPr>
            <a:normAutofit fontScale="77500" lnSpcReduction="20000"/>
          </a:bodyPr>
          <a:lstStyle/>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Initially, since all the slots are empty, </a:t>
            </a:r>
            <a:r>
              <a:rPr lang="en-US" b="1" i="0" dirty="0">
                <a:effectLst/>
                <a:latin typeface="Times New Roman" panose="02020603050405020304" pitchFamily="18" charset="0"/>
                <a:cs typeface="Times New Roman" panose="02020603050405020304" pitchFamily="18" charset="0"/>
              </a:rPr>
              <a:t>page 3,1,2</a:t>
            </a:r>
            <a:r>
              <a:rPr lang="en-US" b="0" i="0" dirty="0">
                <a:effectLst/>
                <a:latin typeface="Times New Roman" panose="02020603050405020304" pitchFamily="18" charset="0"/>
                <a:cs typeface="Times New Roman" panose="02020603050405020304" pitchFamily="18" charset="0"/>
              </a:rPr>
              <a:t> causes a page fault and takes the empty slots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3</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it is in the memory and no page fault occurs.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3</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6 comes, the page fault occurs, we replace the middle element </a:t>
            </a:r>
            <a:r>
              <a:rPr lang="en-US" b="0" i="0" dirty="0" err="1">
                <a:effectLst/>
                <a:latin typeface="Times New Roman" panose="02020603050405020304" pitchFamily="18" charset="0"/>
                <a:cs typeface="Times New Roman" panose="02020603050405020304" pitchFamily="18" charset="0"/>
              </a:rPr>
              <a:t>i.e</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1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4</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5 comes, the page fault occurs again and middle element </a:t>
            </a:r>
            <a:r>
              <a:rPr lang="en-US" b="1" i="0" dirty="0">
                <a:effectLst/>
                <a:latin typeface="Times New Roman" panose="02020603050405020304" pitchFamily="18" charset="0"/>
                <a:cs typeface="Times New Roman" panose="02020603050405020304" pitchFamily="18" charset="0"/>
              </a:rPr>
              <a:t>6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5</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82944A5-3C25-E1D7-DB34-1CF9D6C4363B}"/>
                  </a:ext>
                </a:extLst>
              </p14:cNvPr>
              <p14:cNvContentPartPr/>
              <p14:nvPr/>
            </p14:nvContentPartPr>
            <p14:xfrm>
              <a:off x="3788368" y="3536390"/>
              <a:ext cx="360" cy="360"/>
            </p14:xfrm>
          </p:contentPart>
        </mc:Choice>
        <mc:Fallback xmlns="">
          <p:pic>
            <p:nvPicPr>
              <p:cNvPr id="4" name="Ink 3">
                <a:extLst>
                  <a:ext uri="{FF2B5EF4-FFF2-40B4-BE49-F238E27FC236}">
                    <a16:creationId xmlns:a16="http://schemas.microsoft.com/office/drawing/2014/main" id="{882944A5-3C25-E1D7-DB34-1CF9D6C4363B}"/>
                  </a:ext>
                </a:extLst>
              </p:cNvPr>
              <p:cNvPicPr/>
              <p:nvPr/>
            </p:nvPicPr>
            <p:blipFill>
              <a:blip r:embed="rId3"/>
              <a:stretch>
                <a:fillRect/>
              </a:stretch>
            </p:blipFill>
            <p:spPr>
              <a:xfrm>
                <a:off x="3725368" y="3473390"/>
                <a:ext cx="126000" cy="126000"/>
              </a:xfrm>
              <a:prstGeom prst="rect">
                <a:avLst/>
              </a:prstGeom>
            </p:spPr>
          </p:pic>
        </mc:Fallback>
      </mc:AlternateContent>
    </p:spTree>
    <p:extLst>
      <p:ext uri="{BB962C8B-B14F-4D97-AF65-F5344CB8AC3E}">
        <p14:creationId xmlns:p14="http://schemas.microsoft.com/office/powerpoint/2010/main" val="24204504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7A73F-B39C-E9CA-F112-56D60CDF9434}"/>
              </a:ext>
            </a:extLst>
          </p:cNvPr>
          <p:cNvSpPr>
            <a:spLocks noGrp="1"/>
          </p:cNvSpPr>
          <p:nvPr>
            <p:ph idx="1"/>
          </p:nvPr>
        </p:nvSpPr>
        <p:spPr>
          <a:xfrm>
            <a:off x="559837" y="447869"/>
            <a:ext cx="10793963" cy="5729094"/>
          </a:xfrm>
        </p:spPr>
        <p:txBody>
          <a:bodyPr>
            <a:normAutofit fontScale="92500" lnSpcReduction="10000"/>
          </a:bodyPr>
          <a:lstStyle/>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there is again a page fault and again the middle element </a:t>
            </a:r>
            <a:r>
              <a:rPr lang="en-US" b="1" i="0" dirty="0">
                <a:effectLst/>
                <a:latin typeface="Times New Roman" panose="02020603050405020304" pitchFamily="18" charset="0"/>
                <a:cs typeface="Times New Roman" panose="02020603050405020304" pitchFamily="18" charset="0"/>
              </a:rPr>
              <a:t>5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6</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3 comes, it is in memory, hence no page fault occurs.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Total page faults = 6</a:t>
            </a:r>
          </a:p>
          <a:p>
            <a:pPr algn="just">
              <a:lnSpc>
                <a:spcPct val="170000"/>
              </a:lnSpc>
            </a:pPr>
            <a:r>
              <a:rPr lang="en-US" b="0" i="0" dirty="0">
                <a:effectLst/>
                <a:latin typeface="Times New Roman" panose="02020603050405020304" pitchFamily="18" charset="0"/>
                <a:cs typeface="Times New Roman" panose="02020603050405020304" pitchFamily="18" charset="0"/>
              </a:rPr>
              <a:t>As we can see, the performance is not the best, but it's also not the worst. The performance in the random replacement algorithm depends on the choice of the page chosen at random.</a:t>
            </a:r>
          </a:p>
          <a:p>
            <a:endParaRPr lang="en-IN" dirty="0"/>
          </a:p>
        </p:txBody>
      </p:sp>
    </p:spTree>
    <p:extLst>
      <p:ext uri="{BB962C8B-B14F-4D97-AF65-F5344CB8AC3E}">
        <p14:creationId xmlns:p14="http://schemas.microsoft.com/office/powerpoint/2010/main" val="399654972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4C2BF-84B2-5C17-1700-A1BC541A792E}"/>
              </a:ext>
            </a:extLst>
          </p:cNvPr>
          <p:cNvSpPr>
            <a:spLocks noGrp="1"/>
          </p:cNvSpPr>
          <p:nvPr>
            <p:ph idx="1"/>
          </p:nvPr>
        </p:nvSpPr>
        <p:spPr>
          <a:xfrm>
            <a:off x="699796" y="317241"/>
            <a:ext cx="10654004" cy="585972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understand and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extra data structure needed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overhead</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Can not be analyzed, may produce different performances for the same series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Can suffer from </a:t>
            </a:r>
            <a:r>
              <a:rPr lang="en-US" sz="2400" b="0" i="0" dirty="0" err="1">
                <a:effectLst/>
                <a:latin typeface="Times New Roman" panose="02020603050405020304" pitchFamily="18" charset="0"/>
                <a:cs typeface="Times New Roman" panose="02020603050405020304" pitchFamily="18" charset="0"/>
              </a:rPr>
              <a:t>Belady’s</a:t>
            </a:r>
            <a:r>
              <a:rPr lang="en-US" sz="2400" b="0" i="0" dirty="0">
                <a:effectLst/>
                <a:latin typeface="Times New Roman" panose="02020603050405020304" pitchFamily="18" charset="0"/>
                <a:cs typeface="Times New Roman" panose="02020603050405020304" pitchFamily="18" charset="0"/>
              </a:rPr>
              <a:t> anomaly</a:t>
            </a:r>
          </a:p>
          <a:p>
            <a:endParaRPr lang="en-IN" dirty="0"/>
          </a:p>
        </p:txBody>
      </p:sp>
    </p:spTree>
    <p:extLst>
      <p:ext uri="{BB962C8B-B14F-4D97-AF65-F5344CB8AC3E}">
        <p14:creationId xmlns:p14="http://schemas.microsoft.com/office/powerpoint/2010/main" val="35146797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D4A7F-221F-46DE-E03D-8E5D92F122D5}"/>
              </a:ext>
            </a:extLst>
          </p:cNvPr>
          <p:cNvSpPr>
            <a:spLocks noGrp="1"/>
          </p:cNvSpPr>
          <p:nvPr>
            <p:ph idx="1"/>
          </p:nvPr>
        </p:nvSpPr>
        <p:spPr>
          <a:xfrm>
            <a:off x="410547" y="485192"/>
            <a:ext cx="10943253" cy="5691771"/>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Q1.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Consider the following page reference string: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1, 2, 3, 4, 2, 1, 5, 6, 2, 1, 2, 3, 7, 6, 3, 2, 1, 2, 3, 6.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How many page faults would occur for the following replacement algorithms, assuming one, two, three, four, five, six, and seven frames? Remember that all frames are initially empty, so your first unique pages will cost one fault each.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LRU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FIFO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Optimal replacement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54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70B8-CBB3-0E27-A830-F346D2811FFE}"/>
              </a:ext>
            </a:extLst>
          </p:cNvPr>
          <p:cNvSpPr>
            <a:spLocks noGrp="1"/>
          </p:cNvSpPr>
          <p:nvPr>
            <p:ph type="title"/>
          </p:nvPr>
        </p:nvSpPr>
        <p:spPr>
          <a:xfrm>
            <a:off x="838200" y="365126"/>
            <a:ext cx="10515600" cy="717226"/>
          </a:xfrm>
        </p:spPr>
        <p:txBody>
          <a:bodyPr/>
          <a:lstStyle/>
          <a:p>
            <a:r>
              <a:rPr lang="en-IN" b="1" i="0" dirty="0">
                <a:solidFill>
                  <a:srgbClr val="000000"/>
                </a:solidFill>
                <a:effectLst/>
                <a:latin typeface="Muli"/>
              </a:rPr>
              <a:t>Disadvantages of Swapping </a:t>
            </a:r>
            <a:endParaRPr lang="en-IN" dirty="0"/>
          </a:p>
        </p:txBody>
      </p:sp>
      <p:sp>
        <p:nvSpPr>
          <p:cNvPr id="3" name="Content Placeholder 2">
            <a:extLst>
              <a:ext uri="{FF2B5EF4-FFF2-40B4-BE49-F238E27FC236}">
                <a16:creationId xmlns:a16="http://schemas.microsoft.com/office/drawing/2014/main" id="{7CFBEFDF-3A48-5670-2A83-4ECFC02DAEA9}"/>
              </a:ext>
            </a:extLst>
          </p:cNvPr>
          <p:cNvSpPr>
            <a:spLocks noGrp="1"/>
          </p:cNvSpPr>
          <p:nvPr>
            <p:ph idx="1"/>
          </p:nvPr>
        </p:nvSpPr>
        <p:spPr>
          <a:xfrm>
            <a:off x="438539" y="1268963"/>
            <a:ext cx="10915261" cy="4908000"/>
          </a:xfrm>
        </p:spPr>
        <p:txBody>
          <a:bodyPr>
            <a:normAutofit/>
          </a:bodyPr>
          <a:lstStyle/>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swapping algorithm must be perfect; otherwise, the number of Page Faults will increase, and performance will decrease.</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Inefficiency will occur when there are common/shared resources between many processes.</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user will lose information if there is heavy swapping and the computer loses its power.</a:t>
            </a:r>
            <a:endParaRPr lang="en-US" sz="2400" b="0" i="0" dirty="0">
              <a:solidFill>
                <a:srgbClr val="61616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1553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BFCF8-7BDF-6CD1-6E86-31057525AC2D}"/>
              </a:ext>
            </a:extLst>
          </p:cNvPr>
          <p:cNvSpPr>
            <a:spLocks noGrp="1"/>
          </p:cNvSpPr>
          <p:nvPr>
            <p:ph idx="1"/>
          </p:nvPr>
        </p:nvSpPr>
        <p:spPr>
          <a:xfrm>
            <a:off x="503853" y="419878"/>
            <a:ext cx="10849947" cy="575708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Q2.</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Consider the following page reference string: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7, 2, 3, 1, 2, 5, 3, 4, 6, 7, 7, 1, 0, 5, 4, 6, 2, 3, 0 , 1.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Assuming demand paging with three frames, how many page faults would occur for the following replacement algorithms?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LRU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FIFO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Optimal replacement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5322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E624-12BB-C72D-6B21-E70BE23CCDDD}"/>
              </a:ext>
            </a:extLst>
          </p:cNvPr>
          <p:cNvSpPr>
            <a:spLocks noGrp="1"/>
          </p:cNvSpPr>
          <p:nvPr>
            <p:ph type="title"/>
          </p:nvPr>
        </p:nvSpPr>
        <p:spPr>
          <a:xfrm>
            <a:off x="101081" y="187843"/>
            <a:ext cx="10515600" cy="633251"/>
          </a:xfrm>
        </p:spPr>
        <p:txBody>
          <a:bodyPr>
            <a:normAutofit fontScale="90000"/>
          </a:bodyPr>
          <a:lstStyle/>
          <a:p>
            <a:r>
              <a:rPr lang="en-IN" b="1" dirty="0">
                <a:latin typeface="Times New Roman" panose="02020603050405020304" pitchFamily="18" charset="0"/>
                <a:cs typeface="Times New Roman" panose="02020603050405020304" pitchFamily="18" charset="0"/>
              </a:rPr>
              <a:t>Thrashing </a:t>
            </a:r>
          </a:p>
        </p:txBody>
      </p:sp>
      <p:sp>
        <p:nvSpPr>
          <p:cNvPr id="3" name="Content Placeholder 2">
            <a:extLst>
              <a:ext uri="{FF2B5EF4-FFF2-40B4-BE49-F238E27FC236}">
                <a16:creationId xmlns:a16="http://schemas.microsoft.com/office/drawing/2014/main" id="{7E79BD03-D2A9-5C4C-2A8D-5DB86D5D9514}"/>
              </a:ext>
            </a:extLst>
          </p:cNvPr>
          <p:cNvSpPr>
            <a:spLocks noGrp="1"/>
          </p:cNvSpPr>
          <p:nvPr>
            <p:ph idx="1"/>
          </p:nvPr>
        </p:nvSpPr>
        <p:spPr>
          <a:xfrm>
            <a:off x="233265" y="821094"/>
            <a:ext cx="11541968" cy="5849063"/>
          </a:xfrm>
        </p:spPr>
        <p:txBody>
          <a:bodyPr>
            <a:normAutofit fontScale="92500" lnSpcReduction="20000"/>
          </a:bodyPr>
          <a:lstStyle/>
          <a:p>
            <a:pPr algn="just">
              <a:lnSpc>
                <a:spcPct val="110000"/>
              </a:lnSpc>
            </a:pPr>
            <a:r>
              <a:rPr lang="en-IN" sz="2600" dirty="0">
                <a:latin typeface="Times New Roman" panose="02020603050405020304" pitchFamily="18" charset="0"/>
                <a:cs typeface="Times New Roman" panose="02020603050405020304" pitchFamily="18" charset="0"/>
              </a:rPr>
              <a:t>Thrashing is directly linked with the degree of multi level programming.</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In case, if the page fault and swapping happens very frequently at a higher rate, then the operating system has to spend more time swapping these pages. </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This state in the operating system is termed thrashing. Because of thrashing the CPU utilization is going to be reduced.</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Let's understand by an example, if any process does not have the number of frames that it needs to support pages in active use then it will quickly page fault.</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And at this point, the process must replace some pages. As all the pages of the process are actively in use, it must replace a page that will be needed again right away. </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Consequently, the process will quickly fault again, and again, and again, replacing pages that it must bring back in immediately. This high paging activity by a process is called thrashing.</a:t>
            </a:r>
          </a:p>
          <a:p>
            <a:pPr algn="just">
              <a:lnSpc>
                <a:spcPct val="110000"/>
              </a:lnSpc>
            </a:pPr>
            <a:r>
              <a:rPr lang="en-US" sz="2600" b="0" i="0" dirty="0">
                <a:solidFill>
                  <a:srgbClr val="212529"/>
                </a:solidFill>
                <a:effectLst/>
                <a:latin typeface="Times New Roman" panose="02020603050405020304" pitchFamily="18" charset="0"/>
                <a:cs typeface="Times New Roman" panose="02020603050405020304" pitchFamily="18" charset="0"/>
              </a:rPr>
              <a:t>During thrashing, the CPU spends less time on some actual productive work spend more time swapping.</a:t>
            </a:r>
          </a:p>
          <a:p>
            <a:endParaRPr lang="en-IN" dirty="0"/>
          </a:p>
        </p:txBody>
      </p:sp>
    </p:spTree>
    <p:extLst>
      <p:ext uri="{BB962C8B-B14F-4D97-AF65-F5344CB8AC3E}">
        <p14:creationId xmlns:p14="http://schemas.microsoft.com/office/powerpoint/2010/main" val="4039155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A46B6E9-2480-5693-BD67-057FA4CEB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139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362DF-C5ED-970E-6EB9-F21AEB7AB22A}"/>
              </a:ext>
            </a:extLst>
          </p:cNvPr>
          <p:cNvSpPr>
            <a:spLocks noGrp="1"/>
          </p:cNvSpPr>
          <p:nvPr>
            <p:ph type="title"/>
          </p:nvPr>
        </p:nvSpPr>
        <p:spPr>
          <a:xfrm>
            <a:off x="242596" y="150520"/>
            <a:ext cx="11111204" cy="530517"/>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Causes of Thrashing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357B7A-09FC-4F2D-632B-AFFF219EFC0D}"/>
              </a:ext>
            </a:extLst>
          </p:cNvPr>
          <p:cNvSpPr>
            <a:spLocks noGrp="1"/>
          </p:cNvSpPr>
          <p:nvPr>
            <p:ph idx="1"/>
          </p:nvPr>
        </p:nvSpPr>
        <p:spPr>
          <a:xfrm>
            <a:off x="242596" y="811763"/>
            <a:ext cx="11523306" cy="5784980"/>
          </a:xfrm>
        </p:spPr>
        <p:txBody>
          <a:bodyPr>
            <a:normAutofit fontScale="92500" lnSpcReduction="1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Thrashing affects the performance of execution in the Operating system. Also, thrashing results in severe performance problems in the Operating system.</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When the utilization of CPU is low, then the process scheduling mechanism tries to load many processes into the memory at the same time due to which degree of Multiprogramming can be increased.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Now in this situation, there are more processes in the memory as compared to the available number of frames in the memory. Allocation of the limited amount of frames to each process.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Whenever any process with high priority arrives in the memory and if the frame is not freely available at that time then the other process that has occupied the frame is residing in the frame will move to secondary storage and after that this free frame will be allocated to higher priority process.</a:t>
            </a:r>
          </a:p>
        </p:txBody>
      </p:sp>
    </p:spTree>
    <p:extLst>
      <p:ext uri="{BB962C8B-B14F-4D97-AF65-F5344CB8AC3E}">
        <p14:creationId xmlns:p14="http://schemas.microsoft.com/office/powerpoint/2010/main" val="10013576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4E2A6-8A6D-22D6-0113-3836D9C96146}"/>
              </a:ext>
            </a:extLst>
          </p:cNvPr>
          <p:cNvSpPr>
            <a:spLocks noGrp="1"/>
          </p:cNvSpPr>
          <p:nvPr>
            <p:ph idx="1"/>
          </p:nvPr>
        </p:nvSpPr>
        <p:spPr>
          <a:xfrm>
            <a:off x="419878" y="410547"/>
            <a:ext cx="10933922" cy="5766416"/>
          </a:xfrm>
        </p:spPr>
        <p:txBody>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We can also say that as soon as the memory fills up, the process starts spending a lot of time for the required pages to be swapped in.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Again the utilization of the CPU becomes low because most of the processes are waiting for pages.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Thus a high degree of multiprogramming and lack of frames are two main causes of thrashing in the Operating system.</a:t>
            </a:r>
          </a:p>
          <a:p>
            <a:endParaRPr lang="en-IN" dirty="0"/>
          </a:p>
        </p:txBody>
      </p:sp>
    </p:spTree>
    <p:extLst>
      <p:ext uri="{BB962C8B-B14F-4D97-AF65-F5344CB8AC3E}">
        <p14:creationId xmlns:p14="http://schemas.microsoft.com/office/powerpoint/2010/main" val="13298103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3956A-07CB-F947-5586-0D98003EC795}"/>
              </a:ext>
            </a:extLst>
          </p:cNvPr>
          <p:cNvSpPr>
            <a:spLocks noGrp="1"/>
          </p:cNvSpPr>
          <p:nvPr>
            <p:ph type="title"/>
          </p:nvPr>
        </p:nvSpPr>
        <p:spPr>
          <a:xfrm>
            <a:off x="177282" y="122530"/>
            <a:ext cx="11083212" cy="68923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Effect of Thrashing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01C136-A0F0-8832-05B1-F98F7662B48F}"/>
              </a:ext>
            </a:extLst>
          </p:cNvPr>
          <p:cNvSpPr>
            <a:spLocks noGrp="1"/>
          </p:cNvSpPr>
          <p:nvPr>
            <p:ph idx="1"/>
          </p:nvPr>
        </p:nvSpPr>
        <p:spPr>
          <a:xfrm>
            <a:off x="270587" y="811764"/>
            <a:ext cx="11541967" cy="5850293"/>
          </a:xfrm>
        </p:spPr>
        <p:txBody>
          <a:bodyPr>
            <a:normAutofit lnSpcReduction="10000"/>
          </a:bodyPr>
          <a:lstStyle/>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At the time, when thrashing starts then the operating system tries to apply either the </a:t>
            </a:r>
            <a:r>
              <a:rPr lang="en-US" sz="2400" b="1" i="0" dirty="0">
                <a:solidFill>
                  <a:srgbClr val="212529"/>
                </a:solidFill>
                <a:effectLst/>
                <a:latin typeface="Times New Roman" panose="02020603050405020304" pitchFamily="18" charset="0"/>
                <a:cs typeface="Times New Roman" panose="02020603050405020304" pitchFamily="18" charset="0"/>
              </a:rPr>
              <a:t>Global page replacement </a:t>
            </a:r>
            <a:r>
              <a:rPr lang="en-US" sz="2400" b="0" i="0" dirty="0">
                <a:solidFill>
                  <a:srgbClr val="212529"/>
                </a:solidFill>
                <a:effectLst/>
                <a:latin typeface="Times New Roman" panose="02020603050405020304" pitchFamily="18" charset="0"/>
                <a:cs typeface="Times New Roman" panose="02020603050405020304" pitchFamily="18" charset="0"/>
              </a:rPr>
              <a:t>Algorithm or the </a:t>
            </a:r>
            <a:r>
              <a:rPr lang="en-US" sz="2400" b="1" i="0" dirty="0">
                <a:solidFill>
                  <a:srgbClr val="212529"/>
                </a:solidFill>
                <a:effectLst/>
                <a:latin typeface="Times New Roman" panose="02020603050405020304" pitchFamily="18" charset="0"/>
                <a:cs typeface="Times New Roman" panose="02020603050405020304" pitchFamily="18" charset="0"/>
              </a:rPr>
              <a:t>Local page replacement </a:t>
            </a:r>
            <a:r>
              <a:rPr lang="en-US" sz="2400" b="0" i="0" dirty="0">
                <a:solidFill>
                  <a:srgbClr val="212529"/>
                </a:solidFill>
                <a:effectLst/>
                <a:latin typeface="Times New Roman" panose="02020603050405020304" pitchFamily="18" charset="0"/>
                <a:cs typeface="Times New Roman" panose="02020603050405020304" pitchFamily="18" charset="0"/>
              </a:rPr>
              <a:t>algorithm.</a:t>
            </a:r>
          </a:p>
          <a:p>
            <a:pPr marL="0" indent="0" algn="just">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Global Page Replacement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 Global Page replacement has access to bring any page, whenever thrashing found it tries to bring more pages.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Actually, due to this, no process can get enough frames and as a result, the thrashing will increase more and more.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the global page replacement algorithm is not suitable whenever thrashing happens.</a:t>
            </a:r>
          </a:p>
          <a:p>
            <a:pPr marL="0" indent="0" algn="just">
              <a:lnSpc>
                <a:spcPct val="10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Local Page Replacement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Unlike the Global Page replacement, the local page replacement will select pages which only belongs to that process.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Due to this, there is a chance of a reduction in the thrashing. As it is also proved that there are many disadvantages of Local Page replacement.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local page replacement is simply an alternative to Global Page replacement.</a:t>
            </a:r>
          </a:p>
          <a:p>
            <a:pPr marL="0" indent="0">
              <a:buNone/>
            </a:pPr>
            <a:endParaRPr lang="en-IN" dirty="0"/>
          </a:p>
        </p:txBody>
      </p:sp>
    </p:spTree>
    <p:extLst>
      <p:ext uri="{BB962C8B-B14F-4D97-AF65-F5344CB8AC3E}">
        <p14:creationId xmlns:p14="http://schemas.microsoft.com/office/powerpoint/2010/main" val="271887769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A897E-35B1-EB25-3132-C02CD01E51C8}"/>
              </a:ext>
            </a:extLst>
          </p:cNvPr>
          <p:cNvSpPr>
            <a:spLocks noGrp="1"/>
          </p:cNvSpPr>
          <p:nvPr>
            <p:ph type="title"/>
          </p:nvPr>
        </p:nvSpPr>
        <p:spPr>
          <a:xfrm>
            <a:off x="287694" y="290481"/>
            <a:ext cx="10515600" cy="288017"/>
          </a:xfrm>
        </p:spPr>
        <p:txBody>
          <a:bodyPr>
            <a:noAutofit/>
          </a:bodyPr>
          <a:lstStyle/>
          <a:p>
            <a:r>
              <a:rPr lang="en-US" sz="3600" b="1" i="0" dirty="0">
                <a:solidFill>
                  <a:srgbClr val="212529"/>
                </a:solidFill>
                <a:effectLst/>
                <a:latin typeface="Times New Roman" panose="02020603050405020304" pitchFamily="18" charset="0"/>
                <a:cs typeface="Times New Roman" panose="02020603050405020304" pitchFamily="18" charset="0"/>
              </a:rPr>
              <a:t>Techniques used to handle the thrashing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6A5DF-472B-6609-9404-922244816EA1}"/>
              </a:ext>
            </a:extLst>
          </p:cNvPr>
          <p:cNvSpPr>
            <a:spLocks noGrp="1"/>
          </p:cNvSpPr>
          <p:nvPr>
            <p:ph idx="1"/>
          </p:nvPr>
        </p:nvSpPr>
        <p:spPr>
          <a:xfrm>
            <a:off x="287694" y="811764"/>
            <a:ext cx="11543522" cy="5896946"/>
          </a:xfrm>
        </p:spPr>
        <p:txBody>
          <a:bodyPr>
            <a:no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As we have already told you the </a:t>
            </a:r>
            <a:r>
              <a:rPr lang="en-US" sz="2400" b="1" i="0" dirty="0">
                <a:solidFill>
                  <a:srgbClr val="212529"/>
                </a:solidFill>
                <a:effectLst/>
                <a:latin typeface="Times New Roman" panose="02020603050405020304" pitchFamily="18" charset="0"/>
                <a:cs typeface="Times New Roman" panose="02020603050405020304" pitchFamily="18" charset="0"/>
              </a:rPr>
              <a:t>Local Page replacement is better than the Global Page replacement</a:t>
            </a:r>
            <a:r>
              <a:rPr lang="en-US" sz="2400" b="0" i="0" dirty="0">
                <a:solidFill>
                  <a:srgbClr val="212529"/>
                </a:solidFill>
                <a:effectLst/>
                <a:latin typeface="Times New Roman" panose="02020603050405020304" pitchFamily="18" charset="0"/>
                <a:cs typeface="Times New Roman" panose="02020603050405020304" pitchFamily="18" charset="0"/>
              </a:rPr>
              <a:t> but local page replacement has many disadvantages too, so it is not suggestible. Thus given below are some other techniques that are used:</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Working-Set Model</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model is based on the assumption of the locality. It makes the use of the parameter in order to define </a:t>
            </a:r>
            <a:r>
              <a:rPr lang="en-US" sz="2400" b="1" i="0" dirty="0">
                <a:solidFill>
                  <a:srgbClr val="212529"/>
                </a:solidFill>
                <a:effectLst/>
                <a:latin typeface="Times New Roman" panose="02020603050405020304" pitchFamily="18" charset="0"/>
                <a:cs typeface="Times New Roman" panose="02020603050405020304" pitchFamily="18" charset="0"/>
              </a:rPr>
              <a:t>the working-set window</a:t>
            </a:r>
            <a:r>
              <a:rPr lang="en-US"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main idea is to examine the most recent? page reference. What locality is saying, the </a:t>
            </a:r>
            <a:r>
              <a:rPr lang="en-US" sz="2400" b="1" i="0" dirty="0">
                <a:solidFill>
                  <a:srgbClr val="212529"/>
                </a:solidFill>
                <a:effectLst/>
                <a:latin typeface="Times New Roman" panose="02020603050405020304" pitchFamily="18" charset="0"/>
                <a:cs typeface="Times New Roman" panose="02020603050405020304" pitchFamily="18" charset="0"/>
              </a:rPr>
              <a:t>recently used page can be used again</a:t>
            </a:r>
            <a:r>
              <a:rPr lang="en-US" sz="2400" b="0" i="0" dirty="0">
                <a:solidFill>
                  <a:srgbClr val="212529"/>
                </a:solidFill>
                <a:effectLst/>
                <a:latin typeface="Times New Roman" panose="02020603050405020304" pitchFamily="18" charset="0"/>
                <a:cs typeface="Times New Roman" panose="02020603050405020304" pitchFamily="18" charset="0"/>
              </a:rPr>
              <a:t>, and also the pages that are nearby this page will also be used.</a:t>
            </a:r>
          </a:p>
        </p:txBody>
      </p:sp>
    </p:spTree>
    <p:extLst>
      <p:ext uri="{BB962C8B-B14F-4D97-AF65-F5344CB8AC3E}">
        <p14:creationId xmlns:p14="http://schemas.microsoft.com/office/powerpoint/2010/main" val="27792078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DF40E-B2C1-30AC-6DC0-E0A39BF4108C}"/>
              </a:ext>
            </a:extLst>
          </p:cNvPr>
          <p:cNvSpPr>
            <a:spLocks noGrp="1"/>
          </p:cNvSpPr>
          <p:nvPr>
            <p:ph idx="1"/>
          </p:nvPr>
        </p:nvSpPr>
        <p:spPr>
          <a:xfrm>
            <a:off x="475861" y="391886"/>
            <a:ext cx="10877939" cy="5785077"/>
          </a:xfrm>
        </p:spPr>
        <p:txBody>
          <a:bodyPr>
            <a:normAutofit/>
          </a:bodyPr>
          <a:lstStyle/>
          <a:p>
            <a:pPr marL="0" indent="0" algn="just">
              <a:lnSpc>
                <a:spcPct val="150000"/>
              </a:lnSpc>
              <a:buNone/>
            </a:pPr>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1. Working Set</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set of the pages in the most recent? page reference is known as the working set. If a page is in active use, then it will be in the working set. In case if the page is no longer being used then it will drop from the working set ? times after its last reference.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working set mainly gives the approximation of the locality of the program.</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accuracy of the working set mainly depends on? what is chosen?</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working set model avoids thrashing while keeping the degree of multiprogramming as high as possible.</a:t>
            </a:r>
          </a:p>
          <a:p>
            <a:endParaRPr lang="en-IN" dirty="0"/>
          </a:p>
        </p:txBody>
      </p:sp>
    </p:spTree>
    <p:extLst>
      <p:ext uri="{BB962C8B-B14F-4D97-AF65-F5344CB8AC3E}">
        <p14:creationId xmlns:p14="http://schemas.microsoft.com/office/powerpoint/2010/main" val="30834270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6827-A85A-AB77-AECF-02F4282468CB}"/>
              </a:ext>
            </a:extLst>
          </p:cNvPr>
          <p:cNvSpPr>
            <a:spLocks noGrp="1"/>
          </p:cNvSpPr>
          <p:nvPr>
            <p:ph type="title"/>
          </p:nvPr>
        </p:nvSpPr>
        <p:spPr>
          <a:xfrm>
            <a:off x="242596" y="74646"/>
            <a:ext cx="11073882" cy="559837"/>
          </a:xfrm>
        </p:spPr>
        <p:txBody>
          <a:bodyPr>
            <a:normAutofit fontScale="90000"/>
          </a:bodyPr>
          <a:lstStyle/>
          <a:p>
            <a:r>
              <a:rPr lang="en-IN" sz="3600" b="1" i="0" dirty="0">
                <a:solidFill>
                  <a:schemeClr val="accent2">
                    <a:lumMod val="75000"/>
                  </a:schemeClr>
                </a:solidFill>
                <a:effectLst/>
                <a:latin typeface="Times New Roman" panose="02020603050405020304" pitchFamily="18" charset="0"/>
                <a:cs typeface="Times New Roman" panose="02020603050405020304" pitchFamily="18" charset="0"/>
              </a:rPr>
              <a:t>2.Page Fault Frequency</a:t>
            </a:r>
            <a:endParaRPr lang="en-IN"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20D655-EFCE-2F97-EF4B-549ACA5BB4FB}"/>
              </a:ext>
            </a:extLst>
          </p:cNvPr>
          <p:cNvSpPr>
            <a:spLocks noGrp="1"/>
          </p:cNvSpPr>
          <p:nvPr>
            <p:ph idx="1"/>
          </p:nvPr>
        </p:nvSpPr>
        <p:spPr>
          <a:xfrm>
            <a:off x="130628" y="643813"/>
            <a:ext cx="11548188" cy="5952930"/>
          </a:xfrm>
        </p:spPr>
        <p:txBody>
          <a:bodyPr>
            <a:normAutofit/>
          </a:bodyPr>
          <a:lstStyle/>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There is another technique that is used to avoid thrashing and it is </a:t>
            </a:r>
            <a:r>
              <a:rPr lang="en-US" sz="2400" b="1" i="0" dirty="0">
                <a:solidFill>
                  <a:srgbClr val="212529"/>
                </a:solidFill>
                <a:effectLst/>
                <a:latin typeface="Times New Roman" panose="02020603050405020304" pitchFamily="18" charset="0"/>
                <a:cs typeface="Times New Roman" panose="02020603050405020304" pitchFamily="18" charset="0"/>
              </a:rPr>
              <a:t>Page Fault Frequency(PFF)</a:t>
            </a:r>
            <a:r>
              <a:rPr lang="en-US" sz="2400" b="0" i="0" dirty="0">
                <a:solidFill>
                  <a:srgbClr val="212529"/>
                </a:solidFill>
                <a:effectLst/>
                <a:latin typeface="Times New Roman" panose="02020603050405020304" pitchFamily="18" charset="0"/>
                <a:cs typeface="Times New Roman" panose="02020603050405020304" pitchFamily="18" charset="0"/>
              </a:rPr>
              <a:t> and it is a more direct approach.</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The main problem is </a:t>
            </a:r>
            <a:r>
              <a:rPr lang="en-US" sz="2400" b="1" i="0" dirty="0">
                <a:solidFill>
                  <a:srgbClr val="212529"/>
                </a:solidFill>
                <a:effectLst/>
                <a:latin typeface="Times New Roman" panose="02020603050405020304" pitchFamily="18" charset="0"/>
                <a:cs typeface="Times New Roman" panose="02020603050405020304" pitchFamily="18" charset="0"/>
              </a:rPr>
              <a:t>how to prevent thrashing</a:t>
            </a:r>
            <a:r>
              <a:rPr lang="en-US" sz="2400" b="0" i="0" dirty="0">
                <a:solidFill>
                  <a:srgbClr val="212529"/>
                </a:solidFill>
                <a:effectLst/>
                <a:latin typeface="Times New Roman" panose="02020603050405020304" pitchFamily="18" charset="0"/>
                <a:cs typeface="Times New Roman" panose="02020603050405020304" pitchFamily="18" charset="0"/>
              </a:rPr>
              <a:t>. As thrashing has a </a:t>
            </a:r>
            <a:r>
              <a:rPr lang="en-US" sz="2400" b="1" i="0" dirty="0">
                <a:solidFill>
                  <a:srgbClr val="212529"/>
                </a:solidFill>
                <a:effectLst/>
                <a:latin typeface="Times New Roman" panose="02020603050405020304" pitchFamily="18" charset="0"/>
                <a:cs typeface="Times New Roman" panose="02020603050405020304" pitchFamily="18" charset="0"/>
              </a:rPr>
              <a:t>high page fault rate </a:t>
            </a:r>
            <a:r>
              <a:rPr lang="en-US" sz="2400" b="0" i="0" dirty="0">
                <a:solidFill>
                  <a:srgbClr val="212529"/>
                </a:solidFill>
                <a:effectLst/>
                <a:latin typeface="Times New Roman" panose="02020603050405020304" pitchFamily="18" charset="0"/>
                <a:cs typeface="Times New Roman" panose="02020603050405020304" pitchFamily="18" charset="0"/>
              </a:rPr>
              <a:t>and also we want </a:t>
            </a:r>
            <a:r>
              <a:rPr lang="en-US" sz="2400" b="1" i="0" dirty="0">
                <a:solidFill>
                  <a:srgbClr val="212529"/>
                </a:solidFill>
                <a:effectLst/>
                <a:latin typeface="Times New Roman" panose="02020603050405020304" pitchFamily="18" charset="0"/>
                <a:cs typeface="Times New Roman" panose="02020603050405020304" pitchFamily="18" charset="0"/>
              </a:rPr>
              <a:t>to control the page fault rate</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When the </a:t>
            </a:r>
            <a:r>
              <a:rPr lang="en-US" sz="2400" b="1" i="0" dirty="0">
                <a:solidFill>
                  <a:srgbClr val="212529"/>
                </a:solidFill>
                <a:effectLst/>
                <a:latin typeface="Times New Roman" panose="02020603050405020304" pitchFamily="18" charset="0"/>
                <a:cs typeface="Times New Roman" panose="02020603050405020304" pitchFamily="18" charset="0"/>
              </a:rPr>
              <a:t>Page fault is too high</a:t>
            </a:r>
            <a:r>
              <a:rPr lang="en-US" sz="2400" b="0" i="0" dirty="0">
                <a:solidFill>
                  <a:srgbClr val="212529"/>
                </a:solidFill>
                <a:effectLst/>
                <a:latin typeface="Times New Roman" panose="02020603050405020304" pitchFamily="18" charset="0"/>
                <a:cs typeface="Times New Roman" panose="02020603050405020304" pitchFamily="18" charset="0"/>
              </a:rPr>
              <a:t>, then we know that the </a:t>
            </a:r>
            <a:r>
              <a:rPr lang="en-US" sz="2400" b="1" i="0" dirty="0">
                <a:solidFill>
                  <a:srgbClr val="212529"/>
                </a:solidFill>
                <a:effectLst/>
                <a:latin typeface="Times New Roman" panose="02020603050405020304" pitchFamily="18" charset="0"/>
                <a:cs typeface="Times New Roman" panose="02020603050405020304" pitchFamily="18" charset="0"/>
              </a:rPr>
              <a:t>process needs more frames</a:t>
            </a:r>
            <a:r>
              <a:rPr lang="en-US" sz="2400" b="0" i="0" dirty="0">
                <a:solidFill>
                  <a:srgbClr val="212529"/>
                </a:solidFill>
                <a:effectLst/>
                <a:latin typeface="Times New Roman" panose="02020603050405020304" pitchFamily="18" charset="0"/>
                <a:cs typeface="Times New Roman" panose="02020603050405020304" pitchFamily="18" charset="0"/>
              </a:rPr>
              <a:t>.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Conversely, if the page fault-rate is too low then the process may have too many frames.</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We can establish </a:t>
            </a:r>
            <a:r>
              <a:rPr lang="en-US" sz="2400" b="1" i="0" dirty="0">
                <a:solidFill>
                  <a:srgbClr val="212529"/>
                </a:solidFill>
                <a:effectLst/>
                <a:latin typeface="Times New Roman" panose="02020603050405020304" pitchFamily="18" charset="0"/>
                <a:cs typeface="Times New Roman" panose="02020603050405020304" pitchFamily="18" charset="0"/>
              </a:rPr>
              <a:t>upper and lower bounds </a:t>
            </a:r>
            <a:r>
              <a:rPr lang="en-US" sz="2400" b="0" i="0" dirty="0">
                <a:solidFill>
                  <a:srgbClr val="212529"/>
                </a:solidFill>
                <a:effectLst/>
                <a:latin typeface="Times New Roman" panose="02020603050405020304" pitchFamily="18" charset="0"/>
                <a:cs typeface="Times New Roman" panose="02020603050405020304" pitchFamily="18" charset="0"/>
              </a:rPr>
              <a:t>on the desired page faults.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If the actual </a:t>
            </a:r>
            <a:r>
              <a:rPr lang="en-US" sz="2400" b="1" i="0" dirty="0">
                <a:solidFill>
                  <a:srgbClr val="212529"/>
                </a:solidFill>
                <a:effectLst/>
                <a:latin typeface="Times New Roman" panose="02020603050405020304" pitchFamily="18" charset="0"/>
                <a:cs typeface="Times New Roman" panose="02020603050405020304" pitchFamily="18" charset="0"/>
              </a:rPr>
              <a:t>page-fault rate exceeds the upper limit </a:t>
            </a:r>
            <a:r>
              <a:rPr lang="en-US" sz="2400" b="0" i="0" dirty="0">
                <a:solidFill>
                  <a:srgbClr val="212529"/>
                </a:solidFill>
                <a:effectLst/>
                <a:latin typeface="Times New Roman" panose="02020603050405020304" pitchFamily="18" charset="0"/>
                <a:cs typeface="Times New Roman" panose="02020603050405020304" pitchFamily="18" charset="0"/>
              </a:rPr>
              <a:t>then we will </a:t>
            </a:r>
            <a:r>
              <a:rPr lang="en-US" sz="2400" b="1" i="0" dirty="0">
                <a:solidFill>
                  <a:srgbClr val="212529"/>
                </a:solidFill>
                <a:effectLst/>
                <a:latin typeface="Times New Roman" panose="02020603050405020304" pitchFamily="18" charset="0"/>
                <a:cs typeface="Times New Roman" panose="02020603050405020304" pitchFamily="18" charset="0"/>
              </a:rPr>
              <a:t>allocate</a:t>
            </a:r>
            <a:r>
              <a:rPr lang="en-US" sz="2400" b="0" i="0" dirty="0">
                <a:solidFill>
                  <a:srgbClr val="212529"/>
                </a:solidFill>
                <a:effectLst/>
                <a:latin typeface="Times New Roman" panose="02020603050405020304" pitchFamily="18" charset="0"/>
                <a:cs typeface="Times New Roman" panose="02020603050405020304" pitchFamily="18" charset="0"/>
              </a:rPr>
              <a:t> the process to another frame. </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And if the </a:t>
            </a:r>
            <a:r>
              <a:rPr lang="en-US" sz="2400" b="1" i="0" dirty="0">
                <a:solidFill>
                  <a:srgbClr val="212529"/>
                </a:solidFill>
                <a:effectLst/>
                <a:latin typeface="Times New Roman" panose="02020603050405020304" pitchFamily="18" charset="0"/>
                <a:cs typeface="Times New Roman" panose="02020603050405020304" pitchFamily="18" charset="0"/>
              </a:rPr>
              <a:t>page fault rate falls below the lower limit </a:t>
            </a:r>
            <a:r>
              <a:rPr lang="en-US" sz="2400" b="0" i="0" dirty="0">
                <a:solidFill>
                  <a:srgbClr val="212529"/>
                </a:solidFill>
                <a:effectLst/>
                <a:latin typeface="Times New Roman" panose="02020603050405020304" pitchFamily="18" charset="0"/>
                <a:cs typeface="Times New Roman" panose="02020603050405020304" pitchFamily="18" charset="0"/>
              </a:rPr>
              <a:t>then we can </a:t>
            </a:r>
            <a:r>
              <a:rPr lang="en-US" sz="2400" b="1" i="0" dirty="0">
                <a:solidFill>
                  <a:srgbClr val="212529"/>
                </a:solidFill>
                <a:effectLst/>
                <a:latin typeface="Times New Roman" panose="02020603050405020304" pitchFamily="18" charset="0"/>
                <a:cs typeface="Times New Roman" panose="02020603050405020304" pitchFamily="18" charset="0"/>
              </a:rPr>
              <a:t>remove</a:t>
            </a:r>
            <a:r>
              <a:rPr lang="en-US" sz="2400" b="0" i="0" dirty="0">
                <a:solidFill>
                  <a:srgbClr val="212529"/>
                </a:solidFill>
                <a:effectLst/>
                <a:latin typeface="Times New Roman" panose="02020603050405020304" pitchFamily="18" charset="0"/>
                <a:cs typeface="Times New Roman" panose="02020603050405020304" pitchFamily="18" charset="0"/>
              </a:rPr>
              <a:t> the frame from the process.</a:t>
            </a:r>
          </a:p>
          <a:p>
            <a:pPr algn="just">
              <a:lnSpc>
                <a:spcPct val="100000"/>
              </a:lnSpc>
            </a:pPr>
            <a:r>
              <a:rPr lang="en-US" sz="2400" b="0" i="0" dirty="0">
                <a:solidFill>
                  <a:srgbClr val="212529"/>
                </a:solidFill>
                <a:effectLst/>
                <a:latin typeface="Times New Roman" panose="02020603050405020304" pitchFamily="18" charset="0"/>
                <a:cs typeface="Times New Roman" panose="02020603050405020304" pitchFamily="18" charset="0"/>
              </a:rPr>
              <a:t>Thus with this, we can directly </a:t>
            </a:r>
            <a:r>
              <a:rPr lang="en-US" sz="2400" b="1" i="0" dirty="0">
                <a:solidFill>
                  <a:srgbClr val="212529"/>
                </a:solidFill>
                <a:effectLst/>
                <a:latin typeface="Times New Roman" panose="02020603050405020304" pitchFamily="18" charset="0"/>
                <a:cs typeface="Times New Roman" panose="02020603050405020304" pitchFamily="18" charset="0"/>
              </a:rPr>
              <a:t>measure and control </a:t>
            </a:r>
            <a:r>
              <a:rPr lang="en-US" sz="2400" b="0" i="0" dirty="0">
                <a:solidFill>
                  <a:srgbClr val="212529"/>
                </a:solidFill>
                <a:effectLst/>
                <a:latin typeface="Times New Roman" panose="02020603050405020304" pitchFamily="18" charset="0"/>
                <a:cs typeface="Times New Roman" panose="02020603050405020304" pitchFamily="18" charset="0"/>
              </a:rPr>
              <a:t>the page fault rate in order to prevent thrashing.</a:t>
            </a:r>
          </a:p>
          <a:p>
            <a:pPr marL="0" indent="0">
              <a:buNone/>
            </a:pPr>
            <a:endParaRPr lang="en-IN" dirty="0"/>
          </a:p>
        </p:txBody>
      </p:sp>
    </p:spTree>
    <p:extLst>
      <p:ext uri="{BB962C8B-B14F-4D97-AF65-F5344CB8AC3E}">
        <p14:creationId xmlns:p14="http://schemas.microsoft.com/office/powerpoint/2010/main" val="2839593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D00F6F-C062-C188-512D-BF402140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9" y="354562"/>
            <a:ext cx="9171992" cy="6018245"/>
          </a:xfrm>
          <a:prstGeom prst="rect">
            <a:avLst/>
          </a:prstGeom>
        </p:spPr>
      </p:pic>
    </p:spTree>
    <p:extLst>
      <p:ext uri="{BB962C8B-B14F-4D97-AF65-F5344CB8AC3E}">
        <p14:creationId xmlns:p14="http://schemas.microsoft.com/office/powerpoint/2010/main" val="359580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8910-DF59-CD45-BE59-069BE1DB733A}"/>
              </a:ext>
            </a:extLst>
          </p:cNvPr>
          <p:cNvSpPr>
            <a:spLocks noGrp="1"/>
          </p:cNvSpPr>
          <p:nvPr>
            <p:ph type="title"/>
          </p:nvPr>
        </p:nvSpPr>
        <p:spPr>
          <a:xfrm>
            <a:off x="838200" y="365125"/>
            <a:ext cx="10515600" cy="493291"/>
          </a:xfrm>
        </p:spPr>
        <p:txBody>
          <a:bodyPr>
            <a:normAutofit fontScale="90000"/>
          </a:bodyPr>
          <a:lstStyle/>
          <a:p>
            <a:r>
              <a:rPr lang="en-IN" b="1" dirty="0">
                <a:latin typeface="Times New Roman" panose="02020603050405020304" pitchFamily="18" charset="0"/>
                <a:cs typeface="Times New Roman" panose="02020603050405020304" pitchFamily="18" charset="0"/>
              </a:rPr>
              <a:t>Contiguous Memory Allocation</a:t>
            </a:r>
          </a:p>
        </p:txBody>
      </p:sp>
      <p:sp>
        <p:nvSpPr>
          <p:cNvPr id="3" name="Content Placeholder 2">
            <a:extLst>
              <a:ext uri="{FF2B5EF4-FFF2-40B4-BE49-F238E27FC236}">
                <a16:creationId xmlns:a16="http://schemas.microsoft.com/office/drawing/2014/main" id="{25E35370-9CDD-1DBC-5BC8-59F6B82C4EF2}"/>
              </a:ext>
            </a:extLst>
          </p:cNvPr>
          <p:cNvSpPr>
            <a:spLocks noGrp="1"/>
          </p:cNvSpPr>
          <p:nvPr>
            <p:ph idx="1"/>
          </p:nvPr>
        </p:nvSpPr>
        <p:spPr>
          <a:xfrm>
            <a:off x="233265" y="1119673"/>
            <a:ext cx="11495315" cy="5477070"/>
          </a:xfrm>
        </p:spPr>
        <p:txBody>
          <a:bodyPr>
            <a:normAutofit fontScale="925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the Contiguous Memory Allocation, each process is contained in a single contiguous section of memory. In this memory allocation, all the available memory space remains together in one place which implies that the freely available memory partitions are not spread over here and there across the whole memory space.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a:t>
            </a:r>
            <a:r>
              <a:rPr lang="en-US" sz="2400" b="1" i="0" dirty="0">
                <a:solidFill>
                  <a:srgbClr val="212529"/>
                </a:solidFill>
                <a:effectLst/>
                <a:latin typeface="Times New Roman" panose="02020603050405020304" pitchFamily="18" charset="0"/>
                <a:cs typeface="Times New Roman" panose="02020603050405020304" pitchFamily="18" charset="0"/>
              </a:rPr>
              <a:t>Contiguous memory allocation</a:t>
            </a:r>
            <a:r>
              <a:rPr lang="en-US" sz="2400" b="0" i="0" dirty="0">
                <a:solidFill>
                  <a:srgbClr val="212529"/>
                </a:solidFill>
                <a:effectLst/>
                <a:latin typeface="Times New Roman" panose="02020603050405020304" pitchFamily="18" charset="0"/>
                <a:cs typeface="Times New Roman" panose="02020603050405020304" pitchFamily="18" charset="0"/>
              </a:rPr>
              <a:t> which is a memory management technique, whenever there is a request by the user process for the memory then a single section of the contiguous memory block is given to that process according to its requirement. Contiguous Memory allocation is achieved just by dividing the memory into the </a:t>
            </a:r>
            <a:r>
              <a:rPr lang="en-US" sz="2400" b="1" i="0" dirty="0">
                <a:solidFill>
                  <a:srgbClr val="212529"/>
                </a:solidFill>
                <a:effectLst/>
                <a:latin typeface="Times New Roman" panose="02020603050405020304" pitchFamily="18" charset="0"/>
                <a:cs typeface="Times New Roman" panose="02020603050405020304" pitchFamily="18" charset="0"/>
              </a:rPr>
              <a:t>fixed-sized partition.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memory can be divided either in the </a:t>
            </a:r>
            <a:r>
              <a:rPr lang="en-US" sz="2400" b="1" i="0" dirty="0">
                <a:solidFill>
                  <a:srgbClr val="212529"/>
                </a:solidFill>
                <a:effectLst/>
                <a:latin typeface="Times New Roman" panose="02020603050405020304" pitchFamily="18" charset="0"/>
                <a:cs typeface="Times New Roman" panose="02020603050405020304" pitchFamily="18" charset="0"/>
              </a:rPr>
              <a:t>fixed-sized partition or in the variable-sized partition</a:t>
            </a:r>
            <a:r>
              <a:rPr lang="en-US" sz="2400" b="0" i="0" dirty="0">
                <a:solidFill>
                  <a:srgbClr val="212529"/>
                </a:solidFill>
                <a:effectLst/>
                <a:latin typeface="Times New Roman" panose="02020603050405020304" pitchFamily="18" charset="0"/>
                <a:cs typeface="Times New Roman" panose="02020603050405020304" pitchFamily="18" charset="0"/>
              </a:rPr>
              <a:t> in order to allocate contiguous space to user processes.</a:t>
            </a:r>
          </a:p>
          <a:p>
            <a:endParaRPr lang="en-IN" dirty="0"/>
          </a:p>
        </p:txBody>
      </p:sp>
    </p:spTree>
    <p:extLst>
      <p:ext uri="{BB962C8B-B14F-4D97-AF65-F5344CB8AC3E}">
        <p14:creationId xmlns:p14="http://schemas.microsoft.com/office/powerpoint/2010/main" val="37817553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DA3D-7625-8574-352C-DC838FA8DE9D}"/>
              </a:ext>
            </a:extLst>
          </p:cNvPr>
          <p:cNvSpPr>
            <a:spLocks noGrp="1"/>
          </p:cNvSpPr>
          <p:nvPr>
            <p:ph type="title"/>
          </p:nvPr>
        </p:nvSpPr>
        <p:spPr>
          <a:xfrm>
            <a:off x="139960" y="113198"/>
            <a:ext cx="11083212" cy="567839"/>
          </a:xfrm>
        </p:spPr>
        <p:txBody>
          <a:bodyPr>
            <a:noAutofit/>
          </a:bodyPr>
          <a:lstStyle/>
          <a:p>
            <a:r>
              <a:rPr lang="en-IN" sz="3600" b="1" dirty="0">
                <a:solidFill>
                  <a:srgbClr val="FF0000"/>
                </a:solidFill>
                <a:latin typeface="Times New Roman" panose="02020603050405020304" pitchFamily="18" charset="0"/>
                <a:cs typeface="Times New Roman" panose="02020603050405020304" pitchFamily="18" charset="0"/>
              </a:rPr>
              <a:t>Frame allocation</a:t>
            </a:r>
          </a:p>
        </p:txBody>
      </p:sp>
      <p:sp>
        <p:nvSpPr>
          <p:cNvPr id="3" name="Content Placeholder 2">
            <a:extLst>
              <a:ext uri="{FF2B5EF4-FFF2-40B4-BE49-F238E27FC236}">
                <a16:creationId xmlns:a16="http://schemas.microsoft.com/office/drawing/2014/main" id="{E5624B92-2D8A-0D51-8F28-76A69BC082E8}"/>
              </a:ext>
            </a:extLst>
          </p:cNvPr>
          <p:cNvSpPr>
            <a:spLocks noGrp="1"/>
          </p:cNvSpPr>
          <p:nvPr>
            <p:ph idx="1"/>
          </p:nvPr>
        </p:nvSpPr>
        <p:spPr>
          <a:xfrm>
            <a:off x="270587" y="746449"/>
            <a:ext cx="11625944" cy="5887616"/>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main memory of the operating system is divided into various frames.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process is stored in these frames, and once the process is saved as a frame, the CPU may run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operating system must set aside enough frames for each process.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operating system uses various algorithms in order to assign the frame.</a:t>
            </a:r>
          </a:p>
          <a:p>
            <a:pPr algn="just">
              <a:lnSpc>
                <a:spcPct val="150000"/>
              </a:lnSpc>
            </a:pPr>
            <a:r>
              <a:rPr lang="en-US" sz="2400" b="0" i="0" dirty="0">
                <a:effectLst/>
                <a:latin typeface="Times New Roman" panose="02020603050405020304" pitchFamily="18" charset="0"/>
                <a:cs typeface="Times New Roman" panose="02020603050405020304" pitchFamily="18" charset="0"/>
              </a:rPr>
              <a:t>Demand paging is used to implement virtual memory, an essential operating system feature.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requires the development of a page replacement mechanism and a frame allocation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you have multiple processes, the frame allocation techniques are utilized to define how many frames to allot to each one.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number of factors constrain the strategies for allocating frames:</a:t>
            </a:r>
          </a:p>
          <a:p>
            <a:endParaRPr lang="en-IN" dirty="0"/>
          </a:p>
        </p:txBody>
      </p:sp>
    </p:spTree>
    <p:extLst>
      <p:ext uri="{BB962C8B-B14F-4D97-AF65-F5344CB8AC3E}">
        <p14:creationId xmlns:p14="http://schemas.microsoft.com/office/powerpoint/2010/main" val="291782211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49059-6D16-1682-0830-85B4587F9F0C}"/>
              </a:ext>
            </a:extLst>
          </p:cNvPr>
          <p:cNvSpPr>
            <a:spLocks noGrp="1"/>
          </p:cNvSpPr>
          <p:nvPr>
            <p:ph idx="1"/>
          </p:nvPr>
        </p:nvSpPr>
        <p:spPr>
          <a:xfrm>
            <a:off x="410547" y="382556"/>
            <a:ext cx="11028784" cy="5794408"/>
          </a:xfrm>
        </p:spPr>
        <p:txBody>
          <a:bodyPr/>
          <a:lstStyle/>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You cannot assign more frames than the total number of frames available.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 specific number of frames should be assigned to each process. This limitation is due to two factors. The first is that when the number of frames assigned drops, the page fault ratio grows, decreasing the process's execution performance. Second, there should be sufficient frames to hold all the multiple pages that any instruction may reference.</a:t>
            </a:r>
          </a:p>
          <a:p>
            <a:pPr marL="0" indent="0">
              <a:buNone/>
            </a:pPr>
            <a:endParaRPr lang="en-IN" dirty="0"/>
          </a:p>
        </p:txBody>
      </p:sp>
    </p:spTree>
    <p:extLst>
      <p:ext uri="{BB962C8B-B14F-4D97-AF65-F5344CB8AC3E}">
        <p14:creationId xmlns:p14="http://schemas.microsoft.com/office/powerpoint/2010/main" val="22797853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3DC1E-1835-F835-A728-BA44D5AC5263}"/>
              </a:ext>
            </a:extLst>
          </p:cNvPr>
          <p:cNvSpPr>
            <a:spLocks noGrp="1"/>
          </p:cNvSpPr>
          <p:nvPr>
            <p:ph idx="1"/>
          </p:nvPr>
        </p:nvSpPr>
        <p:spPr>
          <a:xfrm>
            <a:off x="419878" y="345233"/>
            <a:ext cx="10560698" cy="5803640"/>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mainly five ways of frame allocation algorithms in the OS. These are as follows: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Equal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Proportional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Priority Frame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Global Replacement Allocation</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Local Replacement Allocation</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93559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D34A-A613-DD04-07A5-465358C019C4}"/>
              </a:ext>
            </a:extLst>
          </p:cNvPr>
          <p:cNvSpPr>
            <a:spLocks noGrp="1"/>
          </p:cNvSpPr>
          <p:nvPr>
            <p:ph type="title"/>
          </p:nvPr>
        </p:nvSpPr>
        <p:spPr>
          <a:xfrm>
            <a:off x="139960" y="75877"/>
            <a:ext cx="11101873" cy="605160"/>
          </a:xfrm>
        </p:spPr>
        <p:txBody>
          <a:bodyPr>
            <a:normAutofit fontScale="90000"/>
          </a:bodyPr>
          <a:lstStyle/>
          <a:p>
            <a:r>
              <a:rPr lang="en-IN" b="1" i="0" dirty="0">
                <a:solidFill>
                  <a:srgbClr val="610B38"/>
                </a:solidFill>
                <a:effectLst/>
                <a:latin typeface="Times New Roman" panose="02020603050405020304" pitchFamily="18" charset="0"/>
                <a:cs typeface="Times New Roman" panose="02020603050405020304" pitchFamily="18" charset="0"/>
              </a:rPr>
              <a:t>Equal Frame Allocation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061C2-BFBF-BA7D-D356-A632F5011DCB}"/>
              </a:ext>
            </a:extLst>
          </p:cNvPr>
          <p:cNvSpPr>
            <a:spLocks noGrp="1"/>
          </p:cNvSpPr>
          <p:nvPr>
            <p:ph idx="1"/>
          </p:nvPr>
        </p:nvSpPr>
        <p:spPr>
          <a:xfrm>
            <a:off x="251927" y="802432"/>
            <a:ext cx="11101873" cy="568234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equal frame allocation, the processes are assigned equally among the processes in the OS.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if the system has 30 frames and 7 processes, each process will get 4 frames. The 2 frames that are not assigned to any system process may be used as a </a:t>
            </a:r>
            <a:r>
              <a:rPr lang="en-US" sz="2400" b="1" i="0" dirty="0">
                <a:solidFill>
                  <a:srgbClr val="FF0000"/>
                </a:solidFill>
                <a:effectLst/>
                <a:latin typeface="Times New Roman" panose="02020603050405020304" pitchFamily="18" charset="0"/>
                <a:cs typeface="Times New Roman" panose="02020603050405020304" pitchFamily="18" charset="0"/>
              </a:rPr>
              <a:t>free-frame buffer pool </a:t>
            </a:r>
            <a:r>
              <a:rPr lang="en-US" sz="2400" b="0" i="0" dirty="0">
                <a:effectLst/>
                <a:latin typeface="Times New Roman" panose="02020603050405020304" pitchFamily="18" charset="0"/>
                <a:cs typeface="Times New Roman" panose="02020603050405020304" pitchFamily="18" charset="0"/>
              </a:rPr>
              <a:t>in the system.</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 a system with processes of varying sizes, assigning equal frames to each process makes little sense.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Many allotted empty frames will be wasted if many frames are assigned to a small task.</a:t>
            </a:r>
          </a:p>
          <a:p>
            <a:pPr marL="0" indent="0">
              <a:buNone/>
            </a:pPr>
            <a:endParaRPr lang="en-IN" dirty="0"/>
          </a:p>
        </p:txBody>
      </p:sp>
    </p:spTree>
    <p:extLst>
      <p:ext uri="{BB962C8B-B14F-4D97-AF65-F5344CB8AC3E}">
        <p14:creationId xmlns:p14="http://schemas.microsoft.com/office/powerpoint/2010/main" val="26081763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1B94-9DB8-3446-D000-BB69B05AE350}"/>
              </a:ext>
            </a:extLst>
          </p:cNvPr>
          <p:cNvSpPr>
            <a:spLocks noGrp="1"/>
          </p:cNvSpPr>
          <p:nvPr>
            <p:ph type="title"/>
          </p:nvPr>
        </p:nvSpPr>
        <p:spPr>
          <a:xfrm>
            <a:off x="223936" y="94439"/>
            <a:ext cx="11055220" cy="586598"/>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Proportional Frame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064870-04FC-CA0C-C0C8-B47E7C71A807}"/>
              </a:ext>
            </a:extLst>
          </p:cNvPr>
          <p:cNvSpPr>
            <a:spLocks noGrp="1"/>
          </p:cNvSpPr>
          <p:nvPr>
            <p:ph idx="1"/>
          </p:nvPr>
        </p:nvSpPr>
        <p:spPr>
          <a:xfrm>
            <a:off x="223935" y="830424"/>
            <a:ext cx="11523305" cy="564502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proportional frame allocation technique assigns frames based </a:t>
            </a:r>
            <a:r>
              <a:rPr lang="en-US" sz="2400" b="1" i="0" dirty="0">
                <a:effectLst/>
                <a:latin typeface="Times New Roman" panose="02020603050405020304" pitchFamily="18" charset="0"/>
                <a:cs typeface="Times New Roman" panose="02020603050405020304" pitchFamily="18" charset="0"/>
              </a:rPr>
              <a:t>on the size </a:t>
            </a:r>
            <a:r>
              <a:rPr lang="en-US" sz="2400" b="0" i="0" dirty="0">
                <a:effectLst/>
                <a:latin typeface="Times New Roman" panose="02020603050405020304" pitchFamily="18" charset="0"/>
                <a:cs typeface="Times New Roman" panose="02020603050405020304" pitchFamily="18" charset="0"/>
              </a:rPr>
              <a:t>needed for execution and the total number of frames 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allocated frames for a process </a:t>
            </a:r>
            <a:r>
              <a:rPr lang="en-US" sz="2400" b="1" i="0" dirty="0">
                <a:effectLst/>
                <a:latin typeface="Times New Roman" panose="02020603050405020304" pitchFamily="18" charset="0"/>
                <a:cs typeface="Times New Roman" panose="02020603050405020304" pitchFamily="18" charset="0"/>
              </a:rPr>
              <a:t>pi</a:t>
            </a:r>
            <a:r>
              <a:rPr lang="en-US" sz="2400" b="0" i="0" dirty="0">
                <a:effectLst/>
                <a:latin typeface="Times New Roman" panose="02020603050405020304" pitchFamily="18" charset="0"/>
                <a:cs typeface="Times New Roman" panose="02020603050405020304" pitchFamily="18" charset="0"/>
              </a:rPr>
              <a:t> of size </a:t>
            </a:r>
            <a:r>
              <a:rPr lang="en-US" sz="2400" b="1" i="0" dirty="0" err="1">
                <a:effectLst/>
                <a:latin typeface="Times New Roman" panose="02020603050405020304" pitchFamily="18" charset="0"/>
                <a:cs typeface="Times New Roman" panose="02020603050405020304" pitchFamily="18" charset="0"/>
              </a:rPr>
              <a:t>si</a:t>
            </a:r>
            <a:r>
              <a:rPr lang="en-US" sz="2400" b="0" i="0" dirty="0">
                <a:effectLst/>
                <a:latin typeface="Times New Roman" panose="02020603050405020304" pitchFamily="18" charset="0"/>
                <a:cs typeface="Times New Roman" panose="02020603050405020304" pitchFamily="18" charset="0"/>
              </a:rPr>
              <a:t> are </a:t>
            </a:r>
            <a:r>
              <a:rPr lang="en-US" sz="2400" b="1" i="0" dirty="0">
                <a:effectLst/>
                <a:latin typeface="Times New Roman" panose="02020603050405020304" pitchFamily="18" charset="0"/>
                <a:cs typeface="Times New Roman" panose="02020603050405020304" pitchFamily="18" charset="0"/>
              </a:rPr>
              <a:t>ai = (</a:t>
            </a:r>
            <a:r>
              <a:rPr lang="en-US" sz="2400" b="1" i="0" dirty="0" err="1">
                <a:effectLst/>
                <a:latin typeface="Times New Roman" panose="02020603050405020304" pitchFamily="18" charset="0"/>
                <a:cs typeface="Times New Roman" panose="02020603050405020304" pitchFamily="18" charset="0"/>
              </a:rPr>
              <a:t>si</a:t>
            </a:r>
            <a:r>
              <a:rPr lang="en-US" sz="2400" b="1" i="0" dirty="0">
                <a:effectLst/>
                <a:latin typeface="Times New Roman" panose="02020603050405020304" pitchFamily="18" charset="0"/>
                <a:cs typeface="Times New Roman" panose="02020603050405020304" pitchFamily="18" charset="0"/>
              </a:rPr>
              <a:t>/S)*m</a:t>
            </a:r>
            <a:r>
              <a:rPr lang="en-US" sz="2400" b="0" i="0" dirty="0">
                <a:effectLst/>
                <a:latin typeface="Times New Roman" panose="02020603050405020304" pitchFamily="18" charset="0"/>
                <a:cs typeface="Times New Roman" panose="02020603050405020304" pitchFamily="18" charset="0"/>
              </a:rPr>
              <a:t>, in which </a:t>
            </a:r>
            <a:r>
              <a:rPr lang="en-US" sz="2400" b="1" i="0" dirty="0">
                <a:effectLst/>
                <a:latin typeface="Times New Roman" panose="02020603050405020304" pitchFamily="18" charset="0"/>
                <a:cs typeface="Times New Roman" panose="02020603050405020304" pitchFamily="18" charset="0"/>
              </a:rPr>
              <a:t>S</a:t>
            </a:r>
            <a:r>
              <a:rPr lang="en-US" sz="2400" b="0" i="0" dirty="0">
                <a:effectLst/>
                <a:latin typeface="Times New Roman" panose="02020603050405020304" pitchFamily="18" charset="0"/>
                <a:cs typeface="Times New Roman" panose="02020603050405020304" pitchFamily="18" charset="0"/>
              </a:rPr>
              <a:t> represents the total of all process sizes, and </a:t>
            </a:r>
            <a:r>
              <a:rPr lang="en-US" sz="2400" b="1" i="0" dirty="0">
                <a:effectLst/>
                <a:latin typeface="Times New Roman" panose="02020603050405020304" pitchFamily="18" charset="0"/>
                <a:cs typeface="Times New Roman" panose="02020603050405020304" pitchFamily="18" charset="0"/>
              </a:rPr>
              <a:t>m</a:t>
            </a:r>
            <a:r>
              <a:rPr lang="en-US" sz="2400" b="0" i="0" dirty="0">
                <a:effectLst/>
                <a:latin typeface="Times New Roman" panose="02020603050405020304" pitchFamily="18" charset="0"/>
                <a:cs typeface="Times New Roman" panose="02020603050405020304" pitchFamily="18" charset="0"/>
              </a:rPr>
              <a:t> represents the number of frames in the system.</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The only drawback of this algorithm is that it doesn't allocate frames based on priority. Priority frame allocation solves this problem.</a:t>
            </a:r>
          </a:p>
          <a:p>
            <a:pPr marL="0" indent="0">
              <a:buNone/>
            </a:pPr>
            <a:endParaRPr lang="en-IN" dirty="0"/>
          </a:p>
        </p:txBody>
      </p:sp>
    </p:spTree>
    <p:extLst>
      <p:ext uri="{BB962C8B-B14F-4D97-AF65-F5344CB8AC3E}">
        <p14:creationId xmlns:p14="http://schemas.microsoft.com/office/powerpoint/2010/main" val="22609593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8DC9-ED38-E089-2320-473DA1199995}"/>
              </a:ext>
            </a:extLst>
          </p:cNvPr>
          <p:cNvSpPr>
            <a:spLocks noGrp="1"/>
          </p:cNvSpPr>
          <p:nvPr>
            <p:ph type="title"/>
          </p:nvPr>
        </p:nvSpPr>
        <p:spPr>
          <a:xfrm>
            <a:off x="129073" y="197174"/>
            <a:ext cx="10515600" cy="605259"/>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Priority Frame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B1A238-1D04-2FA4-9B14-F6927E49CBC6}"/>
              </a:ext>
            </a:extLst>
          </p:cNvPr>
          <p:cNvSpPr>
            <a:spLocks noGrp="1"/>
          </p:cNvSpPr>
          <p:nvPr>
            <p:ph idx="1"/>
          </p:nvPr>
        </p:nvSpPr>
        <p:spPr>
          <a:xfrm>
            <a:off x="223935" y="970384"/>
            <a:ext cx="11597951" cy="569044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Priority frame allocation assigns frames based on </a:t>
            </a:r>
            <a:r>
              <a:rPr lang="en-US" sz="2400" b="1" i="0" dirty="0">
                <a:effectLst/>
                <a:latin typeface="Times New Roman" panose="02020603050405020304" pitchFamily="18" charset="0"/>
                <a:cs typeface="Times New Roman" panose="02020603050405020304" pitchFamily="18" charset="0"/>
              </a:rPr>
              <a:t>the number of frame allocations</a:t>
            </a:r>
            <a:r>
              <a:rPr lang="en-US" sz="2400" b="0" i="0" dirty="0">
                <a:effectLst/>
                <a:latin typeface="Times New Roman" panose="02020603050405020304" pitchFamily="18" charset="0"/>
                <a:cs typeface="Times New Roman" panose="02020603050405020304" pitchFamily="18" charset="0"/>
              </a:rPr>
              <a:t> and the processes.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Suppose a process has a high priority and requires more frames that many frames will be allocated to it.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Following that, lesser priority processes are allocated.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29064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64C-A0F4-DADE-5C55-39AA42D5A359}"/>
              </a:ext>
            </a:extLst>
          </p:cNvPr>
          <p:cNvSpPr>
            <a:spLocks noGrp="1"/>
          </p:cNvSpPr>
          <p:nvPr>
            <p:ph type="title"/>
          </p:nvPr>
        </p:nvSpPr>
        <p:spPr>
          <a:xfrm>
            <a:off x="186612" y="187844"/>
            <a:ext cx="11167188" cy="586597"/>
          </a:xfrm>
        </p:spPr>
        <p:txBody>
          <a:bodyPr>
            <a:normAutofit/>
          </a:bodyPr>
          <a:lstStyle/>
          <a:p>
            <a:r>
              <a:rPr lang="en-IN" sz="3600" b="1" i="0" dirty="0">
                <a:solidFill>
                  <a:srgbClr val="610B38"/>
                </a:solidFill>
                <a:effectLst/>
                <a:latin typeface="Times New Roman" panose="02020603050405020304" pitchFamily="18" charset="0"/>
                <a:cs typeface="Times New Roman" panose="02020603050405020304" pitchFamily="18" charset="0"/>
              </a:rPr>
              <a:t>Global Replacement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CCA43F-9F65-3019-A481-069A0D224242}"/>
              </a:ext>
            </a:extLst>
          </p:cNvPr>
          <p:cNvSpPr>
            <a:spLocks noGrp="1"/>
          </p:cNvSpPr>
          <p:nvPr>
            <p:ph idx="1"/>
          </p:nvPr>
        </p:nvSpPr>
        <p:spPr>
          <a:xfrm>
            <a:off x="279918" y="774441"/>
            <a:ext cx="11485984" cy="573832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global replacement, since a process selects a replacement frame from the set of all frames, one process can take a frame from another. </a:t>
            </a:r>
          </a:p>
          <a:p>
            <a:pPr algn="just">
              <a:lnSpc>
                <a:spcPct val="150000"/>
              </a:lnSpc>
            </a:pPr>
            <a:r>
              <a:rPr lang="en-US" sz="2400" dirty="0">
                <a:latin typeface="Times New Roman" panose="02020603050405020304" pitchFamily="18" charset="0"/>
                <a:cs typeface="Times New Roman" panose="02020603050405020304" pitchFamily="18" charset="0"/>
              </a:rPr>
              <a:t>This allows a high priority process to select frames from a low priority process. </a:t>
            </a:r>
          </a:p>
          <a:p>
            <a:pPr algn="just">
              <a:lnSpc>
                <a:spcPct val="150000"/>
              </a:lnSpc>
            </a:pPr>
            <a:r>
              <a:rPr lang="en-US" sz="2400" dirty="0">
                <a:latin typeface="Times New Roman" panose="02020603050405020304" pitchFamily="18" charset="0"/>
                <a:cs typeface="Times New Roman" panose="02020603050405020304" pitchFamily="18" charset="0"/>
              </a:rPr>
              <a:t>This may increase the number of frames allocated to a high priority process. </a:t>
            </a:r>
          </a:p>
          <a:p>
            <a:pPr algn="just">
              <a:lnSpc>
                <a:spcPct val="150000"/>
              </a:lnSpc>
            </a:pPr>
            <a:r>
              <a:rPr lang="en-US" sz="2400" dirty="0">
                <a:latin typeface="Times New Roman" panose="02020603050405020304" pitchFamily="18" charset="0"/>
                <a:cs typeface="Times New Roman" panose="02020603050405020304" pitchFamily="18" charset="0"/>
              </a:rPr>
              <a:t>However, the low priority processes will still suffer from page faults, since the high priority process takes frames from the low priority process.</a:t>
            </a:r>
          </a:p>
          <a:p>
            <a:pPr algn="just">
              <a:lnSpc>
                <a:spcPct val="150000"/>
              </a:lnSpc>
            </a:pPr>
            <a:r>
              <a:rPr lang="en-US" sz="2400" dirty="0">
                <a:latin typeface="Times New Roman" panose="02020603050405020304" pitchFamily="18" charset="0"/>
                <a:cs typeface="Times New Roman" panose="02020603050405020304" pitchFamily="18" charset="0"/>
              </a:rPr>
              <a:t> Therefore, the set of pages in memory for a process may depend on the paging behavior of other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210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63EC-4370-7BB1-182B-CE609313B9E1}"/>
              </a:ext>
            </a:extLst>
          </p:cNvPr>
          <p:cNvSpPr>
            <a:spLocks noGrp="1"/>
          </p:cNvSpPr>
          <p:nvPr>
            <p:ph type="title"/>
          </p:nvPr>
        </p:nvSpPr>
        <p:spPr>
          <a:xfrm>
            <a:off x="167950" y="159852"/>
            <a:ext cx="11092543" cy="521186"/>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Local Replacement Allocation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F5072E-D7CC-859B-C357-273A6CC295DA}"/>
              </a:ext>
            </a:extLst>
          </p:cNvPr>
          <p:cNvSpPr>
            <a:spLocks noGrp="1"/>
          </p:cNvSpPr>
          <p:nvPr>
            <p:ph idx="1"/>
          </p:nvPr>
        </p:nvSpPr>
        <p:spPr>
          <a:xfrm>
            <a:off x="261257" y="886408"/>
            <a:ext cx="11672596" cy="568234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local replacement, each process selects from only its own set of allocated frames.</a:t>
            </a:r>
          </a:p>
          <a:p>
            <a:pPr algn="just">
              <a:lnSpc>
                <a:spcPct val="150000"/>
              </a:lnSpc>
            </a:pPr>
            <a:r>
              <a:rPr lang="en-US" sz="2400" dirty="0">
                <a:latin typeface="Times New Roman" panose="02020603050405020304" pitchFamily="18" charset="0"/>
                <a:cs typeface="Times New Roman" panose="02020603050405020304" pitchFamily="18" charset="0"/>
              </a:rPr>
              <a:t>Therefore, the number of frames allocated to a process does not change. </a:t>
            </a:r>
          </a:p>
          <a:p>
            <a:pPr algn="just">
              <a:lnSpc>
                <a:spcPct val="150000"/>
              </a:lnSpc>
            </a:pPr>
            <a:r>
              <a:rPr lang="en-US" sz="2400" dirty="0">
                <a:latin typeface="Times New Roman" panose="02020603050405020304" pitchFamily="18" charset="0"/>
                <a:cs typeface="Times New Roman" panose="02020603050405020304" pitchFamily="18" charset="0"/>
              </a:rPr>
              <a:t>The set of pages in memory for a process is affected by the paging behavior of only that process. But a process may not be able to use other less used pages of other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4043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F2FE3-87CE-0AAC-3DD5-A0113FDD1E10}"/>
              </a:ext>
            </a:extLst>
          </p:cNvPr>
          <p:cNvSpPr>
            <a:spLocks noGrp="1"/>
          </p:cNvSpPr>
          <p:nvPr>
            <p:ph idx="1"/>
          </p:nvPr>
        </p:nvSpPr>
        <p:spPr/>
        <p:txBody>
          <a:bodyPr>
            <a:normAutofit/>
          </a:bodyPr>
          <a:lstStyle/>
          <a:p>
            <a:pPr marL="0" indent="0">
              <a:buNone/>
            </a:pPr>
            <a:r>
              <a:rPr lang="en-IN" sz="9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58547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6C5A431-19D3-4749-5094-B2ED9BE86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250" y="1101012"/>
            <a:ext cx="7184570" cy="438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5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E646-A2E4-1A17-AF8C-43F539D1B22C}"/>
              </a:ext>
            </a:extLst>
          </p:cNvPr>
          <p:cNvSpPr>
            <a:spLocks noGrp="1"/>
          </p:cNvSpPr>
          <p:nvPr>
            <p:ph type="title"/>
          </p:nvPr>
        </p:nvSpPr>
        <p:spPr>
          <a:xfrm>
            <a:off x="838200" y="365125"/>
            <a:ext cx="10515600" cy="577267"/>
          </a:xfrm>
        </p:spPr>
        <p:txBody>
          <a:bodyPr>
            <a:normAutofit fontScale="90000"/>
          </a:bodyPr>
          <a:lstStyle/>
          <a:p>
            <a:r>
              <a:rPr lang="en-IN" b="0" i="0" dirty="0">
                <a:solidFill>
                  <a:srgbClr val="212529"/>
                </a:solidFill>
                <a:effectLst/>
                <a:latin typeface="system-ui"/>
              </a:rPr>
              <a:t>Fixed-size Partition Scheme</a:t>
            </a:r>
            <a:endParaRPr lang="en-IN" dirty="0"/>
          </a:p>
        </p:txBody>
      </p:sp>
      <p:sp>
        <p:nvSpPr>
          <p:cNvPr id="3" name="Content Placeholder 2">
            <a:extLst>
              <a:ext uri="{FF2B5EF4-FFF2-40B4-BE49-F238E27FC236}">
                <a16:creationId xmlns:a16="http://schemas.microsoft.com/office/drawing/2014/main" id="{B5BC65FA-4127-DC2A-ECE1-47C75D4669E5}"/>
              </a:ext>
            </a:extLst>
          </p:cNvPr>
          <p:cNvSpPr>
            <a:spLocks noGrp="1"/>
          </p:cNvSpPr>
          <p:nvPr>
            <p:ph idx="1"/>
          </p:nvPr>
        </p:nvSpPr>
        <p:spPr>
          <a:xfrm>
            <a:off x="438539" y="1175657"/>
            <a:ext cx="10915261" cy="5001306"/>
          </a:xfrm>
        </p:spPr>
        <p:txBody>
          <a:bodyPr>
            <a:normAutofit/>
          </a:bodyPr>
          <a:lstStyle/>
          <a:p>
            <a:pPr algn="just"/>
            <a:r>
              <a:rPr lang="en-US" sz="2400" b="0" i="0" dirty="0">
                <a:solidFill>
                  <a:srgbClr val="212529"/>
                </a:solidFill>
                <a:effectLst/>
                <a:latin typeface="Times New Roman" panose="02020603050405020304" pitchFamily="18" charset="0"/>
                <a:cs typeface="Times New Roman" panose="02020603050405020304" pitchFamily="18" charset="0"/>
              </a:rPr>
              <a:t>This technique is also known as</a:t>
            </a:r>
            <a:r>
              <a:rPr lang="en-US" sz="2400" b="1" i="0" dirty="0">
                <a:solidFill>
                  <a:srgbClr val="212529"/>
                </a:solidFill>
                <a:effectLst/>
                <a:latin typeface="Times New Roman" panose="02020603050405020304" pitchFamily="18" charset="0"/>
                <a:cs typeface="Times New Roman" panose="02020603050405020304" pitchFamily="18" charset="0"/>
              </a:rPr>
              <a:t> Static partitioning</a:t>
            </a:r>
            <a:r>
              <a:rPr lang="en-US" sz="2400" b="0" i="0" dirty="0">
                <a:solidFill>
                  <a:srgbClr val="212529"/>
                </a:solidFill>
                <a:effectLst/>
                <a:latin typeface="Times New Roman" panose="02020603050405020304" pitchFamily="18" charset="0"/>
                <a:cs typeface="Times New Roman" panose="02020603050405020304" pitchFamily="18" charset="0"/>
              </a:rPr>
              <a:t>. </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In this scheme, the system divides the memory into fixed-size partitions. </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The partitions may or may not be the same size. </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The size of each partition is fixed as indicated by the name of the technique and it cannot be changed.</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In this partition scheme, each partition may contain exactly one process. </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There is a problem that this technique will limit the degree of multiprogramming because the number of partitions will basically decide the number of processes.</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Whenever any process terminates then the partition becomes available for another process.</a:t>
            </a:r>
          </a:p>
          <a:p>
            <a:pPr marL="0" indent="0">
              <a:buNone/>
            </a:pPr>
            <a:endParaRPr lang="en-IN" dirty="0"/>
          </a:p>
        </p:txBody>
      </p:sp>
    </p:spTree>
    <p:extLst>
      <p:ext uri="{BB962C8B-B14F-4D97-AF65-F5344CB8AC3E}">
        <p14:creationId xmlns:p14="http://schemas.microsoft.com/office/powerpoint/2010/main" val="1932509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230E6-E84C-6514-4BDB-E440A21B55A2}"/>
              </a:ext>
            </a:extLst>
          </p:cNvPr>
          <p:cNvSpPr>
            <a:spLocks noGrp="1"/>
          </p:cNvSpPr>
          <p:nvPr>
            <p:ph idx="1"/>
          </p:nvPr>
        </p:nvSpPr>
        <p:spPr/>
        <p:txBody>
          <a:bodyPr/>
          <a:lstStyle/>
          <a:p>
            <a:r>
              <a:rPr lang="en-IN" dirty="0"/>
              <a:t>Internal fragmentation</a:t>
            </a:r>
          </a:p>
          <a:p>
            <a:r>
              <a:rPr lang="en-IN" dirty="0"/>
              <a:t>Limit in process size</a:t>
            </a:r>
          </a:p>
          <a:p>
            <a:r>
              <a:rPr lang="en-IN" dirty="0"/>
              <a:t>Limitation on degree of multiprogramming</a:t>
            </a:r>
          </a:p>
          <a:p>
            <a:r>
              <a:rPr lang="en-IN" dirty="0"/>
              <a:t>External fragmentation</a:t>
            </a:r>
          </a:p>
        </p:txBody>
      </p:sp>
    </p:spTree>
    <p:extLst>
      <p:ext uri="{BB962C8B-B14F-4D97-AF65-F5344CB8AC3E}">
        <p14:creationId xmlns:p14="http://schemas.microsoft.com/office/powerpoint/2010/main" val="369598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41328-EC2C-5BE3-DD63-0D52EAA04218}"/>
              </a:ext>
            </a:extLst>
          </p:cNvPr>
          <p:cNvSpPr>
            <a:spLocks noGrp="1"/>
          </p:cNvSpPr>
          <p:nvPr>
            <p:ph idx="1"/>
          </p:nvPr>
        </p:nvSpPr>
        <p:spPr>
          <a:xfrm>
            <a:off x="363894" y="223934"/>
            <a:ext cx="11485984" cy="6298163"/>
          </a:xfrm>
        </p:spPr>
        <p:txBody>
          <a:bodyPr/>
          <a:lstStyle/>
          <a:p>
            <a:pPr algn="l"/>
            <a:r>
              <a:rPr lang="en-US" b="0" i="0" dirty="0">
                <a:solidFill>
                  <a:srgbClr val="212529"/>
                </a:solidFill>
                <a:effectLst/>
                <a:latin typeface="system-ui"/>
              </a:rPr>
              <a:t>Example</a:t>
            </a:r>
          </a:p>
          <a:p>
            <a:pPr algn="l"/>
            <a:r>
              <a:rPr lang="en-US" b="0" i="0" dirty="0">
                <a:solidFill>
                  <a:srgbClr val="212529"/>
                </a:solidFill>
                <a:effectLst/>
                <a:latin typeface="system-ui"/>
              </a:rPr>
              <a:t>Let's take an example of fixed size partitioning scheme, we will divide a memory size of 15 KB into fixed-size partitions:</a:t>
            </a:r>
          </a:p>
          <a:p>
            <a:pPr marL="0" indent="0">
              <a:buNone/>
            </a:pPr>
            <a:endParaRPr lang="en-IN" dirty="0"/>
          </a:p>
        </p:txBody>
      </p:sp>
      <p:pic>
        <p:nvPicPr>
          <p:cNvPr id="3080" name="Picture 8">
            <a:extLst>
              <a:ext uri="{FF2B5EF4-FFF2-40B4-BE49-F238E27FC236}">
                <a16:creationId xmlns:a16="http://schemas.microsoft.com/office/drawing/2014/main" id="{555D40E0-FDB9-A296-F0BF-3794E9862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563" y="1900821"/>
            <a:ext cx="6055568" cy="19433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19749F-21F2-BB5F-5D05-BA5A5D5F3C7B}"/>
              </a:ext>
            </a:extLst>
          </p:cNvPr>
          <p:cNvSpPr txBox="1"/>
          <p:nvPr/>
        </p:nvSpPr>
        <p:spPr>
          <a:xfrm>
            <a:off x="251147" y="3973494"/>
            <a:ext cx="11402788"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It is important to note that these partitions are allocated to the processes as they arrive and the partition that is allocated to the arrived process basically depends on the algorithm followed.</a:t>
            </a:r>
          </a:p>
          <a:p>
            <a:pPr marL="342900" indent="-342900" algn="just">
              <a:lnSpc>
                <a:spcPct val="150000"/>
              </a:lnSpc>
              <a:buFont typeface="Arial" panose="020B0604020202020204" pitchFamily="34" charset="0"/>
              <a:buChar char="•"/>
            </a:pPr>
            <a:r>
              <a:rPr lang="en-US" sz="2400" b="0" i="0" dirty="0">
                <a:solidFill>
                  <a:srgbClr val="212529"/>
                </a:solidFill>
                <a:effectLst/>
                <a:latin typeface="system-ui"/>
              </a:rPr>
              <a:t>If there is some wastage inside the partition then it is termed </a:t>
            </a:r>
            <a:r>
              <a:rPr lang="en-US" sz="2400" b="1" i="0" dirty="0">
                <a:solidFill>
                  <a:srgbClr val="212529"/>
                </a:solidFill>
                <a:effectLst/>
                <a:latin typeface="system-ui"/>
              </a:rPr>
              <a:t>Internal Fragmentation</a:t>
            </a:r>
            <a:r>
              <a:rPr lang="en-US" sz="2400" b="0" i="0" dirty="0">
                <a:solidFill>
                  <a:srgbClr val="212529"/>
                </a:solidFill>
                <a:effectLst/>
                <a:latin typeface="system-ui"/>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6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AA5C4FA-C946-133B-6A5B-17331E462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910" y="989044"/>
            <a:ext cx="5458408" cy="467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9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E15A-E919-0E4F-AEB2-539E3BAD5677}"/>
              </a:ext>
            </a:extLst>
          </p:cNvPr>
          <p:cNvSpPr>
            <a:spLocks noGrp="1"/>
          </p:cNvSpPr>
          <p:nvPr>
            <p:ph type="title"/>
          </p:nvPr>
        </p:nvSpPr>
        <p:spPr>
          <a:xfrm>
            <a:off x="838200" y="365126"/>
            <a:ext cx="10515600" cy="539944"/>
          </a:xfrm>
        </p:spPr>
        <p:txBody>
          <a:bodyPr>
            <a:normAutofit fontScale="90000"/>
          </a:bodyPr>
          <a:lstStyle/>
          <a:p>
            <a:r>
              <a:rPr lang="en-IN" b="0" i="0" dirty="0">
                <a:solidFill>
                  <a:srgbClr val="212529"/>
                </a:solidFill>
                <a:effectLst/>
                <a:latin typeface="system-ui"/>
              </a:rPr>
              <a:t>Variable-size Partition Scheme</a:t>
            </a:r>
            <a:endParaRPr lang="en-IN" dirty="0"/>
          </a:p>
        </p:txBody>
      </p:sp>
      <p:sp>
        <p:nvSpPr>
          <p:cNvPr id="3" name="Content Placeholder 2">
            <a:extLst>
              <a:ext uri="{FF2B5EF4-FFF2-40B4-BE49-F238E27FC236}">
                <a16:creationId xmlns:a16="http://schemas.microsoft.com/office/drawing/2014/main" id="{80619A46-0F43-A9C3-06F1-9233638067E0}"/>
              </a:ext>
            </a:extLst>
          </p:cNvPr>
          <p:cNvSpPr>
            <a:spLocks noGrp="1"/>
          </p:cNvSpPr>
          <p:nvPr>
            <p:ph idx="1"/>
          </p:nvPr>
        </p:nvSpPr>
        <p:spPr>
          <a:xfrm>
            <a:off x="353008" y="1082350"/>
            <a:ext cx="11485984" cy="5234473"/>
          </a:xfrm>
        </p:spPr>
        <p:txBody>
          <a:bodyPr>
            <a:normAutofit lnSpcReduction="1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scheme is also known as </a:t>
            </a:r>
            <a:r>
              <a:rPr lang="en-US" sz="2400" b="1" i="0" dirty="0">
                <a:solidFill>
                  <a:srgbClr val="212529"/>
                </a:solidFill>
                <a:effectLst/>
                <a:latin typeface="Times New Roman" panose="02020603050405020304" pitchFamily="18" charset="0"/>
                <a:cs typeface="Times New Roman" panose="02020603050405020304" pitchFamily="18" charset="0"/>
              </a:rPr>
              <a:t>Dynamic partitioning</a:t>
            </a:r>
            <a:r>
              <a:rPr lang="en-US" sz="2400" b="0" i="0" dirty="0">
                <a:solidFill>
                  <a:srgbClr val="212529"/>
                </a:solidFill>
                <a:effectLst/>
                <a:latin typeface="Times New Roman" panose="02020603050405020304" pitchFamily="18" charset="0"/>
                <a:cs typeface="Times New Roman" panose="02020603050405020304" pitchFamily="18" charset="0"/>
              </a:rPr>
              <a:t> and is came into existence to overcome the drawback </a:t>
            </a:r>
            <a:r>
              <a:rPr lang="en-US" sz="2400" b="0" i="0" dirty="0" err="1">
                <a:solidFill>
                  <a:srgbClr val="212529"/>
                </a:solidFill>
                <a:effectLst/>
                <a:latin typeface="Times New Roman" panose="02020603050405020304" pitchFamily="18" charset="0"/>
                <a:cs typeface="Times New Roman" panose="02020603050405020304" pitchFamily="18" charset="0"/>
              </a:rPr>
              <a:t>i.e</a:t>
            </a:r>
            <a:r>
              <a:rPr lang="en-US" sz="2400" b="0" i="0" dirty="0">
                <a:solidFill>
                  <a:srgbClr val="212529"/>
                </a:solidFill>
                <a:effectLst/>
                <a:latin typeface="Times New Roman" panose="02020603050405020304" pitchFamily="18" charset="0"/>
                <a:cs typeface="Times New Roman" panose="02020603050405020304" pitchFamily="18" charset="0"/>
              </a:rPr>
              <a:t> internal fragmentation that is caused by </a:t>
            </a:r>
            <a:r>
              <a:rPr lang="en-US" sz="2400" b="1" i="0" dirty="0">
                <a:solidFill>
                  <a:srgbClr val="212529"/>
                </a:solidFill>
                <a:effectLst/>
                <a:latin typeface="Times New Roman" panose="02020603050405020304" pitchFamily="18" charset="0"/>
                <a:cs typeface="Times New Roman" panose="02020603050405020304" pitchFamily="18" charset="0"/>
              </a:rPr>
              <a:t>Static partitioning</a:t>
            </a:r>
            <a:r>
              <a:rPr lang="en-US" sz="2400" b="0" i="0" dirty="0">
                <a:solidFill>
                  <a:srgbClr val="212529"/>
                </a:solidFill>
                <a:effectLst/>
                <a:latin typeface="Times New Roman" panose="02020603050405020304" pitchFamily="18" charset="0"/>
                <a:cs typeface="Times New Roman" panose="02020603050405020304" pitchFamily="18" charset="0"/>
              </a:rPr>
              <a:t>. In this partitioning, scheme allocation is done dynamically.</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size of the partition is not declared initially.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Whenever any process arrives, a partition of size equal to the size of the process is created and then allocated to the process.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Thus the size of each partition is equal to the size of the process.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As partition size varies according to the need of the process so in this partition scheme there is no </a:t>
            </a:r>
            <a:r>
              <a:rPr lang="en-US" sz="2400" b="1" i="0" dirty="0">
                <a:solidFill>
                  <a:srgbClr val="212529"/>
                </a:solidFill>
                <a:effectLst/>
                <a:latin typeface="Times New Roman" panose="02020603050405020304" pitchFamily="18" charset="0"/>
                <a:cs typeface="Times New Roman" panose="02020603050405020304" pitchFamily="18" charset="0"/>
              </a:rPr>
              <a:t>internal fragmentation.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675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23152-2311-20A9-7DF5-4B99831E3F33}"/>
              </a:ext>
            </a:extLst>
          </p:cNvPr>
          <p:cNvSpPr>
            <a:spLocks noGrp="1"/>
          </p:cNvSpPr>
          <p:nvPr>
            <p:ph idx="1"/>
          </p:nvPr>
        </p:nvSpPr>
        <p:spPr/>
        <p:txBody>
          <a:bodyPr/>
          <a:lstStyle/>
          <a:p>
            <a:r>
              <a:rPr lang="en-IN" dirty="0"/>
              <a:t>No internal fragmentation</a:t>
            </a:r>
          </a:p>
          <a:p>
            <a:r>
              <a:rPr lang="en-IN" dirty="0"/>
              <a:t>No limitation on number of processes</a:t>
            </a:r>
          </a:p>
          <a:p>
            <a:endParaRPr lang="en-IN" dirty="0"/>
          </a:p>
        </p:txBody>
      </p:sp>
    </p:spTree>
    <p:extLst>
      <p:ext uri="{BB962C8B-B14F-4D97-AF65-F5344CB8AC3E}">
        <p14:creationId xmlns:p14="http://schemas.microsoft.com/office/powerpoint/2010/main" val="361576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B10D-7665-A7F8-C1C8-3D076950F068}"/>
              </a:ext>
            </a:extLst>
          </p:cNvPr>
          <p:cNvSpPr>
            <a:spLocks noGrp="1"/>
          </p:cNvSpPr>
          <p:nvPr>
            <p:ph type="title"/>
          </p:nvPr>
        </p:nvSpPr>
        <p:spPr>
          <a:xfrm>
            <a:off x="298580" y="365126"/>
            <a:ext cx="11055220" cy="530613"/>
          </a:xfrm>
        </p:spPr>
        <p:txBody>
          <a:bodyPr>
            <a:normAutofit fontScale="90000"/>
          </a:bodyPr>
          <a:lstStyle/>
          <a:p>
            <a:r>
              <a:rPr lang="en-US" b="1" dirty="0">
                <a:solidFill>
                  <a:srgbClr val="C00000"/>
                </a:solidFill>
              </a:rPr>
              <a:t>Logical and physical address space</a:t>
            </a:r>
            <a:endParaRPr lang="en-IN" b="1" dirty="0">
              <a:solidFill>
                <a:srgbClr val="C00000"/>
              </a:solidFill>
            </a:endParaRPr>
          </a:p>
        </p:txBody>
      </p:sp>
      <p:sp>
        <p:nvSpPr>
          <p:cNvPr id="3" name="Content Placeholder 2">
            <a:extLst>
              <a:ext uri="{FF2B5EF4-FFF2-40B4-BE49-F238E27FC236}">
                <a16:creationId xmlns:a16="http://schemas.microsoft.com/office/drawing/2014/main" id="{466C6575-119E-189E-656C-FAC7ACDD6FB5}"/>
              </a:ext>
            </a:extLst>
          </p:cNvPr>
          <p:cNvSpPr>
            <a:spLocks noGrp="1"/>
          </p:cNvSpPr>
          <p:nvPr>
            <p:ph idx="1"/>
          </p:nvPr>
        </p:nvSpPr>
        <p:spPr>
          <a:xfrm>
            <a:off x="298580" y="970384"/>
            <a:ext cx="11523306" cy="5635689"/>
          </a:xfrm>
        </p:spPr>
        <p:txBody>
          <a:bodyPr>
            <a:normAutofit fontScale="92500" lnSpcReduction="10000"/>
          </a:bodyPr>
          <a:lstStyle/>
          <a:p>
            <a:pPr marL="0" indent="0" algn="l">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Logical Address</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a virtual address generated by the CPU while a program is running.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is referred to as a virtual address because it does not exist physically.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Using this address, the CPU access the actual address or physical address inside the memory, and data is fetched from there.</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hardware device called Memory Management Unit (MMU) is used for mapping this logical address to the physical address. </a:t>
            </a:r>
          </a:p>
          <a:p>
            <a:pPr algn="l">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set of all logical addresses generated by the CPU for a program is called the logical address space.</a:t>
            </a:r>
          </a:p>
          <a:p>
            <a:pPr algn="l">
              <a:lnSpc>
                <a:spcPct val="150000"/>
              </a:lnSpc>
            </a:pPr>
            <a:r>
              <a:rPr lang="en-US" sz="2400" dirty="0">
                <a:solidFill>
                  <a:srgbClr val="000000"/>
                </a:solidFill>
                <a:latin typeface="Times New Roman" panose="02020603050405020304" pitchFamily="18" charset="0"/>
                <a:cs typeface="Times New Roman" panose="02020603050405020304" pitchFamily="18" charset="0"/>
              </a:rPr>
              <a:t>Logical address-Used in network layer-IP address-32 bit address e.g. IP address 190.10.134.76</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6699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EDD18A9-9304-629C-A7F1-2A8944E27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208" y="653143"/>
            <a:ext cx="6606074" cy="525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64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A38-6D05-666C-1D4E-72662181FDC1}"/>
              </a:ext>
            </a:extLst>
          </p:cNvPr>
          <p:cNvSpPr>
            <a:spLocks noGrp="1"/>
          </p:cNvSpPr>
          <p:nvPr>
            <p:ph type="title"/>
          </p:nvPr>
        </p:nvSpPr>
        <p:spPr>
          <a:xfrm>
            <a:off x="343678" y="103869"/>
            <a:ext cx="10515600" cy="595928"/>
          </a:xfrm>
        </p:spPr>
        <p:txBody>
          <a:bodyPr>
            <a:normAutofit fontScale="90000"/>
          </a:bodyPr>
          <a:lstStyle/>
          <a:p>
            <a:r>
              <a:rPr lang="en-IN" b="1" dirty="0">
                <a:latin typeface="Times New Roman" panose="02020603050405020304" pitchFamily="18" charset="0"/>
                <a:cs typeface="Times New Roman" panose="02020603050405020304" pitchFamily="18" charset="0"/>
              </a:rPr>
              <a:t>Paging</a:t>
            </a:r>
          </a:p>
        </p:txBody>
      </p:sp>
      <p:sp>
        <p:nvSpPr>
          <p:cNvPr id="3" name="Content Placeholder 2">
            <a:extLst>
              <a:ext uri="{FF2B5EF4-FFF2-40B4-BE49-F238E27FC236}">
                <a16:creationId xmlns:a16="http://schemas.microsoft.com/office/drawing/2014/main" id="{9719D9CC-32E5-9F7A-CAA9-3578751C27C5}"/>
              </a:ext>
            </a:extLst>
          </p:cNvPr>
          <p:cNvSpPr>
            <a:spLocks noGrp="1"/>
          </p:cNvSpPr>
          <p:nvPr>
            <p:ph idx="1"/>
          </p:nvPr>
        </p:nvSpPr>
        <p:spPr>
          <a:xfrm>
            <a:off x="343679" y="699797"/>
            <a:ext cx="11450216" cy="5859623"/>
          </a:xfrm>
        </p:spPr>
        <p:txBody>
          <a:bodyPr>
            <a:normAutofit fontScale="77500" lnSpcReduction="20000"/>
          </a:bodyPr>
          <a:lstStyle/>
          <a:p>
            <a:pPr algn="just" fontAlgn="base">
              <a:lnSpc>
                <a:spcPct val="110000"/>
              </a:lnSpc>
            </a:pPr>
            <a:r>
              <a:rPr lang="en-US" b="0" i="0" dirty="0">
                <a:effectLst/>
                <a:latin typeface="Times New Roman" panose="02020603050405020304" pitchFamily="18" charset="0"/>
                <a:cs typeface="Times New Roman" panose="02020603050405020304" pitchFamily="18" charset="0"/>
              </a:rPr>
              <a:t>Paging is a memory management scheme that eliminates the need for contiguous allocation of physical memory. </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The process of retrieving processes in the form of pages from the secondary storage into the main memory is known as paging. </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The basic purpose of paging is to separate each procedure into pages.</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Additionally, frames will be used to split the main memory.</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This scheme permits the physical address space of a process to be non – contiguous.</a:t>
            </a:r>
          </a:p>
          <a:p>
            <a:pPr algn="just" fontAlgn="base">
              <a:lnSpc>
                <a:spcPct val="110000"/>
              </a:lnSpc>
            </a:pPr>
            <a:r>
              <a:rPr lang="en-US" b="0" i="0" dirty="0">
                <a:effectLst/>
                <a:latin typeface="Times New Roman" panose="02020603050405020304" pitchFamily="18" charset="0"/>
                <a:cs typeface="Times New Roman" panose="02020603050405020304" pitchFamily="18" charset="0"/>
              </a:rPr>
              <a:t>Let us look some important terminologies:</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Logical Address or Virtual Address (represented in bits): An address generated by the CPU</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Logical Address Space or Virtual Address Space( represented in words or bytes): The set of all logical addresses generated by a program</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Address (represented in bits): An address actually available on memory unit</a:t>
            </a:r>
          </a:p>
          <a:p>
            <a:pPr algn="just" fontAlgn="base">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Physical Address Space (represented in words or bytes): The set of all physical addresses corresponding to the logical addresses</a:t>
            </a:r>
          </a:p>
          <a:p>
            <a:endParaRPr lang="en-IN" dirty="0"/>
          </a:p>
        </p:txBody>
      </p:sp>
    </p:spTree>
    <p:extLst>
      <p:ext uri="{BB962C8B-B14F-4D97-AF65-F5344CB8AC3E}">
        <p14:creationId xmlns:p14="http://schemas.microsoft.com/office/powerpoint/2010/main" val="405771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C0C7D8-9293-7760-06DF-2550A175F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024" y="876300"/>
            <a:ext cx="8070980" cy="5105400"/>
          </a:xfrm>
          <a:prstGeom prst="rect">
            <a:avLst/>
          </a:prstGeom>
        </p:spPr>
      </p:pic>
    </p:spTree>
    <p:extLst>
      <p:ext uri="{BB962C8B-B14F-4D97-AF65-F5344CB8AC3E}">
        <p14:creationId xmlns:p14="http://schemas.microsoft.com/office/powerpoint/2010/main" val="181561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760E3-A68F-53E9-22A7-10C40F85F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3" y="132416"/>
            <a:ext cx="10739535" cy="6035117"/>
          </a:xfrm>
          <a:prstGeom prst="rect">
            <a:avLst/>
          </a:prstGeom>
        </p:spPr>
      </p:pic>
      <p:sp>
        <p:nvSpPr>
          <p:cNvPr id="6" name="TextBox 5">
            <a:extLst>
              <a:ext uri="{FF2B5EF4-FFF2-40B4-BE49-F238E27FC236}">
                <a16:creationId xmlns:a16="http://schemas.microsoft.com/office/drawing/2014/main" id="{1B1D08A0-2B9B-505B-D2E6-E29243A5AFFD}"/>
              </a:ext>
            </a:extLst>
          </p:cNvPr>
          <p:cNvSpPr txBox="1"/>
          <p:nvPr/>
        </p:nvSpPr>
        <p:spPr>
          <a:xfrm>
            <a:off x="2752530" y="6167534"/>
            <a:ext cx="5701005" cy="369332"/>
          </a:xfrm>
          <a:prstGeom prst="rect">
            <a:avLst/>
          </a:prstGeom>
          <a:noFill/>
        </p:spPr>
        <p:txBody>
          <a:bodyPr wrap="square" rtlCol="0">
            <a:spAutoFit/>
          </a:bodyPr>
          <a:lstStyle/>
          <a:p>
            <a:r>
              <a:rPr lang="en-IN" dirty="0"/>
              <a:t>Fig. Paging example  a 32 byte memory with 4-byte pages</a:t>
            </a:r>
          </a:p>
        </p:txBody>
      </p:sp>
    </p:spTree>
    <p:extLst>
      <p:ext uri="{BB962C8B-B14F-4D97-AF65-F5344CB8AC3E}">
        <p14:creationId xmlns:p14="http://schemas.microsoft.com/office/powerpoint/2010/main" val="416369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3E569-C188-A66F-371E-F2325CE61745}"/>
              </a:ext>
            </a:extLst>
          </p:cNvPr>
          <p:cNvSpPr>
            <a:spLocks noGrp="1"/>
          </p:cNvSpPr>
          <p:nvPr>
            <p:ph idx="1"/>
          </p:nvPr>
        </p:nvSpPr>
        <p:spPr>
          <a:xfrm>
            <a:off x="345233" y="261257"/>
            <a:ext cx="11008567" cy="5915706"/>
          </a:xfrm>
        </p:spPr>
        <p:txBody>
          <a:bodyPr>
            <a:normAutofit fontScale="925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Logical Address = 31 bit, then Logical Address Space = 2</a:t>
            </a:r>
            <a:r>
              <a:rPr lang="en-US" sz="2400" b="0" i="0" baseline="30000" dirty="0">
                <a:effectLst/>
                <a:latin typeface="Times New Roman" panose="02020603050405020304" pitchFamily="18" charset="0"/>
                <a:cs typeface="Times New Roman" panose="02020603050405020304" pitchFamily="18" charset="0"/>
              </a:rPr>
              <a:t>31</a:t>
            </a:r>
            <a:r>
              <a:rPr lang="en-US" sz="2400" b="0" i="0" dirty="0">
                <a:effectLst/>
                <a:latin typeface="Times New Roman" panose="02020603050405020304" pitchFamily="18" charset="0"/>
                <a:cs typeface="Times New Roman" panose="02020603050405020304" pitchFamily="18" charset="0"/>
              </a:rPr>
              <a:t> words = 2 G words (1 G = 2</a:t>
            </a:r>
            <a:r>
              <a:rPr lang="en-US" sz="2400" b="0" i="0" baseline="30000" dirty="0">
                <a:effectLst/>
                <a:latin typeface="Times New Roman" panose="02020603050405020304" pitchFamily="18" charset="0"/>
                <a:cs typeface="Times New Roman" panose="02020603050405020304" pitchFamily="18" charset="0"/>
              </a:rPr>
              <a:t>30</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Logical Address Space = 128 M words = 2</a:t>
            </a:r>
            <a:r>
              <a:rPr lang="en-US" sz="2400" b="0" i="0" baseline="30000" dirty="0">
                <a:effectLst/>
                <a:latin typeface="Times New Roman" panose="02020603050405020304" pitchFamily="18" charset="0"/>
                <a:cs typeface="Times New Roman" panose="02020603050405020304" pitchFamily="18" charset="0"/>
              </a:rPr>
              <a:t>7</a:t>
            </a:r>
            <a:r>
              <a:rPr lang="en-US" sz="2400" b="0" i="0" dirty="0">
                <a:effectLst/>
                <a:latin typeface="Times New Roman" panose="02020603050405020304" pitchFamily="18" charset="0"/>
                <a:cs typeface="Times New Roman" panose="02020603050405020304" pitchFamily="18" charset="0"/>
              </a:rPr>
              <a:t>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 words, then Logical Address = log</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2</a:t>
            </a:r>
            <a:r>
              <a:rPr lang="en-US" sz="2400" b="0" i="0" baseline="30000" dirty="0">
                <a:effectLst/>
                <a:latin typeface="Times New Roman" panose="02020603050405020304" pitchFamily="18" charset="0"/>
                <a:cs typeface="Times New Roman" panose="02020603050405020304" pitchFamily="18" charset="0"/>
              </a:rPr>
              <a:t>27</a:t>
            </a:r>
            <a:r>
              <a:rPr lang="en-US" sz="2400" b="0" i="0" dirty="0">
                <a:effectLst/>
                <a:latin typeface="Times New Roman" panose="02020603050405020304" pitchFamily="18" charset="0"/>
                <a:cs typeface="Times New Roman" panose="02020603050405020304" pitchFamily="18" charset="0"/>
              </a:rPr>
              <a:t> = 27 bits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Physical Address = 22 bit, then Physical Address Space = 2</a:t>
            </a:r>
            <a:r>
              <a:rPr lang="en-US" sz="2400" b="0" i="0" baseline="30000" dirty="0">
                <a:effectLst/>
                <a:latin typeface="Times New Roman" panose="02020603050405020304" pitchFamily="18" charset="0"/>
                <a:cs typeface="Times New Roman" panose="02020603050405020304" pitchFamily="18" charset="0"/>
              </a:rPr>
              <a:t>22</a:t>
            </a:r>
            <a:r>
              <a:rPr lang="en-US" sz="2400" b="0" i="0" dirty="0">
                <a:effectLst/>
                <a:latin typeface="Times New Roman" panose="02020603050405020304" pitchFamily="18" charset="0"/>
                <a:cs typeface="Times New Roman" panose="02020603050405020304" pitchFamily="18" charset="0"/>
              </a:rPr>
              <a:t> words = 4 M words (1 M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Physical Address Space = 16 M words = 2</a:t>
            </a:r>
            <a:r>
              <a:rPr lang="en-US" sz="2400" b="0" i="0" baseline="30000" dirty="0">
                <a:effectLst/>
                <a:latin typeface="Times New Roman" panose="02020603050405020304" pitchFamily="18" charset="0"/>
                <a:cs typeface="Times New Roman" panose="02020603050405020304" pitchFamily="18" charset="0"/>
              </a:rPr>
              <a:t>4</a:t>
            </a:r>
            <a:r>
              <a:rPr lang="en-US" sz="2400" b="0" i="0" dirty="0">
                <a:effectLst/>
                <a:latin typeface="Times New Roman" panose="02020603050405020304" pitchFamily="18" charset="0"/>
                <a:cs typeface="Times New Roman" panose="02020603050405020304" pitchFamily="18" charset="0"/>
              </a:rPr>
              <a:t> * 2</a:t>
            </a:r>
            <a:r>
              <a:rPr lang="en-US" sz="2400" b="0" i="0" baseline="30000" dirty="0">
                <a:effectLst/>
                <a:latin typeface="Times New Roman" panose="02020603050405020304" pitchFamily="18" charset="0"/>
                <a:cs typeface="Times New Roman" panose="02020603050405020304" pitchFamily="18" charset="0"/>
              </a:rPr>
              <a:t>20</a:t>
            </a:r>
            <a:r>
              <a:rPr lang="en-US" sz="2400" b="0" i="0" dirty="0">
                <a:effectLst/>
                <a:latin typeface="Times New Roman" panose="02020603050405020304" pitchFamily="18" charset="0"/>
                <a:cs typeface="Times New Roman" panose="02020603050405020304" pitchFamily="18" charset="0"/>
              </a:rPr>
              <a:t> words, then Physical Address = log</a:t>
            </a:r>
            <a:r>
              <a:rPr lang="en-US" sz="2400" b="0" i="0" baseline="-25000" dirty="0">
                <a:effectLst/>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2</a:t>
            </a:r>
            <a:r>
              <a:rPr lang="en-US" sz="2400" b="0" i="0" baseline="30000" dirty="0">
                <a:effectLst/>
                <a:latin typeface="Times New Roman" panose="02020603050405020304" pitchFamily="18" charset="0"/>
                <a:cs typeface="Times New Roman" panose="02020603050405020304" pitchFamily="18" charset="0"/>
              </a:rPr>
              <a:t>24</a:t>
            </a:r>
            <a:r>
              <a:rPr lang="en-US" sz="2400" b="0" i="0" dirty="0">
                <a:effectLst/>
                <a:latin typeface="Times New Roman" panose="02020603050405020304" pitchFamily="18" charset="0"/>
                <a:cs typeface="Times New Roman" panose="02020603050405020304" pitchFamily="18" charset="0"/>
              </a:rPr>
              <a:t> = 24 bits</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mapping from virtual to physical address is done by the memory management unit (MMU) which is a hardware device and this mapping is known as paging technique.</a:t>
            </a:r>
          </a:p>
          <a:p>
            <a:endParaRPr lang="en-IN" dirty="0"/>
          </a:p>
        </p:txBody>
      </p:sp>
    </p:spTree>
    <p:extLst>
      <p:ext uri="{BB962C8B-B14F-4D97-AF65-F5344CB8AC3E}">
        <p14:creationId xmlns:p14="http://schemas.microsoft.com/office/powerpoint/2010/main" val="2642779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B9825-57A6-70BC-302D-49DD4E309581}"/>
              </a:ext>
            </a:extLst>
          </p:cNvPr>
          <p:cNvSpPr>
            <a:spLocks noGrp="1"/>
          </p:cNvSpPr>
          <p:nvPr>
            <p:ph idx="1"/>
          </p:nvPr>
        </p:nvSpPr>
        <p:spPr>
          <a:xfrm>
            <a:off x="270587" y="261257"/>
            <a:ext cx="11541967" cy="6270172"/>
          </a:xfrm>
        </p:spPr>
        <p:txBody>
          <a:bodyPr/>
          <a:lstStyle/>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Physical Address Space is conceptually divided into a number of fixed-size blocks, called </a:t>
            </a:r>
            <a:r>
              <a:rPr lang="en-US" sz="2400" b="1" i="0" dirty="0">
                <a:effectLst/>
                <a:latin typeface="Times New Roman" panose="02020603050405020304" pitchFamily="18" charset="0"/>
                <a:cs typeface="Times New Roman" panose="02020603050405020304" pitchFamily="18" charset="0"/>
              </a:rPr>
              <a:t>frames</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Logical address Space is also </a:t>
            </a:r>
            <a:r>
              <a:rPr lang="en-US" sz="2400" b="0" i="0" dirty="0" err="1">
                <a:effectLst/>
                <a:latin typeface="Times New Roman" panose="02020603050405020304" pitchFamily="18" charset="0"/>
                <a:cs typeface="Times New Roman" panose="02020603050405020304" pitchFamily="18" charset="0"/>
              </a:rPr>
              <a:t>splitted</a:t>
            </a:r>
            <a:r>
              <a:rPr lang="en-US" sz="2400" b="0" i="0" dirty="0">
                <a:effectLst/>
                <a:latin typeface="Times New Roman" panose="02020603050405020304" pitchFamily="18" charset="0"/>
                <a:cs typeface="Times New Roman" panose="02020603050405020304" pitchFamily="18" charset="0"/>
              </a:rPr>
              <a:t> into fixed-size blocks, called </a:t>
            </a:r>
            <a:r>
              <a:rPr lang="en-US" sz="2400" b="1" i="0" dirty="0">
                <a:effectLst/>
                <a:latin typeface="Times New Roman" panose="02020603050405020304" pitchFamily="18" charset="0"/>
                <a:cs typeface="Times New Roman" panose="02020603050405020304" pitchFamily="18" charset="0"/>
              </a:rPr>
              <a:t>pages</a:t>
            </a:r>
            <a:r>
              <a:rPr lang="en-US" sz="2400" b="0" i="0" dirty="0">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Page Size = Frame Size</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Let us consider an example: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Physical Address = 12 bits, then Physical Address Space = 4 K words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Logical Address = 13 bits, then Logical Address Space = 8 K words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Page size = frame size = 1 K words (assumption)</a:t>
            </a:r>
          </a:p>
          <a:p>
            <a:endParaRPr lang="en-IN" dirty="0"/>
          </a:p>
        </p:txBody>
      </p:sp>
    </p:spTree>
    <p:extLst>
      <p:ext uri="{BB962C8B-B14F-4D97-AF65-F5344CB8AC3E}">
        <p14:creationId xmlns:p14="http://schemas.microsoft.com/office/powerpoint/2010/main" val="278647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ze">
            <a:extLst>
              <a:ext uri="{FF2B5EF4-FFF2-40B4-BE49-F238E27FC236}">
                <a16:creationId xmlns:a16="http://schemas.microsoft.com/office/drawing/2014/main" id="{4C347B47-D900-C257-2B44-3C5D737B2F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318" y="419878"/>
            <a:ext cx="10142376" cy="575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87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DE477-C28B-F6AD-6571-16D87AE8B23B}"/>
              </a:ext>
            </a:extLst>
          </p:cNvPr>
          <p:cNvSpPr>
            <a:spLocks noGrp="1"/>
          </p:cNvSpPr>
          <p:nvPr>
            <p:ph idx="1"/>
          </p:nvPr>
        </p:nvSpPr>
        <p:spPr>
          <a:xfrm>
            <a:off x="550505" y="317241"/>
            <a:ext cx="11318033" cy="6186196"/>
          </a:xfrm>
        </p:spPr>
        <p:txBody>
          <a:bodyPr>
            <a:normAutofit/>
          </a:bodyPr>
          <a:lstStyle/>
          <a:p>
            <a:pPr marL="0" indent="0" algn="just" fontAlgn="base">
              <a:lnSpc>
                <a:spcPct val="150000"/>
              </a:lnSpc>
              <a:buNone/>
            </a:pPr>
            <a:r>
              <a:rPr lang="en-US" sz="2400" b="1" i="0" dirty="0">
                <a:solidFill>
                  <a:srgbClr val="273239"/>
                </a:solidFill>
                <a:effectLst/>
                <a:latin typeface="Times New Roman" panose="02020603050405020304" pitchFamily="18" charset="0"/>
                <a:cs typeface="Times New Roman" panose="02020603050405020304" pitchFamily="18" charset="0"/>
              </a:rPr>
              <a:t>CPU is divided into</a:t>
            </a:r>
          </a:p>
          <a:p>
            <a:pPr algn="just" fontAlgn="base">
              <a:lnSpc>
                <a:spcPct val="150000"/>
              </a:lnSpc>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Page number(p):</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Number of bits required to represent the pages in Logical Address Space or Page number</a:t>
            </a:r>
          </a:p>
          <a:p>
            <a:pPr algn="just" fontAlgn="base">
              <a:lnSpc>
                <a:spcPct val="150000"/>
              </a:lnSpc>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Page offset(d):</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Number of bits required to represent particular word in a page or page size of Logical Address Space or word number of a page or page offset.</a:t>
            </a:r>
          </a:p>
          <a:p>
            <a:pPr marL="0" indent="0" algn="just" fontAlgn="base">
              <a:lnSpc>
                <a:spcPct val="150000"/>
              </a:lnSpc>
              <a:buNone/>
            </a:pPr>
            <a:r>
              <a:rPr lang="en-US" sz="2400" b="1" i="0" dirty="0">
                <a:solidFill>
                  <a:srgbClr val="273239"/>
                </a:solidFill>
                <a:effectLst/>
                <a:latin typeface="Times New Roman" panose="02020603050405020304" pitchFamily="18" charset="0"/>
                <a:cs typeface="Times New Roman" panose="02020603050405020304" pitchFamily="18" charset="0"/>
              </a:rPr>
              <a:t>Physical Address is divided into</a:t>
            </a:r>
          </a:p>
          <a:p>
            <a:pPr algn="just" fontAlgn="base">
              <a:lnSpc>
                <a:spcPct val="150000"/>
              </a:lnSpc>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Frame number(f):</a:t>
            </a:r>
            <a:r>
              <a:rPr lang="en-US" sz="2400" b="0" i="0" dirty="0">
                <a:solidFill>
                  <a:srgbClr val="273239"/>
                </a:solidFill>
                <a:effectLst/>
                <a:latin typeface="Times New Roman" panose="02020603050405020304" pitchFamily="18" charset="0"/>
                <a:cs typeface="Times New Roman" panose="02020603050405020304" pitchFamily="18" charset="0"/>
              </a:rPr>
              <a:t> Number of bits required to represent the frame of Physical Address Space or Frame number.</a:t>
            </a:r>
          </a:p>
          <a:p>
            <a:pPr algn="just" fontAlgn="base">
              <a:lnSpc>
                <a:spcPct val="150000"/>
              </a:lnSpc>
              <a:buFont typeface="Arial" panose="020B0604020202020204" pitchFamily="34" charset="0"/>
              <a:buChar char="•"/>
            </a:pPr>
            <a:r>
              <a:rPr lang="en-US" sz="2400" b="1" i="0" dirty="0">
                <a:solidFill>
                  <a:srgbClr val="273239"/>
                </a:solidFill>
                <a:effectLst/>
                <a:latin typeface="Times New Roman" panose="02020603050405020304" pitchFamily="18" charset="0"/>
                <a:cs typeface="Times New Roman" panose="02020603050405020304" pitchFamily="18" charset="0"/>
              </a:rPr>
              <a:t>Frame offset(d):</a:t>
            </a:r>
            <a:r>
              <a:rPr lang="en-US" sz="2400" b="0" i="0" dirty="0">
                <a:solidFill>
                  <a:srgbClr val="273239"/>
                </a:solidFill>
                <a:effectLst/>
                <a:latin typeface="Times New Roman" panose="02020603050405020304" pitchFamily="18" charset="0"/>
                <a:cs typeface="Times New Roman" panose="02020603050405020304" pitchFamily="18" charset="0"/>
              </a:rPr>
              <a:t> Number of bits required to represent particular word in a frame or frame size of Physical Address Space or word number of a frame or frame offset.</a:t>
            </a:r>
          </a:p>
        </p:txBody>
      </p:sp>
    </p:spTree>
    <p:extLst>
      <p:ext uri="{BB962C8B-B14F-4D97-AF65-F5344CB8AC3E}">
        <p14:creationId xmlns:p14="http://schemas.microsoft.com/office/powerpoint/2010/main" val="2619523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D6C8D-3200-4918-4A6A-70BBFA4E66EE}"/>
              </a:ext>
            </a:extLst>
          </p:cNvPr>
          <p:cNvSpPr>
            <a:spLocks noGrp="1"/>
          </p:cNvSpPr>
          <p:nvPr>
            <p:ph idx="1"/>
          </p:nvPr>
        </p:nvSpPr>
        <p:spPr>
          <a:xfrm>
            <a:off x="345233" y="158620"/>
            <a:ext cx="11383347" cy="6447453"/>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hardware implementation of page table can be done by using dedicated registers.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But the usage of register for the page table is satisfactory only if page table is small.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If page table contain large number of entries then we can use TLB(translation Look-aside buffer), a special, small, fast look up hardware cache.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TLB is associative, high speed memory.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entry in TLB consists of two parts: a tag and a value.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this memory is used, then an item is compared with all tags simultaneously.</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 item is found, then corresponding value is returned.</a:t>
            </a:r>
          </a:p>
          <a:p>
            <a:pPr marL="0" indent="0">
              <a:buNone/>
            </a:pPr>
            <a:endParaRPr lang="en-IN" dirty="0"/>
          </a:p>
        </p:txBody>
      </p:sp>
    </p:spTree>
    <p:extLst>
      <p:ext uri="{BB962C8B-B14F-4D97-AF65-F5344CB8AC3E}">
        <p14:creationId xmlns:p14="http://schemas.microsoft.com/office/powerpoint/2010/main" val="3175502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45EA-4EFD-C7DC-6E72-61F3B129440F}"/>
              </a:ext>
            </a:extLst>
          </p:cNvPr>
          <p:cNvSpPr>
            <a:spLocks noGrp="1"/>
          </p:cNvSpPr>
          <p:nvPr>
            <p:ph type="title"/>
          </p:nvPr>
        </p:nvSpPr>
        <p:spPr>
          <a:xfrm>
            <a:off x="158620" y="365125"/>
            <a:ext cx="11195180"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Translation Lookaside Buffer</a:t>
            </a:r>
            <a:endParaRPr lang="en-IN" dirty="0"/>
          </a:p>
        </p:txBody>
      </p:sp>
      <p:pic>
        <p:nvPicPr>
          <p:cNvPr id="6" name="Content Placeholder 4">
            <a:extLst>
              <a:ext uri="{FF2B5EF4-FFF2-40B4-BE49-F238E27FC236}">
                <a16:creationId xmlns:a16="http://schemas.microsoft.com/office/drawing/2014/main" id="{C76C20A1-7AD0-99C0-49AF-6D5E50451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424" y="951721"/>
            <a:ext cx="10086391" cy="5430417"/>
          </a:xfrm>
        </p:spPr>
      </p:pic>
    </p:spTree>
    <p:extLst>
      <p:ext uri="{BB962C8B-B14F-4D97-AF65-F5344CB8AC3E}">
        <p14:creationId xmlns:p14="http://schemas.microsoft.com/office/powerpoint/2010/main" val="12867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4A387-6049-B180-3A22-B793339BD0BA}"/>
              </a:ext>
            </a:extLst>
          </p:cNvPr>
          <p:cNvSpPr>
            <a:spLocks noGrp="1"/>
          </p:cNvSpPr>
          <p:nvPr>
            <p:ph idx="1"/>
          </p:nvPr>
        </p:nvSpPr>
        <p:spPr>
          <a:xfrm>
            <a:off x="457200" y="261257"/>
            <a:ext cx="10896600" cy="5915706"/>
          </a:xfrm>
        </p:spPr>
        <p:txBody>
          <a:bodyPr>
            <a:normAutofit fontScale="77500" lnSpcReduction="20000"/>
          </a:bodyPr>
          <a:lstStyle/>
          <a:p>
            <a:pPr marL="0" indent="0" algn="l">
              <a:lnSpc>
                <a:spcPct val="150000"/>
              </a:lnSpc>
              <a:buNone/>
            </a:pPr>
            <a:r>
              <a:rPr lang="en-US" b="1" i="0" dirty="0">
                <a:solidFill>
                  <a:srgbClr val="000000"/>
                </a:solidFill>
                <a:effectLst/>
                <a:latin typeface="Times New Roman" panose="02020603050405020304" pitchFamily="18" charset="0"/>
                <a:cs typeface="Times New Roman" panose="02020603050405020304" pitchFamily="18" charset="0"/>
              </a:rPr>
              <a:t>Physical Address </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Physical Address is the actual address of the data inside the memory. </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logical address is a virtual address and the program needs physical memory for its execution. </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user never deals with the Physical Address. </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user program generates the logical address and is mapped to the physical address by the Memory Management Unit(MMU).</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 set of all physical addresses corresponding to the logical addresses in the logical address space is called the physical address space.</a:t>
            </a:r>
          </a:p>
          <a:p>
            <a:pPr algn="l">
              <a:lnSpc>
                <a:spcPct val="150000"/>
              </a:lnSpc>
            </a:pPr>
            <a:r>
              <a:rPr lang="en-US" dirty="0">
                <a:solidFill>
                  <a:srgbClr val="000000"/>
                </a:solidFill>
                <a:latin typeface="Times New Roman" panose="02020603050405020304" pitchFamily="18" charset="0"/>
                <a:cs typeface="Times New Roman" panose="02020603050405020304" pitchFamily="18" charset="0"/>
              </a:rPr>
              <a:t>Datalink layer-to identify computer-mac address-05-0h-77-7i-88-9a-hexadecimal value-48 bit address</a:t>
            </a:r>
            <a:endParaRPr lang="en-US"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523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5550-7151-0C49-CAC5-701CAFD64198}"/>
              </a:ext>
            </a:extLst>
          </p:cNvPr>
          <p:cNvSpPr>
            <a:spLocks noGrp="1"/>
          </p:cNvSpPr>
          <p:nvPr>
            <p:ph type="title"/>
          </p:nvPr>
        </p:nvSpPr>
        <p:spPr>
          <a:xfrm>
            <a:off x="838200" y="365126"/>
            <a:ext cx="10515600" cy="567936"/>
          </a:xfrm>
        </p:spPr>
        <p:txBody>
          <a:bodyPr>
            <a:normAutofit fontScale="90000"/>
          </a:bodyPr>
          <a:lstStyle/>
          <a:p>
            <a:r>
              <a:rPr lang="en-IN" b="1" i="0" dirty="0">
                <a:solidFill>
                  <a:srgbClr val="212529"/>
                </a:solidFill>
                <a:effectLst/>
                <a:latin typeface="system-ui"/>
              </a:rPr>
              <a:t>Structure of Page Table</a:t>
            </a:r>
            <a:endParaRPr lang="en-IN" b="1" dirty="0"/>
          </a:p>
        </p:txBody>
      </p:sp>
      <p:sp>
        <p:nvSpPr>
          <p:cNvPr id="3" name="Content Placeholder 2">
            <a:extLst>
              <a:ext uri="{FF2B5EF4-FFF2-40B4-BE49-F238E27FC236}">
                <a16:creationId xmlns:a16="http://schemas.microsoft.com/office/drawing/2014/main" id="{A66837CA-2255-B8FD-86BC-69CC05913C0F}"/>
              </a:ext>
            </a:extLst>
          </p:cNvPr>
          <p:cNvSpPr>
            <a:spLocks noGrp="1"/>
          </p:cNvSpPr>
          <p:nvPr>
            <p:ph idx="1"/>
          </p:nvPr>
        </p:nvSpPr>
        <p:spPr>
          <a:xfrm>
            <a:off x="345233" y="933062"/>
            <a:ext cx="11392677" cy="5559812"/>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data structure that is used by the virtual memory system in the operating system of a computer in order to store the mapping between physical and logical addresses is commonly known as </a:t>
            </a:r>
            <a:r>
              <a:rPr lang="en-US" sz="2400" b="1" i="0" dirty="0">
                <a:solidFill>
                  <a:srgbClr val="212529"/>
                </a:solidFill>
                <a:effectLst/>
                <a:latin typeface="Times New Roman" panose="02020603050405020304" pitchFamily="18" charset="0"/>
                <a:cs typeface="Times New Roman" panose="02020603050405020304" pitchFamily="18" charset="0"/>
              </a:rPr>
              <a:t>Page Table</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we had already told you that the logical address that is generated by the CPU is translated into the physical address with the help of the page table.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Thus page table mainly provides the corresponding frame number (base address of the frame) where that page is stored in the main memory.</a:t>
            </a:r>
          </a:p>
          <a:p>
            <a:pPr marL="0" indent="0">
              <a:buNone/>
            </a:pPr>
            <a:endParaRPr lang="en-IN" dirty="0"/>
          </a:p>
        </p:txBody>
      </p:sp>
    </p:spTree>
    <p:extLst>
      <p:ext uri="{BB962C8B-B14F-4D97-AF65-F5344CB8AC3E}">
        <p14:creationId xmlns:p14="http://schemas.microsoft.com/office/powerpoint/2010/main" val="234269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C120CCA-A084-2A2B-8E6C-2118061975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388" y="597159"/>
            <a:ext cx="8957388" cy="53138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A43E00A-DB36-6A03-099B-0121D88CEE45}"/>
              </a:ext>
            </a:extLst>
          </p:cNvPr>
          <p:cNvSpPr txBox="1"/>
          <p:nvPr/>
        </p:nvSpPr>
        <p:spPr>
          <a:xfrm>
            <a:off x="333570" y="6072970"/>
            <a:ext cx="10144708" cy="461665"/>
          </a:xfrm>
          <a:prstGeom prst="rect">
            <a:avLst/>
          </a:prstGeom>
          <a:noFill/>
        </p:spPr>
        <p:txBody>
          <a:bodyPr wrap="square">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The above diagram shows the paging model of Physical and logical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261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22651-F5BD-A8F2-C0D4-D10D8B5AD130}"/>
              </a:ext>
            </a:extLst>
          </p:cNvPr>
          <p:cNvSpPr>
            <a:spLocks noGrp="1"/>
          </p:cNvSpPr>
          <p:nvPr>
            <p:ph idx="1"/>
          </p:nvPr>
        </p:nvSpPr>
        <p:spPr>
          <a:xfrm>
            <a:off x="485192" y="251927"/>
            <a:ext cx="10868608" cy="5925036"/>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Q.1 A paging scheme using TLB. TLB Access Time 10 ns and main memory access time takes 50 ns. What is Effective Memory Access Time (in ns) if TLB hit ratio is 90% and there is no page fault?</a:t>
            </a:r>
          </a:p>
        </p:txBody>
      </p:sp>
    </p:spTree>
    <p:extLst>
      <p:ext uri="{BB962C8B-B14F-4D97-AF65-F5344CB8AC3E}">
        <p14:creationId xmlns:p14="http://schemas.microsoft.com/office/powerpoint/2010/main" val="1055638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23FDE-F697-D365-35C1-8F2A91D25DA9}"/>
              </a:ext>
            </a:extLst>
          </p:cNvPr>
          <p:cNvSpPr>
            <a:spLocks noGrp="1"/>
          </p:cNvSpPr>
          <p:nvPr>
            <p:ph type="title"/>
          </p:nvPr>
        </p:nvSpPr>
        <p:spPr>
          <a:xfrm>
            <a:off x="838200" y="365126"/>
            <a:ext cx="10515600" cy="866516"/>
          </a:xfrm>
        </p:spPr>
        <p:txBody>
          <a:bodyPr/>
          <a:lstStyle/>
          <a:p>
            <a:r>
              <a:rPr lang="en-US" b="1" i="0" dirty="0">
                <a:solidFill>
                  <a:srgbClr val="212529"/>
                </a:solidFill>
                <a:effectLst/>
                <a:latin typeface="Times New Roman" panose="02020603050405020304" pitchFamily="18" charset="0"/>
                <a:cs typeface="Times New Roman" panose="02020603050405020304" pitchFamily="18" charset="0"/>
              </a:rPr>
              <a:t>Characteristics of the Page Table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56D872-6CAF-AD12-B130-1AACBE3E2115}"/>
              </a:ext>
            </a:extLst>
          </p:cNvPr>
          <p:cNvSpPr>
            <a:spLocks noGrp="1"/>
          </p:cNvSpPr>
          <p:nvPr>
            <p:ph idx="1"/>
          </p:nvPr>
        </p:nvSpPr>
        <p:spPr>
          <a:xfrm>
            <a:off x="391886" y="1483567"/>
            <a:ext cx="10961914" cy="4693396"/>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Some of the characteristics of the Page Table are as follows: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stored in the main memory.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Generally; the Number of entries in the page table = the Number of Pages in which the process is divided.</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PTBR</a:t>
            </a:r>
            <a:r>
              <a:rPr lang="en-US" sz="2400" b="0" i="0" dirty="0">
                <a:effectLst/>
                <a:latin typeface="Times New Roman" panose="02020603050405020304" pitchFamily="18" charset="0"/>
                <a:cs typeface="Times New Roman" panose="02020603050405020304" pitchFamily="18" charset="0"/>
              </a:rPr>
              <a:t> means page table base register and it is basically used to hold the base address for the page table of the current process.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process has its own independent page table.</a:t>
            </a:r>
          </a:p>
        </p:txBody>
      </p:sp>
    </p:spTree>
    <p:extLst>
      <p:ext uri="{BB962C8B-B14F-4D97-AF65-F5344CB8AC3E}">
        <p14:creationId xmlns:p14="http://schemas.microsoft.com/office/powerpoint/2010/main" val="1086431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D68C-1DC0-E508-2B6B-525A419D8F3D}"/>
              </a:ext>
            </a:extLst>
          </p:cNvPr>
          <p:cNvSpPr>
            <a:spLocks noGrp="1"/>
          </p:cNvSpPr>
          <p:nvPr>
            <p:ph type="title"/>
          </p:nvPr>
        </p:nvSpPr>
        <p:spPr>
          <a:xfrm>
            <a:off x="382555" y="365125"/>
            <a:ext cx="10971245" cy="521283"/>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Techniques used for Structuring the Page Table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D876B4-AA0A-380F-99D3-5140A88A3EF3}"/>
              </a:ext>
            </a:extLst>
          </p:cNvPr>
          <p:cNvSpPr>
            <a:spLocks noGrp="1"/>
          </p:cNvSpPr>
          <p:nvPr>
            <p:ph idx="1"/>
          </p:nvPr>
        </p:nvSpPr>
        <p:spPr>
          <a:xfrm>
            <a:off x="298580" y="1035698"/>
            <a:ext cx="11055220" cy="5141265"/>
          </a:xfrm>
        </p:spPr>
        <p:txBody>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Some of the common techniques that are used for structuring the Page table are as follows: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Hierarchical Paging</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Hashed Page Tables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Inverted Page Tables</a:t>
            </a:r>
          </a:p>
          <a:p>
            <a:endParaRPr lang="en-IN" dirty="0"/>
          </a:p>
        </p:txBody>
      </p:sp>
    </p:spTree>
    <p:extLst>
      <p:ext uri="{BB962C8B-B14F-4D97-AF65-F5344CB8AC3E}">
        <p14:creationId xmlns:p14="http://schemas.microsoft.com/office/powerpoint/2010/main" val="528480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B256-B77B-45EE-5151-FFC642BADB15}"/>
              </a:ext>
            </a:extLst>
          </p:cNvPr>
          <p:cNvSpPr>
            <a:spLocks noGrp="1"/>
          </p:cNvSpPr>
          <p:nvPr>
            <p:ph type="title"/>
          </p:nvPr>
        </p:nvSpPr>
        <p:spPr>
          <a:xfrm>
            <a:off x="326571" y="365125"/>
            <a:ext cx="11027229" cy="614589"/>
          </a:xfrm>
        </p:spPr>
        <p:txBody>
          <a:bodyPr>
            <a:normAutofit fontScale="90000"/>
          </a:bodyPr>
          <a:lstStyle/>
          <a:p>
            <a:r>
              <a:rPr lang="en-IN" b="1" i="0" dirty="0">
                <a:solidFill>
                  <a:srgbClr val="FF0000"/>
                </a:solidFill>
                <a:effectLst/>
                <a:latin typeface="Times New Roman" panose="02020603050405020304" pitchFamily="18" charset="0"/>
                <a:cs typeface="Times New Roman" panose="02020603050405020304" pitchFamily="18" charset="0"/>
              </a:rPr>
              <a:t>Hierarchical Paging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928573-578E-B4BA-C74F-994C37D0D725}"/>
              </a:ext>
            </a:extLst>
          </p:cNvPr>
          <p:cNvSpPr>
            <a:spLocks noGrp="1"/>
          </p:cNvSpPr>
          <p:nvPr>
            <p:ph idx="1"/>
          </p:nvPr>
        </p:nvSpPr>
        <p:spPr>
          <a:xfrm>
            <a:off x="401216" y="979714"/>
            <a:ext cx="10952584" cy="5197249"/>
          </a:xfrm>
        </p:spPr>
        <p:txBody>
          <a:bodyPr/>
          <a:lstStyle/>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Another name for Hierarchical Paging is multilevel paging.</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There might be a case where the </a:t>
            </a:r>
            <a:r>
              <a:rPr lang="en-US" b="1" i="0" dirty="0">
                <a:solidFill>
                  <a:srgbClr val="212529"/>
                </a:solidFill>
                <a:effectLst/>
                <a:latin typeface="Times New Roman" panose="02020603050405020304" pitchFamily="18" charset="0"/>
                <a:cs typeface="Times New Roman" panose="02020603050405020304" pitchFamily="18" charset="0"/>
              </a:rPr>
              <a:t>page table is too big to fit </a:t>
            </a:r>
            <a:r>
              <a:rPr lang="en-US" b="0" i="0" dirty="0">
                <a:solidFill>
                  <a:srgbClr val="212529"/>
                </a:solidFill>
                <a:effectLst/>
                <a:latin typeface="Times New Roman" panose="02020603050405020304" pitchFamily="18" charset="0"/>
                <a:cs typeface="Times New Roman" panose="02020603050405020304" pitchFamily="18" charset="0"/>
              </a:rPr>
              <a:t>in a contiguous space, so we may have a hierarchy with several levels.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In this type of Paging the </a:t>
            </a:r>
            <a:r>
              <a:rPr lang="en-US" b="1" i="0" dirty="0">
                <a:solidFill>
                  <a:srgbClr val="212529"/>
                </a:solidFill>
                <a:effectLst/>
                <a:latin typeface="Times New Roman" panose="02020603050405020304" pitchFamily="18" charset="0"/>
                <a:cs typeface="Times New Roman" panose="02020603050405020304" pitchFamily="18" charset="0"/>
              </a:rPr>
              <a:t>logical address space is broke up into Multiple page tables</a:t>
            </a:r>
            <a:r>
              <a:rPr lang="en-US"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Hierarchical Paging is one of the simplest techniques and for this purpose, a two-level page table and three-level page table can be used.</a:t>
            </a:r>
          </a:p>
          <a:p>
            <a:pPr marL="0" indent="0">
              <a:buNone/>
            </a:pPr>
            <a:endParaRPr lang="en-IN" dirty="0"/>
          </a:p>
        </p:txBody>
      </p:sp>
    </p:spTree>
    <p:extLst>
      <p:ext uri="{BB962C8B-B14F-4D97-AF65-F5344CB8AC3E}">
        <p14:creationId xmlns:p14="http://schemas.microsoft.com/office/powerpoint/2010/main" val="358097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A91E-1433-0530-6BC2-C222CD7A68B5}"/>
              </a:ext>
            </a:extLst>
          </p:cNvPr>
          <p:cNvSpPr>
            <a:spLocks noGrp="1"/>
          </p:cNvSpPr>
          <p:nvPr>
            <p:ph type="title"/>
          </p:nvPr>
        </p:nvSpPr>
        <p:spPr>
          <a:xfrm>
            <a:off x="205273" y="365126"/>
            <a:ext cx="11148527" cy="558606"/>
          </a:xfrm>
        </p:spPr>
        <p:txBody>
          <a:bodyPr>
            <a:noAutofit/>
          </a:bodyPr>
          <a:lstStyle/>
          <a:p>
            <a:r>
              <a:rPr lang="en-IN" sz="3600" b="1" i="0" dirty="0">
                <a:solidFill>
                  <a:schemeClr val="accent1">
                    <a:lumMod val="75000"/>
                  </a:schemeClr>
                </a:solidFill>
                <a:effectLst/>
                <a:latin typeface="Times New Roman" panose="02020603050405020304" pitchFamily="18" charset="0"/>
                <a:cs typeface="Times New Roman" panose="02020603050405020304" pitchFamily="18" charset="0"/>
              </a:rPr>
              <a:t>Two Level Page Table</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6B9B1C-2442-6E44-7CA6-5A919BE48CD2}"/>
              </a:ext>
            </a:extLst>
          </p:cNvPr>
          <p:cNvSpPr>
            <a:spLocks noGrp="1"/>
          </p:cNvSpPr>
          <p:nvPr>
            <p:ph idx="1"/>
          </p:nvPr>
        </p:nvSpPr>
        <p:spPr>
          <a:xfrm>
            <a:off x="205273" y="1026366"/>
            <a:ext cx="11532637" cy="5551715"/>
          </a:xfrm>
        </p:spPr>
        <p:txBody>
          <a:bodyPr/>
          <a:lstStyle/>
          <a:p>
            <a:pPr marL="0" indent="0" algn="just">
              <a:lnSpc>
                <a:spcPct val="10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Consider a system having 32-bit logical address space and a page size of 1 KB and it is further divided into:</a:t>
            </a:r>
          </a:p>
          <a:p>
            <a:pPr algn="just">
              <a:lnSpc>
                <a:spcPct val="10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Number consisting of 22 bits.</a:t>
            </a:r>
          </a:p>
          <a:p>
            <a:pPr algn="just">
              <a:lnSpc>
                <a:spcPct val="10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Offset consisting of 10 bits.</a:t>
            </a:r>
          </a:p>
          <a:p>
            <a:pPr marL="0" indent="0" algn="just">
              <a:lnSpc>
                <a:spcPct val="10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As we page the Page table, the page number is further divided into :</a:t>
            </a:r>
          </a:p>
          <a:p>
            <a:pPr algn="just">
              <a:lnSpc>
                <a:spcPct val="10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Number consisting of 12 bits.</a:t>
            </a:r>
          </a:p>
          <a:p>
            <a:pPr algn="just">
              <a:lnSpc>
                <a:spcPct val="10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Offset consisting of 10 bits.</a:t>
            </a:r>
          </a:p>
          <a:p>
            <a:pPr marL="0" indent="0">
              <a:buNone/>
            </a:pPr>
            <a:r>
              <a:rPr lang="en-US" sz="2400" b="0" i="0" dirty="0">
                <a:solidFill>
                  <a:srgbClr val="212529"/>
                </a:solidFill>
                <a:effectLst/>
                <a:latin typeface="Times New Roman" panose="02020603050405020304" pitchFamily="18" charset="0"/>
                <a:cs typeface="Times New Roman" panose="02020603050405020304" pitchFamily="18" charset="0"/>
              </a:rPr>
              <a:t>Thus the Logical address is as follows:</a:t>
            </a:r>
            <a:endParaRPr lang="en-IN" sz="2400" dirty="0">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577314A3-9160-5E56-2FC7-11818D274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626" y="4954555"/>
            <a:ext cx="4825190" cy="1538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199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40B9C5-2FD2-6C03-FC52-0E10FD878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0015" y="167951"/>
            <a:ext cx="8238931" cy="5589037"/>
          </a:xfrm>
          <a:prstGeom prst="rect">
            <a:avLst/>
          </a:prstGeom>
        </p:spPr>
      </p:pic>
      <p:sp>
        <p:nvSpPr>
          <p:cNvPr id="6" name="TextBox 5">
            <a:extLst>
              <a:ext uri="{FF2B5EF4-FFF2-40B4-BE49-F238E27FC236}">
                <a16:creationId xmlns:a16="http://schemas.microsoft.com/office/drawing/2014/main" id="{33B739CA-10FE-333C-35CB-5A25150C9815}"/>
              </a:ext>
            </a:extLst>
          </p:cNvPr>
          <p:cNvSpPr txBox="1"/>
          <p:nvPr/>
        </p:nvSpPr>
        <p:spPr>
          <a:xfrm>
            <a:off x="4105469" y="6046236"/>
            <a:ext cx="427342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Fig. Two level page scheme</a:t>
            </a:r>
          </a:p>
        </p:txBody>
      </p:sp>
    </p:spTree>
    <p:extLst>
      <p:ext uri="{BB962C8B-B14F-4D97-AF65-F5344CB8AC3E}">
        <p14:creationId xmlns:p14="http://schemas.microsoft.com/office/powerpoint/2010/main" val="1090118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14E11E-04D9-891C-09E3-01623373F5A7}"/>
              </a:ext>
            </a:extLst>
          </p:cNvPr>
          <p:cNvSpPr>
            <a:spLocks noGrp="1"/>
          </p:cNvSpPr>
          <p:nvPr>
            <p:ph idx="1"/>
          </p:nvPr>
        </p:nvSpPr>
        <p:spPr>
          <a:xfrm>
            <a:off x="681135" y="746449"/>
            <a:ext cx="10672665" cy="5430514"/>
          </a:xfrm>
        </p:spPr>
        <p:txBody>
          <a:bodyPr/>
          <a:lstStyle/>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In the above diagram,</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P1 is an index into the </a:t>
            </a:r>
            <a:r>
              <a:rPr lang="en-US" b="1" i="0" dirty="0">
                <a:solidFill>
                  <a:srgbClr val="212529"/>
                </a:solidFill>
                <a:effectLst/>
                <a:latin typeface="Times New Roman" panose="02020603050405020304" pitchFamily="18" charset="0"/>
                <a:cs typeface="Times New Roman" panose="02020603050405020304" pitchFamily="18" charset="0"/>
              </a:rPr>
              <a:t>Outer Page</a:t>
            </a:r>
            <a:r>
              <a:rPr lang="en-US" b="0" i="0" dirty="0">
                <a:solidFill>
                  <a:srgbClr val="212529"/>
                </a:solidFill>
                <a:effectLst/>
                <a:latin typeface="Times New Roman" panose="02020603050405020304" pitchFamily="18" charset="0"/>
                <a:cs typeface="Times New Roman" panose="02020603050405020304" pitchFamily="18" charset="0"/>
              </a:rPr>
              <a:t> table.</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P2 indicates the displacement within the page of the </a:t>
            </a:r>
            <a:r>
              <a:rPr lang="en-US" b="1" i="0" dirty="0">
                <a:solidFill>
                  <a:srgbClr val="212529"/>
                </a:solidFill>
                <a:effectLst/>
                <a:latin typeface="Times New Roman" panose="02020603050405020304" pitchFamily="18" charset="0"/>
                <a:cs typeface="Times New Roman" panose="02020603050405020304" pitchFamily="18" charset="0"/>
              </a:rPr>
              <a:t>Inner page</a:t>
            </a:r>
            <a:r>
              <a:rPr lang="en-US" b="0" i="0" dirty="0">
                <a:solidFill>
                  <a:srgbClr val="212529"/>
                </a:solidFill>
                <a:effectLst/>
                <a:latin typeface="Times New Roman" panose="02020603050405020304" pitchFamily="18" charset="0"/>
                <a:cs typeface="Times New Roman" panose="02020603050405020304" pitchFamily="18" charset="0"/>
              </a:rPr>
              <a:t> Table.</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As address translation works from outer page table inward so is known as </a:t>
            </a:r>
            <a:r>
              <a:rPr lang="en-US" b="1" i="0" dirty="0">
                <a:solidFill>
                  <a:srgbClr val="212529"/>
                </a:solidFill>
                <a:effectLst/>
                <a:latin typeface="Times New Roman" panose="02020603050405020304" pitchFamily="18" charset="0"/>
                <a:cs typeface="Times New Roman" panose="02020603050405020304" pitchFamily="18" charset="0"/>
              </a:rPr>
              <a:t>forward-mapped Page Table</a:t>
            </a:r>
            <a:r>
              <a:rPr lang="en-US"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Below given figure below shows the Address Translation scheme for a two-level page table</a:t>
            </a:r>
          </a:p>
          <a:p>
            <a:pPr marL="0" indent="0">
              <a:buNone/>
            </a:pPr>
            <a:endParaRPr lang="en-IN" dirty="0"/>
          </a:p>
        </p:txBody>
      </p:sp>
    </p:spTree>
    <p:extLst>
      <p:ext uri="{BB962C8B-B14F-4D97-AF65-F5344CB8AC3E}">
        <p14:creationId xmlns:p14="http://schemas.microsoft.com/office/powerpoint/2010/main" val="424004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6C2BEF-CDD9-FBD3-4E29-1A3FC12C2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10" y="513183"/>
            <a:ext cx="9535886" cy="4646645"/>
          </a:xfrm>
          <a:prstGeom prst="rect">
            <a:avLst/>
          </a:prstGeom>
        </p:spPr>
      </p:pic>
      <p:sp>
        <p:nvSpPr>
          <p:cNvPr id="6" name="TextBox 5">
            <a:extLst>
              <a:ext uri="{FF2B5EF4-FFF2-40B4-BE49-F238E27FC236}">
                <a16:creationId xmlns:a16="http://schemas.microsoft.com/office/drawing/2014/main" id="{E5777B68-ECD9-8BF2-38B4-784A335414DD}"/>
              </a:ext>
            </a:extLst>
          </p:cNvPr>
          <p:cNvSpPr txBox="1"/>
          <p:nvPr/>
        </p:nvSpPr>
        <p:spPr>
          <a:xfrm>
            <a:off x="1679510" y="5281127"/>
            <a:ext cx="998375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Fig. Address translation for a two-level 32-bit paging architecture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94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8C05D2A2-90DE-514F-54E6-A030D82D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850" y="721860"/>
            <a:ext cx="6610350"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910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2D195-9A42-41CD-4D90-A8A46DC9602F}"/>
              </a:ext>
            </a:extLst>
          </p:cNvPr>
          <p:cNvSpPr>
            <a:spLocks noGrp="1"/>
          </p:cNvSpPr>
          <p:nvPr>
            <p:ph type="title"/>
          </p:nvPr>
        </p:nvSpPr>
        <p:spPr>
          <a:xfrm>
            <a:off x="352230" y="184268"/>
            <a:ext cx="10515600" cy="455969"/>
          </a:xfrm>
        </p:spPr>
        <p:txBody>
          <a:bodyPr>
            <a:noAutofit/>
          </a:bodyPr>
          <a:lstStyle/>
          <a:p>
            <a:r>
              <a:rPr lang="en-IN" sz="3600" b="1" i="0" dirty="0">
                <a:solidFill>
                  <a:schemeClr val="accent1">
                    <a:lumMod val="75000"/>
                  </a:schemeClr>
                </a:solidFill>
                <a:effectLst/>
                <a:latin typeface="Times New Roman" panose="02020603050405020304" pitchFamily="18" charset="0"/>
                <a:cs typeface="Times New Roman" panose="02020603050405020304" pitchFamily="18" charset="0"/>
              </a:rPr>
              <a:t>Three Level Page Table</a:t>
            </a:r>
            <a:endParaRPr lang="en-IN"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900678-267D-7851-AAB2-4D40D3BB36AD}"/>
              </a:ext>
            </a:extLst>
          </p:cNvPr>
          <p:cNvSpPr>
            <a:spLocks noGrp="1"/>
          </p:cNvSpPr>
          <p:nvPr>
            <p:ph idx="1"/>
          </p:nvPr>
        </p:nvSpPr>
        <p:spPr>
          <a:xfrm>
            <a:off x="419878" y="998376"/>
            <a:ext cx="11290040" cy="5494499"/>
          </a:xfrm>
        </p:spPr>
        <p:txBody>
          <a:bodyPr>
            <a:normAutofit/>
          </a:bodyPr>
          <a:lstStyle/>
          <a:p>
            <a:pPr algn="just"/>
            <a:r>
              <a:rPr lang="en-US" sz="2400" b="0" i="0" dirty="0">
                <a:solidFill>
                  <a:srgbClr val="212529"/>
                </a:solidFill>
                <a:effectLst/>
                <a:latin typeface="Times New Roman" panose="02020603050405020304" pitchFamily="18" charset="0"/>
                <a:cs typeface="Times New Roman" panose="02020603050405020304" pitchFamily="18" charset="0"/>
              </a:rPr>
              <a:t>For a system with 64-bit logical address space, a two-level paging scheme is not appropriate. </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Let us suppose that the page size, in this case, is 4KB.</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If in this case, we will use the two-page level scheme then the addresses will look like this:</a:t>
            </a:r>
            <a:endParaRPr lang="en-IN" sz="24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F5F1C25D-07CC-2A38-0E8B-C53D48D89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25" y="2981325"/>
            <a:ext cx="2571750" cy="895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B43BD6-34E0-8F60-E790-BDB7BC968F1D}"/>
              </a:ext>
            </a:extLst>
          </p:cNvPr>
          <p:cNvSpPr txBox="1"/>
          <p:nvPr/>
        </p:nvSpPr>
        <p:spPr>
          <a:xfrm>
            <a:off x="352230" y="4261445"/>
            <a:ext cx="11357687" cy="1133965"/>
          </a:xfrm>
          <a:prstGeom prst="rect">
            <a:avLst/>
          </a:prstGeom>
          <a:noFill/>
        </p:spPr>
        <p:txBody>
          <a:bodyPr wrap="square">
            <a:sp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Thus in order to avoid such a large table, there is a solution and that is to divide the outer page table, and then it will result in a </a:t>
            </a:r>
            <a:r>
              <a:rPr lang="en-US" sz="2400" b="1" i="0" dirty="0">
                <a:solidFill>
                  <a:srgbClr val="212529"/>
                </a:solidFill>
                <a:effectLst/>
                <a:latin typeface="Times New Roman" panose="02020603050405020304" pitchFamily="18" charset="0"/>
                <a:cs typeface="Times New Roman" panose="02020603050405020304" pitchFamily="18" charset="0"/>
              </a:rPr>
              <a:t>Three-level page table:</a:t>
            </a:r>
            <a:endParaRPr lang="en-IN" sz="24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A792ED7F-5F14-9199-7DF0-8AFB11D3F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5655720"/>
            <a:ext cx="341947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631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D14F9-20E1-B565-9917-B287B0ACA108}"/>
              </a:ext>
            </a:extLst>
          </p:cNvPr>
          <p:cNvSpPr>
            <a:spLocks noGrp="1"/>
          </p:cNvSpPr>
          <p:nvPr>
            <p:ph type="title"/>
          </p:nvPr>
        </p:nvSpPr>
        <p:spPr>
          <a:xfrm>
            <a:off x="166396" y="75876"/>
            <a:ext cx="10515600" cy="465299"/>
          </a:xfrm>
        </p:spPr>
        <p:txBody>
          <a:bodyPr>
            <a:normAutofit fontScale="90000"/>
          </a:bodyPr>
          <a:lstStyle/>
          <a:p>
            <a:r>
              <a:rPr lang="en-IN" sz="3600" b="1" dirty="0">
                <a:latin typeface="Times New Roman" panose="02020603050405020304" pitchFamily="18" charset="0"/>
                <a:cs typeface="Times New Roman" panose="02020603050405020304" pitchFamily="18" charset="0"/>
              </a:rPr>
              <a:t>Hashed Page Tables</a:t>
            </a:r>
          </a:p>
        </p:txBody>
      </p:sp>
      <p:sp>
        <p:nvSpPr>
          <p:cNvPr id="3" name="Content Placeholder 2">
            <a:extLst>
              <a:ext uri="{FF2B5EF4-FFF2-40B4-BE49-F238E27FC236}">
                <a16:creationId xmlns:a16="http://schemas.microsoft.com/office/drawing/2014/main" id="{74B592B0-0155-35F1-B4DD-43597E592859}"/>
              </a:ext>
            </a:extLst>
          </p:cNvPr>
          <p:cNvSpPr>
            <a:spLocks noGrp="1"/>
          </p:cNvSpPr>
          <p:nvPr>
            <p:ph idx="1"/>
          </p:nvPr>
        </p:nvSpPr>
        <p:spPr>
          <a:xfrm>
            <a:off x="166397" y="625151"/>
            <a:ext cx="11552852" cy="5999584"/>
          </a:xfrm>
        </p:spPr>
        <p:txBody>
          <a:bodyPr>
            <a:normAutofit/>
          </a:bodyPr>
          <a:lstStyle/>
          <a:p>
            <a:pPr algn="just">
              <a:lnSpc>
                <a:spcPct val="150000"/>
              </a:lnSpc>
            </a:pPr>
            <a:r>
              <a:rPr lang="en-US" sz="2400" b="1" i="1" dirty="0">
                <a:solidFill>
                  <a:srgbClr val="333333"/>
                </a:solidFill>
                <a:effectLst/>
                <a:latin typeface="Times New Roman" panose="02020603050405020304" pitchFamily="18" charset="0"/>
                <a:cs typeface="Times New Roman" panose="02020603050405020304" pitchFamily="18" charset="0"/>
              </a:rPr>
              <a:t>Hashed page tables</a:t>
            </a:r>
            <a:r>
              <a:rPr lang="en-US" sz="2400" b="0" i="0" dirty="0">
                <a:solidFill>
                  <a:srgbClr val="333333"/>
                </a:solidFill>
                <a:effectLst/>
                <a:latin typeface="Times New Roman" panose="02020603050405020304" pitchFamily="18" charset="0"/>
                <a:cs typeface="Times New Roman" panose="02020603050405020304" pitchFamily="18" charset="0"/>
              </a:rPr>
              <a:t> are a technique for structuring page tables in memory.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a hashed page table, the virtual addresses are hashed into the hash table.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Each element in the table comprises a linked list of elements to avoid collisions.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hash value used is the virtual page number, i.e., all the bits that are not part of the page offset.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Each element in the hash table has the virtual page number, the value of the mapped page, and a pointer to the next element.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Hashed page tables are common in address spaces greater than 32 bits. For each element in the hash table, there are three fields available,</a:t>
            </a:r>
          </a:p>
          <a:p>
            <a:pPr marL="0" indent="0">
              <a:buNone/>
            </a:pPr>
            <a:endParaRPr lang="en-IN" dirty="0"/>
          </a:p>
        </p:txBody>
      </p:sp>
    </p:spTree>
    <p:extLst>
      <p:ext uri="{BB962C8B-B14F-4D97-AF65-F5344CB8AC3E}">
        <p14:creationId xmlns:p14="http://schemas.microsoft.com/office/powerpoint/2010/main" val="1943368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4F8A7F-C963-D08B-6FA7-DD5802DC9064}"/>
              </a:ext>
            </a:extLst>
          </p:cNvPr>
          <p:cNvSpPr>
            <a:spLocks noGrp="1"/>
          </p:cNvSpPr>
          <p:nvPr>
            <p:ph idx="1"/>
          </p:nvPr>
        </p:nvSpPr>
        <p:spPr>
          <a:xfrm>
            <a:off x="214605" y="177282"/>
            <a:ext cx="11430000" cy="6194294"/>
          </a:xfrm>
        </p:spPr>
        <p:txBody>
          <a:bodyPr>
            <a:normAutofit lnSpcReduction="10000"/>
          </a:bodyPr>
          <a:lstStyle/>
          <a:p>
            <a:pPr algn="just">
              <a:lnSpc>
                <a:spcPct val="150000"/>
              </a:lnSpc>
              <a:buFont typeface="+mj-lt"/>
              <a:buAutoNum type="arabicPeriod"/>
            </a:pPr>
            <a:r>
              <a:rPr lang="en-US" sz="2400" b="0" i="0" dirty="0">
                <a:solidFill>
                  <a:srgbClr val="FF0000"/>
                </a:solidFill>
                <a:effectLst/>
                <a:latin typeface="Times New Roman" panose="02020603050405020304" pitchFamily="18" charset="0"/>
                <a:cs typeface="Times New Roman" panose="02020603050405020304" pitchFamily="18" charset="0"/>
              </a:rPr>
              <a:t>The virtual Page Number (which is the hash value).</a:t>
            </a:r>
          </a:p>
          <a:p>
            <a:pPr algn="just">
              <a:lnSpc>
                <a:spcPct val="150000"/>
              </a:lnSpc>
              <a:buFont typeface="+mj-lt"/>
              <a:buAutoNum type="arabicPeriod"/>
            </a:pPr>
            <a:r>
              <a:rPr lang="en-US" sz="2400" b="0" i="0" dirty="0">
                <a:solidFill>
                  <a:srgbClr val="FF0000"/>
                </a:solidFill>
                <a:effectLst/>
                <a:latin typeface="Times New Roman" panose="02020603050405020304" pitchFamily="18" charset="0"/>
                <a:cs typeface="Times New Roman" panose="02020603050405020304" pitchFamily="18" charset="0"/>
              </a:rPr>
              <a:t>The value of the mapped page frame.</a:t>
            </a:r>
          </a:p>
          <a:p>
            <a:pPr algn="just">
              <a:lnSpc>
                <a:spcPct val="150000"/>
              </a:lnSpc>
              <a:buFont typeface="+mj-lt"/>
              <a:buAutoNum type="arabicPeriod"/>
            </a:pPr>
            <a:r>
              <a:rPr lang="en-US" sz="2400" b="0" i="0" dirty="0">
                <a:solidFill>
                  <a:srgbClr val="FF0000"/>
                </a:solidFill>
                <a:effectLst/>
                <a:latin typeface="Times New Roman" panose="02020603050405020304" pitchFamily="18" charset="0"/>
                <a:cs typeface="Times New Roman" panose="02020603050405020304" pitchFamily="18" charset="0"/>
              </a:rPr>
              <a:t>A pointer to the next element in the linked list.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virtual page number is matched against the first field, i.e., the virtual address, and if a match is found, the corresponding mapped address in the second field is used to form the desired memory address.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If a match is not found, the linked list is traversed using the next pointer until a match is found.</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Though we can structure the large page table using the multilevel page table, it would consist of several levels that increase the page table's complexity.</a:t>
            </a:r>
          </a:p>
          <a:p>
            <a:pPr marL="0" indent="0" algn="just">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2750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E1FB-F7DF-4F94-F2DF-33CA54B8191B}"/>
              </a:ext>
            </a:extLst>
          </p:cNvPr>
          <p:cNvSpPr>
            <a:spLocks noGrp="1"/>
          </p:cNvSpPr>
          <p:nvPr>
            <p:ph type="title"/>
          </p:nvPr>
        </p:nvSpPr>
        <p:spPr>
          <a:xfrm>
            <a:off x="167951" y="365125"/>
            <a:ext cx="11185849" cy="493291"/>
          </a:xfrm>
        </p:spPr>
        <p:txBody>
          <a:bodyPr>
            <a:normAutofit fontScale="90000"/>
          </a:bodyPr>
          <a:lstStyle/>
          <a:p>
            <a:r>
              <a:rPr lang="en-IN" b="1" dirty="0">
                <a:latin typeface="Times New Roman" panose="02020603050405020304" pitchFamily="18" charset="0"/>
                <a:cs typeface="Times New Roman" panose="02020603050405020304" pitchFamily="18" charset="0"/>
              </a:rPr>
              <a:t>Working of Hashed Page Tables</a:t>
            </a:r>
          </a:p>
        </p:txBody>
      </p:sp>
      <p:sp>
        <p:nvSpPr>
          <p:cNvPr id="3" name="Content Placeholder 2">
            <a:extLst>
              <a:ext uri="{FF2B5EF4-FFF2-40B4-BE49-F238E27FC236}">
                <a16:creationId xmlns:a16="http://schemas.microsoft.com/office/drawing/2014/main" id="{93ED5364-9A18-0F7D-D1D5-3FF565D8AECB}"/>
              </a:ext>
            </a:extLst>
          </p:cNvPr>
          <p:cNvSpPr>
            <a:spLocks noGrp="1"/>
          </p:cNvSpPr>
          <p:nvPr>
            <p:ph idx="1"/>
          </p:nvPr>
        </p:nvSpPr>
        <p:spPr>
          <a:xfrm>
            <a:off x="279917" y="1082351"/>
            <a:ext cx="11383347" cy="5410524"/>
          </a:xfrm>
        </p:spPr>
        <p:txBody>
          <a:bodyPr>
            <a:normAutofit fontScale="925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CPU generates a logical address for the page it needs. Now, this logical address needs to be mapped to the physical address.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This logical address has two entries, i.e., a page number (P</a:t>
            </a:r>
            <a:r>
              <a:rPr lang="en-US" sz="2400" b="0" i="0" baseline="-25000" dirty="0">
                <a:solidFill>
                  <a:srgbClr val="333333"/>
                </a:solidFill>
                <a:effectLst/>
                <a:latin typeface="Times New Roman" panose="02020603050405020304" pitchFamily="18" charset="0"/>
                <a:cs typeface="Times New Roman" panose="02020603050405020304" pitchFamily="18" charset="0"/>
              </a:rPr>
              <a:t>3</a:t>
            </a:r>
            <a:r>
              <a:rPr lang="en-US" sz="2400" b="0" i="0" dirty="0">
                <a:solidFill>
                  <a:srgbClr val="333333"/>
                </a:solidFill>
                <a:effectLst/>
                <a:latin typeface="Times New Roman" panose="02020603050405020304" pitchFamily="18" charset="0"/>
                <a:cs typeface="Times New Roman" panose="02020603050405020304" pitchFamily="18" charset="0"/>
              </a:rPr>
              <a:t>) and an offset, as shown below.</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page number from the logical address is directed to the hash function.</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hash function produces a hash value corresponding to the page number.</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hash value directs to an entry in the hash table.</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As we have studied earlier, each entry in the hash table has a link list. Here the page number is compared with the first element's first entry.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If a match is found, then the second entry is checked.</a:t>
            </a:r>
          </a:p>
          <a:p>
            <a:endParaRPr lang="en-IN" dirty="0"/>
          </a:p>
        </p:txBody>
      </p:sp>
    </p:spTree>
    <p:extLst>
      <p:ext uri="{BB962C8B-B14F-4D97-AF65-F5344CB8AC3E}">
        <p14:creationId xmlns:p14="http://schemas.microsoft.com/office/powerpoint/2010/main" val="741130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Hashed Page Table in Operating System">
            <a:extLst>
              <a:ext uri="{FF2B5EF4-FFF2-40B4-BE49-F238E27FC236}">
                <a16:creationId xmlns:a16="http://schemas.microsoft.com/office/drawing/2014/main" id="{C293D574-BD87-E978-ED59-66E70B86A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0890" y="531845"/>
            <a:ext cx="9442579" cy="4973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07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207F4-A688-1C76-3F63-8472C74DC7D4}"/>
              </a:ext>
            </a:extLst>
          </p:cNvPr>
          <p:cNvSpPr>
            <a:spLocks noGrp="1"/>
          </p:cNvSpPr>
          <p:nvPr>
            <p:ph idx="1"/>
          </p:nvPr>
        </p:nvSpPr>
        <p:spPr>
          <a:xfrm>
            <a:off x="270587" y="223935"/>
            <a:ext cx="11327363" cy="6279502"/>
          </a:xfrm>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example, the logical address includes page number P</a:t>
            </a:r>
            <a:r>
              <a:rPr lang="en-US" sz="2400" b="0" i="0" baseline="-25000" dirty="0">
                <a:solidFill>
                  <a:srgbClr val="333333"/>
                </a:solidFill>
                <a:effectLst/>
                <a:latin typeface="Times New Roman" panose="02020603050405020304" pitchFamily="18" charset="0"/>
                <a:cs typeface="Times New Roman" panose="02020603050405020304" pitchFamily="18" charset="0"/>
              </a:rPr>
              <a:t>3</a:t>
            </a:r>
            <a:r>
              <a:rPr lang="en-US" sz="2400" b="0" i="0" dirty="0">
                <a:solidFill>
                  <a:srgbClr val="333333"/>
                </a:solidFill>
                <a:effectLst/>
                <a:latin typeface="Times New Roman" panose="02020603050405020304" pitchFamily="18" charset="0"/>
                <a:cs typeface="Times New Roman" panose="02020603050405020304" pitchFamily="18" charset="0"/>
              </a:rPr>
              <a:t> which does not match the first element of the link list as it includes page number P</a:t>
            </a:r>
            <a:r>
              <a:rPr lang="en-US" sz="2400" b="0" i="0" baseline="-25000" dirty="0">
                <a:solidFill>
                  <a:srgbClr val="333333"/>
                </a:solidFill>
                <a:effectLst/>
                <a:latin typeface="Times New Roman" panose="02020603050405020304" pitchFamily="18" charset="0"/>
                <a:cs typeface="Times New Roman" panose="02020603050405020304" pitchFamily="18" charset="0"/>
              </a:rPr>
              <a:t>1</a:t>
            </a:r>
            <a:r>
              <a:rPr lang="en-US" sz="2400" b="0" i="0" dirty="0">
                <a:solidFill>
                  <a:srgbClr val="333333"/>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So we will move ahead and check the next element; now, this element has a page number entry, i.e., P3, so further, we will check the frame entry of the element, which is fr</a:t>
            </a:r>
            <a:r>
              <a:rPr lang="en-US" sz="2400" b="0" i="0" baseline="-25000" dirty="0">
                <a:solidFill>
                  <a:srgbClr val="333333"/>
                </a:solidFill>
                <a:effectLst/>
                <a:latin typeface="Times New Roman" panose="02020603050405020304" pitchFamily="18" charset="0"/>
                <a:cs typeface="Times New Roman" panose="02020603050405020304" pitchFamily="18" charset="0"/>
              </a:rPr>
              <a:t>5</a:t>
            </a:r>
            <a:r>
              <a:rPr lang="en-US" sz="2400" b="0" i="0" dirty="0">
                <a:solidFill>
                  <a:srgbClr val="333333"/>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We will append the offset provided in the logical address to this frame number to reach the page's physical address.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So, this is how the hashed page table works to map the logical address to the physical address.</a:t>
            </a: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1891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82EA7D-0302-F691-C95D-2BCD3567A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6287" y="541177"/>
            <a:ext cx="9675844" cy="50841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733722E-F8CB-FA3F-9D55-5A0CFDBBC216}"/>
              </a:ext>
            </a:extLst>
          </p:cNvPr>
          <p:cNvSpPr txBox="1"/>
          <p:nvPr/>
        </p:nvSpPr>
        <p:spPr>
          <a:xfrm>
            <a:off x="3291373" y="5947491"/>
            <a:ext cx="6097554" cy="461665"/>
          </a:xfrm>
          <a:prstGeom prst="rect">
            <a:avLst/>
          </a:prstGeom>
          <a:noFill/>
        </p:spPr>
        <p:txBody>
          <a:bodyPr wrap="square">
            <a:spAutoFit/>
          </a:bodyPr>
          <a:lstStyle/>
          <a:p>
            <a:pPr algn="ctr"/>
            <a:r>
              <a:rPr lang="en-IN" sz="2400" b="1" i="0" dirty="0" err="1">
                <a:solidFill>
                  <a:srgbClr val="212529"/>
                </a:solidFill>
                <a:effectLst/>
                <a:latin typeface="Times New Roman" panose="02020603050405020304" pitchFamily="18" charset="0"/>
                <a:cs typeface="Times New Roman" panose="02020603050405020304" pitchFamily="18" charset="0"/>
              </a:rPr>
              <a:t>Fig.Hashed</a:t>
            </a:r>
            <a:r>
              <a:rPr lang="en-IN" sz="2400" b="1" i="0" dirty="0">
                <a:solidFill>
                  <a:srgbClr val="212529"/>
                </a:solidFill>
                <a:effectLst/>
                <a:latin typeface="Times New Roman" panose="02020603050405020304" pitchFamily="18" charset="0"/>
                <a:cs typeface="Times New Roman" panose="02020603050405020304" pitchFamily="18" charset="0"/>
              </a:rPr>
              <a:t> Page Table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752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2DD2-1AD5-ACE3-8E3D-A16A83183C3D}"/>
              </a:ext>
            </a:extLst>
          </p:cNvPr>
          <p:cNvSpPr>
            <a:spLocks noGrp="1"/>
          </p:cNvSpPr>
          <p:nvPr>
            <p:ph type="title"/>
          </p:nvPr>
        </p:nvSpPr>
        <p:spPr>
          <a:xfrm>
            <a:off x="373224" y="365126"/>
            <a:ext cx="10980576" cy="539944"/>
          </a:xfrm>
        </p:spPr>
        <p:txBody>
          <a:bodyPr>
            <a:noAutofit/>
          </a:bodyPr>
          <a:lstStyle/>
          <a:p>
            <a:r>
              <a:rPr lang="en-IN" sz="3600" b="1" i="0" dirty="0">
                <a:solidFill>
                  <a:srgbClr val="212529"/>
                </a:solidFill>
                <a:effectLst/>
                <a:latin typeface="Times New Roman" panose="02020603050405020304" pitchFamily="18" charset="0"/>
                <a:cs typeface="Times New Roman" panose="02020603050405020304" pitchFamily="18" charset="0"/>
              </a:rPr>
              <a:t>Inverted Page Tables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CC0F0E-C48E-CF90-733D-6E9BA4C4B307}"/>
              </a:ext>
            </a:extLst>
          </p:cNvPr>
          <p:cNvSpPr>
            <a:spLocks noGrp="1"/>
          </p:cNvSpPr>
          <p:nvPr>
            <p:ph idx="1"/>
          </p:nvPr>
        </p:nvSpPr>
        <p:spPr>
          <a:xfrm>
            <a:off x="307910" y="1101012"/>
            <a:ext cx="11551298" cy="5391862"/>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Inverted Page table basically combines A page table and A frame table into a single data structure.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one entry for each virtual page number and a real page of memory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And the entry mainly consists of the virtual address of the page stored in that real memory location along with the information about the process that owns the page.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Though this technique decreases the memory that is needed to store each page table; but it also increases the time that is needed to search the table whenever a page reference occurs.</a:t>
            </a:r>
          </a:p>
        </p:txBody>
      </p:sp>
    </p:spTree>
    <p:extLst>
      <p:ext uri="{BB962C8B-B14F-4D97-AF65-F5344CB8AC3E}">
        <p14:creationId xmlns:p14="http://schemas.microsoft.com/office/powerpoint/2010/main" val="10756811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3A158-CF6F-F9F6-23C1-B47A6E203E24}"/>
              </a:ext>
            </a:extLst>
          </p:cNvPr>
          <p:cNvSpPr>
            <a:spLocks noGrp="1"/>
          </p:cNvSpPr>
          <p:nvPr>
            <p:ph idx="1"/>
          </p:nvPr>
        </p:nvSpPr>
        <p:spPr>
          <a:xfrm>
            <a:off x="251927" y="186612"/>
            <a:ext cx="11691257" cy="6335486"/>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Given below figure shows the address translation scheme of the Inverted Page Table:</a:t>
            </a:r>
            <a:endParaRPr lang="en-IN"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7200BF6-1720-3661-82E7-90311AB23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6857" y="963968"/>
            <a:ext cx="7439025" cy="3249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E6FD63-09A0-E119-FE2E-744F653A5636}"/>
              </a:ext>
            </a:extLst>
          </p:cNvPr>
          <p:cNvSpPr txBox="1"/>
          <p:nvPr/>
        </p:nvSpPr>
        <p:spPr>
          <a:xfrm>
            <a:off x="248816" y="4246940"/>
            <a:ext cx="11153192" cy="2241960"/>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this, we need to keep the track of process id of each entry, because many processes may have the same logical addresses.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Also, many entries can map into the same index in the page table after going through the hash function. Thus chaining is used in order to handle this.</a:t>
            </a:r>
          </a:p>
        </p:txBody>
      </p:sp>
    </p:spTree>
    <p:extLst>
      <p:ext uri="{BB962C8B-B14F-4D97-AF65-F5344CB8AC3E}">
        <p14:creationId xmlns:p14="http://schemas.microsoft.com/office/powerpoint/2010/main" val="3280756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4E3D-1002-DE1A-7C16-ADCD90F94C5F}"/>
              </a:ext>
            </a:extLst>
          </p:cNvPr>
          <p:cNvSpPr>
            <a:spLocks noGrp="1"/>
          </p:cNvSpPr>
          <p:nvPr>
            <p:ph type="title"/>
          </p:nvPr>
        </p:nvSpPr>
        <p:spPr>
          <a:xfrm>
            <a:off x="838200" y="365126"/>
            <a:ext cx="10515600" cy="595928"/>
          </a:xfrm>
        </p:spPr>
        <p:txBody>
          <a:bodyPr>
            <a:normAutofit fontScale="90000"/>
          </a:bodyPr>
          <a:lstStyle/>
          <a:p>
            <a:r>
              <a:rPr lang="en-IN" b="1" dirty="0">
                <a:latin typeface="Times New Roman" panose="02020603050405020304" pitchFamily="18" charset="0"/>
                <a:cs typeface="Times New Roman" panose="02020603050405020304" pitchFamily="18" charset="0"/>
              </a:rPr>
              <a:t>Segmentation</a:t>
            </a:r>
          </a:p>
        </p:txBody>
      </p:sp>
      <p:sp>
        <p:nvSpPr>
          <p:cNvPr id="3" name="Content Placeholder 2">
            <a:extLst>
              <a:ext uri="{FF2B5EF4-FFF2-40B4-BE49-F238E27FC236}">
                <a16:creationId xmlns:a16="http://schemas.microsoft.com/office/drawing/2014/main" id="{7B930FB4-05CF-74E7-F2A5-AD07F44DF5B8}"/>
              </a:ext>
            </a:extLst>
          </p:cNvPr>
          <p:cNvSpPr>
            <a:spLocks noGrp="1"/>
          </p:cNvSpPr>
          <p:nvPr>
            <p:ph idx="1"/>
          </p:nvPr>
        </p:nvSpPr>
        <p:spPr>
          <a:xfrm>
            <a:off x="382555" y="1119672"/>
            <a:ext cx="10971245" cy="552372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divides processes into smaller subparts known as </a:t>
            </a:r>
            <a:r>
              <a:rPr lang="en-US" sz="2400" b="1" i="0" dirty="0">
                <a:effectLst/>
                <a:latin typeface="Times New Roman" panose="02020603050405020304" pitchFamily="18" charset="0"/>
                <a:cs typeface="Times New Roman" panose="02020603050405020304" pitchFamily="18" charset="0"/>
              </a:rPr>
              <a:t>modules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divides the user program and the secondary memory into uneven-sized blocks known as </a:t>
            </a:r>
            <a:r>
              <a:rPr lang="en-US" sz="2400" b="1" i="0" dirty="0">
                <a:effectLst/>
                <a:latin typeface="Times New Roman" panose="02020603050405020304" pitchFamily="18" charset="0"/>
                <a:cs typeface="Times New Roman" panose="02020603050405020304" pitchFamily="18" charset="0"/>
              </a:rPr>
              <a:t>Segments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divided segments need not be placed in contiguous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Since there is no contiguous memory allocation, internal fragmentation does not take place.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length of the segments of the program and memory is decided by the purpose of the segment in the user program.</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say that logical address space or the main memory is a collection of segments.</a:t>
            </a:r>
          </a:p>
          <a:p>
            <a:endParaRPr lang="en-IN" dirty="0"/>
          </a:p>
        </p:txBody>
      </p:sp>
    </p:spTree>
    <p:extLst>
      <p:ext uri="{BB962C8B-B14F-4D97-AF65-F5344CB8AC3E}">
        <p14:creationId xmlns:p14="http://schemas.microsoft.com/office/powerpoint/2010/main" val="62041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0A6E2F1-150A-55E4-9A21-8B4B31806132}"/>
              </a:ext>
            </a:extLst>
          </p:cNvPr>
          <p:cNvGraphicFramePr>
            <a:graphicFrameLocks noGrp="1"/>
          </p:cNvGraphicFramePr>
          <p:nvPr>
            <p:ph idx="1"/>
            <p:extLst>
              <p:ext uri="{D42A27DB-BD31-4B8C-83A1-F6EECF244321}">
                <p14:modId xmlns:p14="http://schemas.microsoft.com/office/powerpoint/2010/main" val="3354425822"/>
              </p:ext>
            </p:extLst>
          </p:nvPr>
        </p:nvGraphicFramePr>
        <p:xfrm>
          <a:off x="541176" y="989045"/>
          <a:ext cx="10812624" cy="5150498"/>
        </p:xfrm>
        <a:graphic>
          <a:graphicData uri="http://schemas.openxmlformats.org/drawingml/2006/table">
            <a:tbl>
              <a:tblPr/>
              <a:tblGrid>
                <a:gridCol w="5406312">
                  <a:extLst>
                    <a:ext uri="{9D8B030D-6E8A-4147-A177-3AD203B41FA5}">
                      <a16:colId xmlns:a16="http://schemas.microsoft.com/office/drawing/2014/main" val="1860441373"/>
                    </a:ext>
                  </a:extLst>
                </a:gridCol>
                <a:gridCol w="5406312">
                  <a:extLst>
                    <a:ext uri="{9D8B030D-6E8A-4147-A177-3AD203B41FA5}">
                      <a16:colId xmlns:a16="http://schemas.microsoft.com/office/drawing/2014/main" val="1191582452"/>
                    </a:ext>
                  </a:extLst>
                </a:gridCol>
              </a:tblGrid>
              <a:tr h="669564">
                <a:tc>
                  <a:txBody>
                    <a:bodyPr/>
                    <a:lstStyle/>
                    <a:p>
                      <a:r>
                        <a:rPr lang="en-IN">
                          <a:solidFill>
                            <a:srgbClr val="FFFFFF"/>
                          </a:solidFill>
                          <a:effectLst/>
                        </a:rPr>
                        <a:t>Logical Address</a:t>
                      </a:r>
                    </a:p>
                  </a:txBody>
                  <a:tcPr marL="60960" marR="60960" marT="60960" marB="60960" anchor="ctr">
                    <a:lnL>
                      <a:noFill/>
                    </a:lnL>
                    <a:lnR>
                      <a:noFill/>
                    </a:lnR>
                    <a:lnT>
                      <a:noFill/>
                    </a:lnT>
                    <a:lnB>
                      <a:noFill/>
                    </a:lnB>
                    <a:solidFill>
                      <a:srgbClr val="276EF1"/>
                    </a:solidFill>
                  </a:tcPr>
                </a:tc>
                <a:tc>
                  <a:txBody>
                    <a:bodyPr/>
                    <a:lstStyle/>
                    <a:p>
                      <a:r>
                        <a:rPr lang="en-IN">
                          <a:solidFill>
                            <a:srgbClr val="FFFFFF"/>
                          </a:solidFill>
                          <a:effectLst/>
                        </a:rPr>
                        <a:t>Physical Address</a:t>
                      </a:r>
                    </a:p>
                  </a:txBody>
                  <a:tcPr marL="60960" marR="60960" marT="60960" marB="60960" anchor="ctr">
                    <a:lnL>
                      <a:noFill/>
                    </a:lnL>
                    <a:lnR>
                      <a:noFill/>
                    </a:lnR>
                    <a:lnT>
                      <a:noFill/>
                    </a:lnT>
                    <a:lnB>
                      <a:noFill/>
                    </a:lnB>
                    <a:solidFill>
                      <a:srgbClr val="276EF1"/>
                    </a:solidFill>
                  </a:tcPr>
                </a:tc>
                <a:extLst>
                  <a:ext uri="{0D108BD9-81ED-4DB2-BD59-A6C34878D82A}">
                    <a16:rowId xmlns:a16="http://schemas.microsoft.com/office/drawing/2014/main" val="2581772073"/>
                  </a:ext>
                </a:extLst>
              </a:tr>
              <a:tr h="618060">
                <a:tc>
                  <a:txBody>
                    <a:bodyPr/>
                    <a:lstStyle/>
                    <a:p>
                      <a:pPr>
                        <a:buFont typeface="Arial" panose="020B0604020202020204" pitchFamily="34" charset="0"/>
                        <a:buChar char="•"/>
                      </a:pPr>
                      <a:r>
                        <a:rPr lang="en-US">
                          <a:effectLst/>
                        </a:rPr>
                        <a:t>It is a virtual address.</a:t>
                      </a:r>
                    </a:p>
                  </a:txBody>
                  <a:tcPr anchor="ctr">
                    <a:lnL>
                      <a:noFill/>
                    </a:lnL>
                    <a:lnR>
                      <a:noFill/>
                    </a:lnR>
                    <a:lnT>
                      <a:noFill/>
                    </a:lnT>
                    <a:lnB>
                      <a:noFill/>
                    </a:lnB>
                  </a:tcPr>
                </a:tc>
                <a:tc>
                  <a:txBody>
                    <a:bodyPr/>
                    <a:lstStyle/>
                    <a:p>
                      <a:pPr>
                        <a:buFont typeface="Arial" panose="020B0604020202020204" pitchFamily="34" charset="0"/>
                        <a:buChar char="•"/>
                      </a:pPr>
                      <a:r>
                        <a:rPr lang="en-US">
                          <a:effectLst/>
                        </a:rPr>
                        <a:t>It is the actual location in the memory.</a:t>
                      </a:r>
                    </a:p>
                  </a:txBody>
                  <a:tcPr anchor="ctr">
                    <a:lnL>
                      <a:noFill/>
                    </a:lnL>
                    <a:lnR>
                      <a:noFill/>
                    </a:lnR>
                    <a:lnT>
                      <a:noFill/>
                    </a:lnT>
                    <a:lnB>
                      <a:noFill/>
                    </a:lnB>
                  </a:tcPr>
                </a:tc>
                <a:extLst>
                  <a:ext uri="{0D108BD9-81ED-4DB2-BD59-A6C34878D82A}">
                    <a16:rowId xmlns:a16="http://schemas.microsoft.com/office/drawing/2014/main" val="3434943303"/>
                  </a:ext>
                </a:extLst>
              </a:tr>
              <a:tr h="618060">
                <a:tc>
                  <a:txBody>
                    <a:bodyPr/>
                    <a:lstStyle/>
                    <a:p>
                      <a:pPr>
                        <a:buFont typeface="Arial" panose="020B0604020202020204" pitchFamily="34" charset="0"/>
                        <a:buChar char="•"/>
                      </a:pPr>
                      <a:r>
                        <a:rPr lang="en-US">
                          <a:effectLst/>
                        </a:rPr>
                        <a:t>It is visible to the user.</a:t>
                      </a:r>
                    </a:p>
                  </a:txBody>
                  <a:tcPr anchor="ctr">
                    <a:lnL>
                      <a:noFill/>
                    </a:lnL>
                    <a:lnR>
                      <a:noFill/>
                    </a:lnR>
                    <a:lnT>
                      <a:noFill/>
                    </a:lnT>
                    <a:lnB>
                      <a:noFill/>
                    </a:lnB>
                  </a:tcPr>
                </a:tc>
                <a:tc>
                  <a:txBody>
                    <a:bodyPr/>
                    <a:lstStyle/>
                    <a:p>
                      <a:pPr>
                        <a:buFont typeface="Arial" panose="020B0604020202020204" pitchFamily="34" charset="0"/>
                        <a:buChar char="•"/>
                      </a:pPr>
                      <a:r>
                        <a:rPr lang="en-US">
                          <a:effectLst/>
                        </a:rPr>
                        <a:t>It is not visible to the user.</a:t>
                      </a:r>
                    </a:p>
                  </a:txBody>
                  <a:tcPr anchor="ctr">
                    <a:lnL>
                      <a:noFill/>
                    </a:lnL>
                    <a:lnR>
                      <a:noFill/>
                    </a:lnR>
                    <a:lnT>
                      <a:noFill/>
                    </a:lnT>
                    <a:lnB>
                      <a:noFill/>
                    </a:lnB>
                  </a:tcPr>
                </a:tc>
                <a:extLst>
                  <a:ext uri="{0D108BD9-81ED-4DB2-BD59-A6C34878D82A}">
                    <a16:rowId xmlns:a16="http://schemas.microsoft.com/office/drawing/2014/main" val="765539177"/>
                  </a:ext>
                </a:extLst>
              </a:tr>
              <a:tr h="618060">
                <a:tc>
                  <a:txBody>
                    <a:bodyPr/>
                    <a:lstStyle/>
                    <a:p>
                      <a:pPr>
                        <a:buFont typeface="Arial" panose="020B0604020202020204" pitchFamily="34" charset="0"/>
                        <a:buChar char="•"/>
                      </a:pPr>
                      <a:r>
                        <a:rPr lang="en-US" dirty="0">
                          <a:effectLst/>
                        </a:rPr>
                        <a:t>It is generated by the CPU.</a:t>
                      </a:r>
                    </a:p>
                  </a:txBody>
                  <a:tcPr anchor="ctr">
                    <a:lnL>
                      <a:noFill/>
                    </a:lnL>
                    <a:lnR>
                      <a:noFill/>
                    </a:lnR>
                    <a:lnT>
                      <a:noFill/>
                    </a:lnT>
                    <a:lnB>
                      <a:noFill/>
                    </a:lnB>
                  </a:tcPr>
                </a:tc>
                <a:tc>
                  <a:txBody>
                    <a:bodyPr/>
                    <a:lstStyle/>
                    <a:p>
                      <a:pPr>
                        <a:buFont typeface="Arial" panose="020B0604020202020204" pitchFamily="34" charset="0"/>
                        <a:buChar char="•"/>
                      </a:pPr>
                      <a:r>
                        <a:rPr lang="en-US">
                          <a:effectLst/>
                        </a:rPr>
                        <a:t>It is computed by the MMU.</a:t>
                      </a:r>
                    </a:p>
                  </a:txBody>
                  <a:tcPr anchor="ctr">
                    <a:lnL>
                      <a:noFill/>
                    </a:lnL>
                    <a:lnR>
                      <a:noFill/>
                    </a:lnR>
                    <a:lnT>
                      <a:noFill/>
                    </a:lnT>
                    <a:lnB>
                      <a:noFill/>
                    </a:lnB>
                  </a:tcPr>
                </a:tc>
                <a:extLst>
                  <a:ext uri="{0D108BD9-81ED-4DB2-BD59-A6C34878D82A}">
                    <a16:rowId xmlns:a16="http://schemas.microsoft.com/office/drawing/2014/main" val="800449655"/>
                  </a:ext>
                </a:extLst>
              </a:tr>
              <a:tr h="1081604">
                <a:tc>
                  <a:txBody>
                    <a:bodyPr/>
                    <a:lstStyle/>
                    <a:p>
                      <a:pPr>
                        <a:buFont typeface="Arial" panose="020B0604020202020204" pitchFamily="34" charset="0"/>
                        <a:buChar char="•"/>
                      </a:pPr>
                      <a:r>
                        <a:rPr lang="en-US">
                          <a:effectLst/>
                        </a:rPr>
                        <a:t>It is used by the user to access the physical address inside the memory.</a:t>
                      </a:r>
                    </a:p>
                  </a:txBody>
                  <a:tcPr anchor="ctr">
                    <a:lnL>
                      <a:noFill/>
                    </a:lnL>
                    <a:lnR>
                      <a:noFill/>
                    </a:lnR>
                    <a:lnT>
                      <a:noFill/>
                    </a:lnT>
                    <a:lnB>
                      <a:noFill/>
                    </a:lnB>
                  </a:tcPr>
                </a:tc>
                <a:tc>
                  <a:txBody>
                    <a:bodyPr/>
                    <a:lstStyle/>
                    <a:p>
                      <a:pPr>
                        <a:buFont typeface="Arial" panose="020B0604020202020204" pitchFamily="34" charset="0"/>
                        <a:buChar char="•"/>
                      </a:pPr>
                      <a:r>
                        <a:rPr lang="en-US">
                          <a:effectLst/>
                        </a:rPr>
                        <a:t>It is not accessible directly by the user.</a:t>
                      </a:r>
                    </a:p>
                  </a:txBody>
                  <a:tcPr anchor="ctr">
                    <a:lnL>
                      <a:noFill/>
                    </a:lnL>
                    <a:lnR>
                      <a:noFill/>
                    </a:lnR>
                    <a:lnT>
                      <a:noFill/>
                    </a:lnT>
                    <a:lnB>
                      <a:noFill/>
                    </a:lnB>
                  </a:tcPr>
                </a:tc>
                <a:extLst>
                  <a:ext uri="{0D108BD9-81ED-4DB2-BD59-A6C34878D82A}">
                    <a16:rowId xmlns:a16="http://schemas.microsoft.com/office/drawing/2014/main" val="1595905205"/>
                  </a:ext>
                </a:extLst>
              </a:tr>
              <a:tr h="1545150">
                <a:tc>
                  <a:txBody>
                    <a:bodyPr/>
                    <a:lstStyle/>
                    <a:p>
                      <a:pPr>
                        <a:buFont typeface="Arial" panose="020B0604020202020204" pitchFamily="34" charset="0"/>
                        <a:buChar char="•"/>
                      </a:pPr>
                      <a:r>
                        <a:rPr lang="en-US">
                          <a:effectLst/>
                        </a:rPr>
                        <a:t>The set of all logical addresses generated by the CPU is called the logical address space.</a:t>
                      </a:r>
                    </a:p>
                  </a:txBody>
                  <a:tcPr anchor="ctr">
                    <a:lnL>
                      <a:noFill/>
                    </a:lnL>
                    <a:lnR>
                      <a:noFill/>
                    </a:lnR>
                    <a:lnT>
                      <a:noFill/>
                    </a:lnT>
                    <a:lnB>
                      <a:noFill/>
                    </a:lnB>
                  </a:tcPr>
                </a:tc>
                <a:tc>
                  <a:txBody>
                    <a:bodyPr/>
                    <a:lstStyle/>
                    <a:p>
                      <a:pPr>
                        <a:buFont typeface="Arial" panose="020B0604020202020204" pitchFamily="34" charset="0"/>
                        <a:buChar char="•"/>
                      </a:pPr>
                      <a:r>
                        <a:rPr lang="en-US" dirty="0">
                          <a:effectLst/>
                        </a:rPr>
                        <a:t>The set of all physical addresses corresponding to the logical addresses in the logical address space is called the physical address space.</a:t>
                      </a:r>
                    </a:p>
                  </a:txBody>
                  <a:tcPr anchor="ctr">
                    <a:lnL>
                      <a:noFill/>
                    </a:lnL>
                    <a:lnR>
                      <a:noFill/>
                    </a:lnR>
                    <a:lnT>
                      <a:noFill/>
                    </a:lnT>
                    <a:lnB>
                      <a:noFill/>
                    </a:lnB>
                  </a:tcPr>
                </a:tc>
                <a:extLst>
                  <a:ext uri="{0D108BD9-81ED-4DB2-BD59-A6C34878D82A}">
                    <a16:rowId xmlns:a16="http://schemas.microsoft.com/office/drawing/2014/main" val="144350632"/>
                  </a:ext>
                </a:extLst>
              </a:tr>
            </a:tbl>
          </a:graphicData>
        </a:graphic>
      </p:graphicFrame>
      <p:sp>
        <p:nvSpPr>
          <p:cNvPr id="5" name="Rectangle 1">
            <a:extLst>
              <a:ext uri="{FF2B5EF4-FFF2-40B4-BE49-F238E27FC236}">
                <a16:creationId xmlns:a16="http://schemas.microsoft.com/office/drawing/2014/main" id="{0F288511-6736-0ACB-65C0-20C86FC04877}"/>
              </a:ext>
            </a:extLst>
          </p:cNvPr>
          <p:cNvSpPr>
            <a:spLocks noChangeArrowheads="1"/>
          </p:cNvSpPr>
          <p:nvPr/>
        </p:nvSpPr>
        <p:spPr bwMode="auto">
          <a:xfrm>
            <a:off x="810208" y="398983"/>
            <a:ext cx="75838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Comparison between Logical Address and Physical Address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304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E58870D-F4A6-ACF7-7F08-E24C5ECB2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260" y="659830"/>
            <a:ext cx="7200900" cy="4922520"/>
          </a:xfrm>
          <a:prstGeom prst="rect">
            <a:avLst/>
          </a:prstGeom>
        </p:spPr>
      </p:pic>
    </p:spTree>
    <p:extLst>
      <p:ext uri="{BB962C8B-B14F-4D97-AF65-F5344CB8AC3E}">
        <p14:creationId xmlns:p14="http://schemas.microsoft.com/office/powerpoint/2010/main" val="20542309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64FD-2746-8902-FA6C-B88FCA21A32D}"/>
              </a:ext>
            </a:extLst>
          </p:cNvPr>
          <p:cNvSpPr>
            <a:spLocks noGrp="1"/>
          </p:cNvSpPr>
          <p:nvPr>
            <p:ph type="title"/>
          </p:nvPr>
        </p:nvSpPr>
        <p:spPr>
          <a:xfrm>
            <a:off x="838200" y="365126"/>
            <a:ext cx="10515600" cy="567936"/>
          </a:xfrm>
        </p:spPr>
        <p:txBody>
          <a:bodyPr>
            <a:normAutofit fontScale="90000"/>
          </a:bodyPr>
          <a:lstStyle/>
          <a:p>
            <a:r>
              <a:rPr lang="en-IN" b="1" dirty="0">
                <a:latin typeface="Times New Roman" panose="02020603050405020304" pitchFamily="18" charset="0"/>
                <a:cs typeface="Times New Roman" panose="02020603050405020304" pitchFamily="18" charset="0"/>
              </a:rPr>
              <a:t>Why segmentation required?</a:t>
            </a:r>
          </a:p>
        </p:txBody>
      </p:sp>
      <p:sp>
        <p:nvSpPr>
          <p:cNvPr id="3" name="Content Placeholder 2">
            <a:extLst>
              <a:ext uri="{FF2B5EF4-FFF2-40B4-BE49-F238E27FC236}">
                <a16:creationId xmlns:a16="http://schemas.microsoft.com/office/drawing/2014/main" id="{E7054CD1-E40B-B12C-2AC9-C0B6D39AB7EC}"/>
              </a:ext>
            </a:extLst>
          </p:cNvPr>
          <p:cNvSpPr>
            <a:spLocks noGrp="1"/>
          </p:cNvSpPr>
          <p:nvPr>
            <p:ph idx="1"/>
          </p:nvPr>
        </p:nvSpPr>
        <p:spPr>
          <a:xfrm>
            <a:off x="298580" y="1035698"/>
            <a:ext cx="11439330" cy="562635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Segmentation came into existence because of the problems in the paging technique.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case of the paging technique, a function or piece of code is divided into pages without considering that the relative parts of code can also get divided.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for the process in execution, the CPU must load more than one page into the frames so that the complete related code is there for execution.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Paging took more pages for a process to be loaded into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segmentation was introduced in which the code is divided into modules so that related code can be combined in one single block.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65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D83D-99C9-DA5F-D6B5-E892B56FE85E}"/>
              </a:ext>
            </a:extLst>
          </p:cNvPr>
          <p:cNvSpPr>
            <a:spLocks noGrp="1"/>
          </p:cNvSpPr>
          <p:nvPr>
            <p:ph type="title"/>
          </p:nvPr>
        </p:nvSpPr>
        <p:spPr>
          <a:xfrm>
            <a:off x="307910" y="365126"/>
            <a:ext cx="11045890" cy="567936"/>
          </a:xfrm>
        </p:spPr>
        <p:txBody>
          <a:bodyPr>
            <a:normAutofit fontScale="90000"/>
          </a:bodyPr>
          <a:lstStyle/>
          <a:p>
            <a:r>
              <a:rPr lang="en-US" b="1" i="0" dirty="0">
                <a:effectLst/>
                <a:latin typeface="Source Sans Pro" panose="020B0503030403020204" pitchFamily="34" charset="0"/>
              </a:rPr>
              <a:t>Segment Table and its Uses</a:t>
            </a:r>
            <a:endParaRPr lang="en-IN" dirty="0"/>
          </a:p>
        </p:txBody>
      </p:sp>
      <p:sp>
        <p:nvSpPr>
          <p:cNvPr id="3" name="Content Placeholder 2">
            <a:extLst>
              <a:ext uri="{FF2B5EF4-FFF2-40B4-BE49-F238E27FC236}">
                <a16:creationId xmlns:a16="http://schemas.microsoft.com/office/drawing/2014/main" id="{45D33186-5B70-6464-4ED9-D34E9F39C779}"/>
              </a:ext>
            </a:extLst>
          </p:cNvPr>
          <p:cNvSpPr>
            <a:spLocks noGrp="1"/>
          </p:cNvSpPr>
          <p:nvPr>
            <p:ph idx="1"/>
          </p:nvPr>
        </p:nvSpPr>
        <p:spPr>
          <a:xfrm>
            <a:off x="307910" y="1129003"/>
            <a:ext cx="11579290" cy="5533053"/>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Segment Table is used to store the information of all segments of the process. As we know, the CPU generates a logical address and for its conversion to the physical address, a segment table is used. The mapping of a two-dimensional Logical address to the one-dimensional Physical address is done using the segment table.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Segment Table has two components:</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Segment Base</a:t>
            </a:r>
            <a:r>
              <a:rPr lang="en-US" sz="2400" b="0" i="0" dirty="0">
                <a:effectLst/>
                <a:latin typeface="Times New Roman" panose="02020603050405020304" pitchFamily="18" charset="0"/>
                <a:cs typeface="Times New Roman" panose="02020603050405020304" pitchFamily="18" charset="0"/>
              </a:rPr>
              <a:t>: The segment base is also known as the base address of a segment. The segment base contains the starting physical address of the segments residing in the memory.</a:t>
            </a:r>
          </a:p>
          <a:p>
            <a:pPr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Segment Limit</a:t>
            </a:r>
            <a:r>
              <a:rPr lang="en-US" sz="2400" b="0" i="0" dirty="0">
                <a:effectLst/>
                <a:latin typeface="Times New Roman" panose="02020603050405020304" pitchFamily="18" charset="0"/>
                <a:cs typeface="Times New Roman" panose="02020603050405020304" pitchFamily="18" charset="0"/>
              </a:rPr>
              <a:t>: The segment limit is also known as segment offset. The segment contains the specific length of the segment.</a:t>
            </a:r>
          </a:p>
          <a:p>
            <a:endParaRPr lang="en-IN" dirty="0"/>
          </a:p>
        </p:txBody>
      </p:sp>
    </p:spTree>
    <p:extLst>
      <p:ext uri="{BB962C8B-B14F-4D97-AF65-F5344CB8AC3E}">
        <p14:creationId xmlns:p14="http://schemas.microsoft.com/office/powerpoint/2010/main" val="1872099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F0297C-52C4-C978-A155-BDDD9B1EA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149290"/>
            <a:ext cx="8817429" cy="4292082"/>
          </a:xfrm>
          <a:prstGeom prst="rect">
            <a:avLst/>
          </a:prstGeom>
        </p:spPr>
      </p:pic>
      <p:sp>
        <p:nvSpPr>
          <p:cNvPr id="7" name="TextBox 6">
            <a:extLst>
              <a:ext uri="{FF2B5EF4-FFF2-40B4-BE49-F238E27FC236}">
                <a16:creationId xmlns:a16="http://schemas.microsoft.com/office/drawing/2014/main" id="{437A7DDC-A3BD-2641-2A32-E3BD102B70E3}"/>
              </a:ext>
            </a:extLst>
          </p:cNvPr>
          <p:cNvSpPr txBox="1"/>
          <p:nvPr/>
        </p:nvSpPr>
        <p:spPr>
          <a:xfrm>
            <a:off x="370503" y="4096139"/>
            <a:ext cx="11450993"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STBR</a:t>
            </a:r>
            <a:r>
              <a:rPr lang="en-US" sz="2400" b="0" i="0" dirty="0">
                <a:effectLst/>
                <a:latin typeface="Times New Roman" panose="02020603050405020304" pitchFamily="18" charset="0"/>
                <a:cs typeface="Times New Roman" panose="02020603050405020304" pitchFamily="18" charset="0"/>
              </a:rPr>
              <a:t>: STBR stands for Segment Table Base Register. STBR stores the base address of the segment table.</a:t>
            </a:r>
          </a:p>
          <a:p>
            <a:pPr marL="342900" indent="-342900"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STLR</a:t>
            </a:r>
            <a:r>
              <a:rPr lang="en-US" sz="2400" b="0" i="0" dirty="0">
                <a:effectLst/>
                <a:latin typeface="Times New Roman" panose="02020603050405020304" pitchFamily="18" charset="0"/>
                <a:cs typeface="Times New Roman" panose="02020603050405020304" pitchFamily="18" charset="0"/>
              </a:rPr>
              <a:t>: STLR stands for Segment Table Length Register. STLR stores the number of segments used by a program.</a:t>
            </a:r>
          </a:p>
        </p:txBody>
      </p:sp>
    </p:spTree>
    <p:extLst>
      <p:ext uri="{BB962C8B-B14F-4D97-AF65-F5344CB8AC3E}">
        <p14:creationId xmlns:p14="http://schemas.microsoft.com/office/powerpoint/2010/main" val="3444998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EE4C-6C1E-6FF5-FCB3-DDC5FE834773}"/>
              </a:ext>
            </a:extLst>
          </p:cNvPr>
          <p:cNvSpPr>
            <a:spLocks noGrp="1"/>
          </p:cNvSpPr>
          <p:nvPr>
            <p:ph type="title"/>
          </p:nvPr>
        </p:nvSpPr>
        <p:spPr>
          <a:xfrm>
            <a:off x="838200" y="365126"/>
            <a:ext cx="10515600" cy="623920"/>
          </a:xfrm>
        </p:spPr>
        <p:txBody>
          <a:bodyPr>
            <a:normAutofit fontScale="90000"/>
          </a:bodyPr>
          <a:lstStyle/>
          <a:p>
            <a:r>
              <a:rPr lang="en-IN" b="1" i="0" dirty="0">
                <a:effectLst/>
                <a:latin typeface="Source Sans Pro" panose="020B0503030403020204" pitchFamily="34" charset="0"/>
              </a:rPr>
              <a:t>Characteristics of Segmentation</a:t>
            </a:r>
            <a:endParaRPr lang="en-IN" dirty="0"/>
          </a:p>
        </p:txBody>
      </p:sp>
      <p:sp>
        <p:nvSpPr>
          <p:cNvPr id="3" name="Content Placeholder 2">
            <a:extLst>
              <a:ext uri="{FF2B5EF4-FFF2-40B4-BE49-F238E27FC236}">
                <a16:creationId xmlns:a16="http://schemas.microsoft.com/office/drawing/2014/main" id="{F9AB9131-DE76-A177-6C31-D8A20B4CCFCC}"/>
              </a:ext>
            </a:extLst>
          </p:cNvPr>
          <p:cNvSpPr>
            <a:spLocks noGrp="1"/>
          </p:cNvSpPr>
          <p:nvPr>
            <p:ph idx="1"/>
          </p:nvPr>
        </p:nvSpPr>
        <p:spPr>
          <a:xfrm>
            <a:off x="363893" y="1101012"/>
            <a:ext cx="11355355" cy="5075951"/>
          </a:xfrm>
        </p:spPr>
        <p:txBody>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Segmentation partitions the program into variable-sized blocks or segments.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Partition size depends upon the type and length of modules.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Segmentation is done considering that the relative data should come in a single segment.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Segments of the memory may or may not be stored in a continuous manner depending upon the segmentation technique chosen.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Operating System maintains a segment table for each process.</a:t>
            </a:r>
          </a:p>
          <a:p>
            <a:pPr marL="0" indent="0">
              <a:buNone/>
            </a:pPr>
            <a:endParaRPr lang="en-IN" dirty="0"/>
          </a:p>
        </p:txBody>
      </p:sp>
    </p:spTree>
    <p:extLst>
      <p:ext uri="{BB962C8B-B14F-4D97-AF65-F5344CB8AC3E}">
        <p14:creationId xmlns:p14="http://schemas.microsoft.com/office/powerpoint/2010/main" val="14823108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7FFF-BAD7-23D1-D995-9FBC878FD46D}"/>
              </a:ext>
            </a:extLst>
          </p:cNvPr>
          <p:cNvSpPr>
            <a:spLocks noGrp="1"/>
          </p:cNvSpPr>
          <p:nvPr>
            <p:ph type="title"/>
          </p:nvPr>
        </p:nvSpPr>
        <p:spPr>
          <a:xfrm>
            <a:off x="838200" y="365126"/>
            <a:ext cx="10515600" cy="315912"/>
          </a:xfrm>
        </p:spPr>
        <p:txBody>
          <a:bodyPr>
            <a:normAutofit fontScale="90000"/>
          </a:bodyPr>
          <a:lstStyle/>
          <a:p>
            <a:r>
              <a:rPr lang="en-IN" b="1" dirty="0">
                <a:latin typeface="Times New Roman" panose="02020603050405020304" pitchFamily="18" charset="0"/>
                <a:cs typeface="Times New Roman" panose="02020603050405020304" pitchFamily="18" charset="0"/>
              </a:rPr>
              <a:t>Example of segmentation</a:t>
            </a:r>
          </a:p>
        </p:txBody>
      </p:sp>
      <p:sp>
        <p:nvSpPr>
          <p:cNvPr id="3" name="Content Placeholder 2">
            <a:extLst>
              <a:ext uri="{FF2B5EF4-FFF2-40B4-BE49-F238E27FC236}">
                <a16:creationId xmlns:a16="http://schemas.microsoft.com/office/drawing/2014/main" id="{6A450F53-330D-3747-C96F-5BD464B40532}"/>
              </a:ext>
            </a:extLst>
          </p:cNvPr>
          <p:cNvSpPr>
            <a:spLocks noGrp="1"/>
          </p:cNvSpPr>
          <p:nvPr>
            <p:ph idx="1"/>
          </p:nvPr>
        </p:nvSpPr>
        <p:spPr>
          <a:xfrm>
            <a:off x="391886" y="914400"/>
            <a:ext cx="11588620" cy="5747657"/>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Let us assume we have five segments namely: Segment-0, Segment-1, Segment-2, Segment-3, and Segment-4. Initially, before the execution of the process, all the segments of the process are stored in the physical memory space. We have a segment table as well. The segment table contains the beginning entry address of each segment (denoted by </a:t>
            </a:r>
            <a:r>
              <a:rPr lang="en-US" sz="2400" b="1" i="0" dirty="0">
                <a:effectLst/>
                <a:latin typeface="Times New Roman" panose="02020603050405020304" pitchFamily="18" charset="0"/>
                <a:cs typeface="Times New Roman" panose="02020603050405020304" pitchFamily="18" charset="0"/>
              </a:rPr>
              <a:t>base</a:t>
            </a:r>
            <a:r>
              <a:rPr lang="en-US" sz="2400" b="0" i="0" dirty="0">
                <a:effectLst/>
                <a:latin typeface="Times New Roman" panose="02020603050405020304" pitchFamily="18" charset="0"/>
                <a:cs typeface="Times New Roman" panose="02020603050405020304" pitchFamily="18" charset="0"/>
              </a:rPr>
              <a:t>). The segment table also contains the length of each of the segments (denoted by </a:t>
            </a:r>
            <a:r>
              <a:rPr lang="en-US" sz="2400" b="1" i="0" dirty="0">
                <a:effectLst/>
                <a:latin typeface="Times New Roman" panose="02020603050405020304" pitchFamily="18" charset="0"/>
                <a:cs typeface="Times New Roman" panose="02020603050405020304" pitchFamily="18" charset="0"/>
              </a:rPr>
              <a:t>limit</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shown in the image below, the base address of Segment-0 is 1400 and its length is 1000, the base address of Segment-1 is 6300 and its length is 400, the base address of Segment-2 is 4300 and its length is 400, and so 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pictorial representation of the above segmentation with its segment table is shown below.</a:t>
            </a:r>
          </a:p>
          <a:p>
            <a:endParaRPr lang="en-IN" dirty="0"/>
          </a:p>
        </p:txBody>
      </p:sp>
    </p:spTree>
    <p:extLst>
      <p:ext uri="{BB962C8B-B14F-4D97-AF65-F5344CB8AC3E}">
        <p14:creationId xmlns:p14="http://schemas.microsoft.com/office/powerpoint/2010/main" val="36183332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66CC27-D652-DBD8-E18A-84B0E7C28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294" y="261258"/>
            <a:ext cx="9395926" cy="5830772"/>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6932DF6-87BE-49BF-5CB9-92BFF88689CA}"/>
                  </a:ext>
                </a:extLst>
              </p14:cNvPr>
              <p14:cNvContentPartPr/>
              <p14:nvPr/>
            </p14:nvContentPartPr>
            <p14:xfrm>
              <a:off x="5509528" y="6092030"/>
              <a:ext cx="1573560" cy="384120"/>
            </p14:xfrm>
          </p:contentPart>
        </mc:Choice>
        <mc:Fallback xmlns="">
          <p:pic>
            <p:nvPicPr>
              <p:cNvPr id="8" name="Ink 7">
                <a:extLst>
                  <a:ext uri="{FF2B5EF4-FFF2-40B4-BE49-F238E27FC236}">
                    <a16:creationId xmlns:a16="http://schemas.microsoft.com/office/drawing/2014/main" id="{26932DF6-87BE-49BF-5CB9-92BFF88689CA}"/>
                  </a:ext>
                </a:extLst>
              </p:cNvPr>
              <p:cNvPicPr/>
              <p:nvPr/>
            </p:nvPicPr>
            <p:blipFill>
              <a:blip r:embed="rId4"/>
              <a:stretch>
                <a:fillRect/>
              </a:stretch>
            </p:blipFill>
            <p:spPr>
              <a:xfrm>
                <a:off x="5446888" y="6029030"/>
                <a:ext cx="169920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977FE9BC-985E-4E81-BF0B-14EB7DDE8185}"/>
                  </a:ext>
                </a:extLst>
              </p14:cNvPr>
              <p14:cNvContentPartPr/>
              <p14:nvPr/>
            </p14:nvContentPartPr>
            <p14:xfrm>
              <a:off x="5500888" y="5288150"/>
              <a:ext cx="946440" cy="689400"/>
            </p14:xfrm>
          </p:contentPart>
        </mc:Choice>
        <mc:Fallback xmlns="">
          <p:pic>
            <p:nvPicPr>
              <p:cNvPr id="10" name="Ink 9">
                <a:extLst>
                  <a:ext uri="{FF2B5EF4-FFF2-40B4-BE49-F238E27FC236}">
                    <a16:creationId xmlns:a16="http://schemas.microsoft.com/office/drawing/2014/main" id="{977FE9BC-985E-4E81-BF0B-14EB7DDE8185}"/>
                  </a:ext>
                </a:extLst>
              </p:cNvPr>
              <p:cNvPicPr/>
              <p:nvPr/>
            </p:nvPicPr>
            <p:blipFill>
              <a:blip r:embed="rId6"/>
              <a:stretch>
                <a:fillRect/>
              </a:stretch>
            </p:blipFill>
            <p:spPr>
              <a:xfrm>
                <a:off x="5438248" y="5225150"/>
                <a:ext cx="1072080" cy="815040"/>
              </a:xfrm>
              <a:prstGeom prst="rect">
                <a:avLst/>
              </a:prstGeom>
            </p:spPr>
          </p:pic>
        </mc:Fallback>
      </mc:AlternateContent>
    </p:spTree>
    <p:extLst>
      <p:ext uri="{BB962C8B-B14F-4D97-AF65-F5344CB8AC3E}">
        <p14:creationId xmlns:p14="http://schemas.microsoft.com/office/powerpoint/2010/main" val="36103821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65B5-0A0D-80AD-E8A6-D249FEEC32B9}"/>
              </a:ext>
            </a:extLst>
          </p:cNvPr>
          <p:cNvSpPr>
            <a:spLocks noGrp="1"/>
          </p:cNvSpPr>
          <p:nvPr>
            <p:ph type="title"/>
          </p:nvPr>
        </p:nvSpPr>
        <p:spPr>
          <a:xfrm>
            <a:off x="345233" y="137140"/>
            <a:ext cx="10515600" cy="455969"/>
          </a:xfrm>
        </p:spPr>
        <p:txBody>
          <a:bodyPr>
            <a:normAutofit fontScale="90000"/>
          </a:bodyPr>
          <a:lstStyle/>
          <a:p>
            <a:r>
              <a:rPr lang="en-IN" sz="3600" b="1" dirty="0">
                <a:latin typeface="Times New Roman" panose="02020603050405020304" pitchFamily="18" charset="0"/>
                <a:cs typeface="Times New Roman" panose="02020603050405020304" pitchFamily="18" charset="0"/>
              </a:rPr>
              <a:t>Virtual memory</a:t>
            </a:r>
          </a:p>
        </p:txBody>
      </p:sp>
      <p:sp>
        <p:nvSpPr>
          <p:cNvPr id="3" name="Content Placeholder 2">
            <a:extLst>
              <a:ext uri="{FF2B5EF4-FFF2-40B4-BE49-F238E27FC236}">
                <a16:creationId xmlns:a16="http://schemas.microsoft.com/office/drawing/2014/main" id="{D437C470-6593-5E18-5875-F1E4F07B9CBA}"/>
              </a:ext>
            </a:extLst>
          </p:cNvPr>
          <p:cNvSpPr>
            <a:spLocks noGrp="1"/>
          </p:cNvSpPr>
          <p:nvPr>
            <p:ph idx="1"/>
          </p:nvPr>
        </p:nvSpPr>
        <p:spPr>
          <a:xfrm>
            <a:off x="270588" y="774442"/>
            <a:ext cx="11569959" cy="5718434"/>
          </a:xfrm>
        </p:spPr>
        <p:txBody>
          <a:bodyPr>
            <a:normAutofit fontScale="92500"/>
          </a:bodyPr>
          <a:lstStyle/>
          <a:p>
            <a:pPr algn="just">
              <a:lnSpc>
                <a:spcPct val="150000"/>
              </a:lnSpc>
            </a:pPr>
            <a:r>
              <a:rPr lang="en-US" sz="2600" b="1" i="0" dirty="0">
                <a:solidFill>
                  <a:srgbClr val="222222"/>
                </a:solidFill>
                <a:effectLst/>
                <a:latin typeface="Times New Roman" panose="02020603050405020304" pitchFamily="18" charset="0"/>
                <a:cs typeface="Times New Roman" panose="02020603050405020304" pitchFamily="18" charset="0"/>
              </a:rPr>
              <a:t>Virtual memory is </a:t>
            </a:r>
            <a:r>
              <a:rPr lang="en-US" sz="2600" i="0" dirty="0">
                <a:solidFill>
                  <a:srgbClr val="222222"/>
                </a:solidFill>
                <a:effectLst/>
                <a:latin typeface="Times New Roman" panose="02020603050405020304" pitchFamily="18" charset="0"/>
                <a:cs typeface="Times New Roman" panose="02020603050405020304" pitchFamily="18" charset="0"/>
              </a:rPr>
              <a:t>hardware technique where the system appears to have more memory that it actually does</a:t>
            </a:r>
            <a:r>
              <a:rPr lang="en-US" sz="2600" b="1"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pPr>
            <a:r>
              <a:rPr lang="en-US" sz="2600" b="1" dirty="0">
                <a:solidFill>
                  <a:srgbClr val="222222"/>
                </a:solidFill>
                <a:latin typeface="Times New Roman" panose="02020603050405020304" pitchFamily="18" charset="0"/>
                <a:cs typeface="Times New Roman" panose="02020603050405020304" pitchFamily="18" charset="0"/>
              </a:rPr>
              <a:t>It</a:t>
            </a:r>
            <a:r>
              <a:rPr lang="en-US" sz="2600" b="0" i="0" dirty="0">
                <a:solidFill>
                  <a:srgbClr val="222222"/>
                </a:solidFill>
                <a:effectLst/>
                <a:latin typeface="Times New Roman" panose="02020603050405020304" pitchFamily="18" charset="0"/>
                <a:cs typeface="Times New Roman" panose="02020603050405020304" pitchFamily="18" charset="0"/>
              </a:rPr>
              <a:t> is a storage mechanism which offers user an illusion of having a very big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It is done by treating a part of secondary memory as the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In Virtual memory, the user can store processes with a bigger size than the available main memory.</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Therefore, instead of loading one long process in the main memory, the OS loads the various parts of more than one process in the main memory. </a:t>
            </a:r>
          </a:p>
          <a:p>
            <a:pPr algn="just">
              <a:lnSpc>
                <a:spcPct val="150000"/>
              </a:lnSpc>
            </a:pPr>
            <a:r>
              <a:rPr lang="en-US" sz="2600" b="0" i="0" dirty="0">
                <a:solidFill>
                  <a:srgbClr val="222222"/>
                </a:solidFill>
                <a:effectLst/>
                <a:latin typeface="Times New Roman" panose="02020603050405020304" pitchFamily="18" charset="0"/>
                <a:cs typeface="Times New Roman" panose="02020603050405020304" pitchFamily="18" charset="0"/>
              </a:rPr>
              <a:t>Virtual memory is mostly implemented with demand paging and demand segmentation.</a:t>
            </a:r>
          </a:p>
          <a:p>
            <a:pPr marL="0" indent="0">
              <a:buNone/>
            </a:pPr>
            <a:endParaRPr lang="en-IN" dirty="0"/>
          </a:p>
        </p:txBody>
      </p:sp>
    </p:spTree>
    <p:extLst>
      <p:ext uri="{BB962C8B-B14F-4D97-AF65-F5344CB8AC3E}">
        <p14:creationId xmlns:p14="http://schemas.microsoft.com/office/powerpoint/2010/main" val="2247312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7D00-8DE7-E43E-5712-B5F8CC94D52F}"/>
              </a:ext>
            </a:extLst>
          </p:cNvPr>
          <p:cNvSpPr>
            <a:spLocks noGrp="1"/>
          </p:cNvSpPr>
          <p:nvPr>
            <p:ph type="title"/>
          </p:nvPr>
        </p:nvSpPr>
        <p:spPr>
          <a:xfrm>
            <a:off x="838200" y="365126"/>
            <a:ext cx="10515600" cy="689234"/>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Why Need Virtual Memory?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29B96C-4E0E-44F0-A97B-BBE75BBFF279}"/>
              </a:ext>
            </a:extLst>
          </p:cNvPr>
          <p:cNvSpPr>
            <a:spLocks noGrp="1"/>
          </p:cNvSpPr>
          <p:nvPr>
            <p:ph idx="1"/>
          </p:nvPr>
        </p:nvSpPr>
        <p:spPr>
          <a:xfrm>
            <a:off x="457200" y="1296955"/>
            <a:ext cx="11243388" cy="4880008"/>
          </a:xfrm>
        </p:spPr>
        <p:txBody>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Here, are reasons for using virtual memory: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Whenever your computer doesn’t have space in the physical memory it writes what it needs to remember to the hard disk in a swap file as virtual memory.</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a computer running Windows needs more memory/RAM, then installed in the system, it uses a small portion of the hard drive for this purpose.</a:t>
            </a:r>
          </a:p>
          <a:p>
            <a:endParaRPr lang="en-IN" dirty="0"/>
          </a:p>
        </p:txBody>
      </p:sp>
    </p:spTree>
    <p:extLst>
      <p:ext uri="{BB962C8B-B14F-4D97-AF65-F5344CB8AC3E}">
        <p14:creationId xmlns:p14="http://schemas.microsoft.com/office/powerpoint/2010/main" val="1508158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FC79-DA9C-EF2D-C341-7F095297F207}"/>
              </a:ext>
            </a:extLst>
          </p:cNvPr>
          <p:cNvSpPr>
            <a:spLocks noGrp="1"/>
          </p:cNvSpPr>
          <p:nvPr>
            <p:ph type="title"/>
          </p:nvPr>
        </p:nvSpPr>
        <p:spPr>
          <a:xfrm>
            <a:off x="838200" y="365126"/>
            <a:ext cx="10515600" cy="418646"/>
          </a:xfrm>
        </p:spPr>
        <p:txBody>
          <a:bodyPr>
            <a:normAutofit fontScale="90000"/>
          </a:bodyPr>
          <a:lstStyle/>
          <a:p>
            <a:r>
              <a:rPr lang="en-IN" b="1" i="0" dirty="0">
                <a:solidFill>
                  <a:srgbClr val="222222"/>
                </a:solidFill>
                <a:effectLst/>
                <a:latin typeface="Source Sans Pro" panose="020B0503030403020204" pitchFamily="34" charset="0"/>
              </a:rPr>
              <a:t>How Virtual Memory Works?</a:t>
            </a:r>
            <a:endParaRPr lang="en-IN" dirty="0"/>
          </a:p>
        </p:txBody>
      </p:sp>
      <p:sp>
        <p:nvSpPr>
          <p:cNvPr id="3" name="Content Placeholder 2">
            <a:extLst>
              <a:ext uri="{FF2B5EF4-FFF2-40B4-BE49-F238E27FC236}">
                <a16:creationId xmlns:a16="http://schemas.microsoft.com/office/drawing/2014/main" id="{D2348C1D-1B3E-F503-D807-2C3CE1C04AE4}"/>
              </a:ext>
            </a:extLst>
          </p:cNvPr>
          <p:cNvSpPr>
            <a:spLocks noGrp="1"/>
          </p:cNvSpPr>
          <p:nvPr>
            <p:ph idx="1"/>
          </p:nvPr>
        </p:nvSpPr>
        <p:spPr>
          <a:xfrm>
            <a:off x="419877" y="1026367"/>
            <a:ext cx="11457991" cy="5150596"/>
          </a:xfrm>
        </p:spPr>
        <p:txBody>
          <a:bodyPr>
            <a:normAutofit/>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is used whenever some pages require to be loaded in the main memory for the execution, and the memory is not available for those many pages.</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So, in that case, instead of preventing pages from entering in the main memory, the OS searches for the RAM space that are minimum used in the recent times or that are not referenced into the secondary memory to make the space for the new pages in the main memory.</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Let’s understand virtual memory management with the help of one example.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83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CB9472D-3756-A43C-5142-ED79BB8FF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139" y="541176"/>
            <a:ext cx="7996334" cy="52158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727E99-9B81-FE14-EB6B-6FE8A7591C38}"/>
              </a:ext>
            </a:extLst>
          </p:cNvPr>
          <p:cNvSpPr txBox="1"/>
          <p:nvPr/>
        </p:nvSpPr>
        <p:spPr>
          <a:xfrm>
            <a:off x="3722915" y="5701004"/>
            <a:ext cx="4357396" cy="461665"/>
          </a:xfrm>
          <a:prstGeom prst="rect">
            <a:avLst/>
          </a:prstGeom>
          <a:noFill/>
        </p:spPr>
        <p:txBody>
          <a:bodyPr wrap="square" rtlCol="0">
            <a:spAutoFit/>
          </a:bodyPr>
          <a:lstStyle/>
          <a:p>
            <a:pPr algn="ctr"/>
            <a:r>
              <a:rPr lang="en-IN" sz="2400" b="1" i="0" dirty="0">
                <a:solidFill>
                  <a:srgbClr val="000000"/>
                </a:solidFill>
                <a:effectLst/>
                <a:latin typeface="Times New Roman" panose="02020603050405020304" pitchFamily="18" charset="0"/>
                <a:cs typeface="Times New Roman" panose="02020603050405020304" pitchFamily="18" charset="0"/>
              </a:rPr>
              <a:t>MMU Operation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2199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AEC53-7116-C5A3-4F44-95445501DAA0}"/>
              </a:ext>
            </a:extLst>
          </p:cNvPr>
          <p:cNvSpPr>
            <a:spLocks noGrp="1"/>
          </p:cNvSpPr>
          <p:nvPr>
            <p:ph idx="1"/>
          </p:nvPr>
        </p:nvSpPr>
        <p:spPr>
          <a:xfrm>
            <a:off x="457200" y="419878"/>
            <a:ext cx="10896600" cy="5757085"/>
          </a:xfrm>
        </p:spPr>
        <p:txBody>
          <a:bodyPr>
            <a:normAutofit fontScale="92500" lnSpcReduction="10000"/>
          </a:bodyPr>
          <a:lstStyle/>
          <a:p>
            <a:pPr marL="0" indent="0" algn="l">
              <a:buNone/>
            </a:pPr>
            <a:r>
              <a:rPr lang="en-US" b="1" i="0" dirty="0">
                <a:solidFill>
                  <a:srgbClr val="222222"/>
                </a:solidFill>
                <a:effectLst/>
                <a:latin typeface="Source Sans Pro" panose="020B0503030403020204" pitchFamily="34" charset="0"/>
              </a:rPr>
              <a:t>For example:</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Let’s assume that an OS requires 300 MB of memory to store all the running programs. However, there’s currently only 50 MB of available physical memory stored on the RAM.</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OS will then set up 250 MB of virtual memory and use a program called the Virtual Memory Manager(VMM) to manage that 250 MB.</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So, in this case, the VMM will create a file on the hard disk that is 250 MB in size to store extra memory that is required.</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 OS will now proceed to address memory as it considers 300 MB of real memory stored in the RAM, even if only 50 MB space is available.</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is the job of the VMM to manage 300 MB memory even if just 50 MB of real memory space is available.</a:t>
            </a:r>
          </a:p>
          <a:p>
            <a:endParaRPr lang="en-IN" dirty="0"/>
          </a:p>
        </p:txBody>
      </p:sp>
    </p:spTree>
    <p:extLst>
      <p:ext uri="{BB962C8B-B14F-4D97-AF65-F5344CB8AC3E}">
        <p14:creationId xmlns:p14="http://schemas.microsoft.com/office/powerpoint/2010/main" val="2646524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9F44A-756A-80DE-A96B-757AC52B81C2}"/>
              </a:ext>
            </a:extLst>
          </p:cNvPr>
          <p:cNvSpPr>
            <a:spLocks noGrp="1"/>
          </p:cNvSpPr>
          <p:nvPr>
            <p:ph type="title"/>
          </p:nvPr>
        </p:nvSpPr>
        <p:spPr>
          <a:xfrm>
            <a:off x="175727" y="113815"/>
            <a:ext cx="10515600" cy="502622"/>
          </a:xfrm>
        </p:spPr>
        <p:txBody>
          <a:bodyPr>
            <a:normAutofit fontScale="90000"/>
          </a:bodyPr>
          <a:lstStyle/>
          <a:p>
            <a:r>
              <a:rPr lang="en-IN" b="1" dirty="0">
                <a:latin typeface="Times New Roman" panose="02020603050405020304" pitchFamily="18" charset="0"/>
                <a:cs typeface="Times New Roman" panose="02020603050405020304" pitchFamily="18" charset="0"/>
              </a:rPr>
              <a:t>Demand Paging</a:t>
            </a:r>
          </a:p>
        </p:txBody>
      </p:sp>
      <p:sp>
        <p:nvSpPr>
          <p:cNvPr id="3" name="Content Placeholder 2">
            <a:extLst>
              <a:ext uri="{FF2B5EF4-FFF2-40B4-BE49-F238E27FC236}">
                <a16:creationId xmlns:a16="http://schemas.microsoft.com/office/drawing/2014/main" id="{519142BF-FFF1-544F-23F6-E20B40C8D124}"/>
              </a:ext>
            </a:extLst>
          </p:cNvPr>
          <p:cNvSpPr>
            <a:spLocks noGrp="1"/>
          </p:cNvSpPr>
          <p:nvPr>
            <p:ph idx="1"/>
          </p:nvPr>
        </p:nvSpPr>
        <p:spPr>
          <a:xfrm>
            <a:off x="175727" y="681751"/>
            <a:ext cx="11590175" cy="5952314"/>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Every process in the virtual memory contains lots of pages and in some cases, it might not be efficient to swap all the pages for the process at once.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Because it might be possible that the program may need only a certain page for the application to run.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Let us take an example here, suppose there is a 500 MB application and it may need as little as 100MB pages to be swapped, so in this case, there is no need to swap all pages at once.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demand paging system is somehow similar to the paging system with swapping where processes mainly reside in the main memory(usually in the hard disk). </a:t>
            </a:r>
          </a:p>
          <a:p>
            <a:pPr marL="0" indent="0">
              <a:buNone/>
            </a:pPr>
            <a:endParaRPr lang="en-IN" dirty="0"/>
          </a:p>
        </p:txBody>
      </p:sp>
    </p:spTree>
    <p:extLst>
      <p:ext uri="{BB962C8B-B14F-4D97-AF65-F5344CB8AC3E}">
        <p14:creationId xmlns:p14="http://schemas.microsoft.com/office/powerpoint/2010/main" val="32141117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F8EC3-FC16-D8B6-E15C-C20086FD7517}"/>
              </a:ext>
            </a:extLst>
          </p:cNvPr>
          <p:cNvSpPr>
            <a:spLocks noGrp="1"/>
          </p:cNvSpPr>
          <p:nvPr>
            <p:ph idx="1"/>
          </p:nvPr>
        </p:nvSpPr>
        <p:spPr>
          <a:xfrm>
            <a:off x="391886" y="466531"/>
            <a:ext cx="10961914" cy="6102220"/>
          </a:xfrm>
        </p:spPr>
        <p:txBody>
          <a:bodyPr>
            <a:normAutofit lnSpcReduction="1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Thus demand paging is the process that solves the above problem only by swapping the pages on Demand. This is also known as </a:t>
            </a:r>
            <a:r>
              <a:rPr lang="en-US" sz="2400" b="1" i="0" dirty="0">
                <a:solidFill>
                  <a:srgbClr val="212529"/>
                </a:solidFill>
                <a:effectLst/>
                <a:latin typeface="Times New Roman" panose="02020603050405020304" pitchFamily="18" charset="0"/>
                <a:cs typeface="Times New Roman" panose="02020603050405020304" pitchFamily="18" charset="0"/>
              </a:rPr>
              <a:t>lazy swapper</a:t>
            </a:r>
            <a:r>
              <a:rPr lang="en-US" sz="2400" b="0" i="0" dirty="0">
                <a:solidFill>
                  <a:srgbClr val="212529"/>
                </a:solidFill>
                <a:effectLst/>
                <a:latin typeface="Times New Roman" panose="02020603050405020304" pitchFamily="18" charset="0"/>
                <a:cs typeface="Times New Roman" panose="02020603050405020304" pitchFamily="18" charset="0"/>
              </a:rPr>
              <a:t>( It never swaps the page into the memory unless it is needed).</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Swapper that deals with the individual pages of a process are referred to as </a:t>
            </a:r>
            <a:r>
              <a:rPr lang="en-US" sz="2400" b="1" i="0" dirty="0">
                <a:solidFill>
                  <a:srgbClr val="212529"/>
                </a:solidFill>
                <a:effectLst/>
                <a:latin typeface="Times New Roman" panose="02020603050405020304" pitchFamily="18" charset="0"/>
                <a:cs typeface="Times New Roman" panose="02020603050405020304" pitchFamily="18" charset="0"/>
              </a:rPr>
              <a:t>Pager.</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Demand Paging is a technique in which a page is usually brought into the main memory only when it is needed or demanded by the CPU. </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Initially, only those pages are loaded that are required by the process immediately.</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Those pages that are never accessed are thus never loaded into the physical memory.</a:t>
            </a:r>
          </a:p>
          <a:p>
            <a:pPr marL="0" indent="0" algn="l">
              <a:buNone/>
            </a:pPr>
            <a:r>
              <a:rPr lang="en-US" sz="2400" b="0" i="0" dirty="0">
                <a:solidFill>
                  <a:srgbClr val="212529"/>
                </a:solidFill>
                <a:effectLst/>
                <a:latin typeface="Times New Roman" panose="02020603050405020304" pitchFamily="18" charset="0"/>
                <a:cs typeface="Times New Roman" panose="02020603050405020304" pitchFamily="18" charset="0"/>
              </a:rPr>
              <a:t>Whenever a page is needed? make a reference to it;</a:t>
            </a:r>
          </a:p>
          <a:p>
            <a:pPr algn="l">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If the reference is </a:t>
            </a:r>
            <a:r>
              <a:rPr lang="en-US" sz="2400" b="1" i="0" dirty="0">
                <a:solidFill>
                  <a:srgbClr val="212529"/>
                </a:solidFill>
                <a:effectLst/>
                <a:latin typeface="Times New Roman" panose="02020603050405020304" pitchFamily="18" charset="0"/>
                <a:cs typeface="Times New Roman" panose="02020603050405020304" pitchFamily="18" charset="0"/>
              </a:rPr>
              <a:t>invalid</a:t>
            </a:r>
            <a:r>
              <a:rPr lang="en-US" sz="2400" b="0" i="0" dirty="0">
                <a:solidFill>
                  <a:srgbClr val="212529"/>
                </a:solidFill>
                <a:effectLst/>
                <a:latin typeface="Times New Roman" panose="02020603050405020304" pitchFamily="18" charset="0"/>
                <a:cs typeface="Times New Roman" panose="02020603050405020304" pitchFamily="18" charset="0"/>
              </a:rPr>
              <a:t> then abort it.</a:t>
            </a:r>
          </a:p>
          <a:p>
            <a:pPr algn="l">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If the page is Not-in-memory then bring it to memory.</a:t>
            </a:r>
          </a:p>
          <a:p>
            <a:pPr algn="just">
              <a:lnSpc>
                <a:spcPct val="150000"/>
              </a:lnSpc>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4001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mand Paging">
            <a:extLst>
              <a:ext uri="{FF2B5EF4-FFF2-40B4-BE49-F238E27FC236}">
                <a16:creationId xmlns:a16="http://schemas.microsoft.com/office/drawing/2014/main" id="{488AB345-1A47-2C86-9159-745BFD7B9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914" y="345233"/>
            <a:ext cx="9041364" cy="55983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AE1BEA-C0DC-E424-DE30-20E5042E458A}"/>
              </a:ext>
            </a:extLst>
          </p:cNvPr>
          <p:cNvSpPr txBox="1"/>
          <p:nvPr/>
        </p:nvSpPr>
        <p:spPr>
          <a:xfrm>
            <a:off x="1520891" y="6036906"/>
            <a:ext cx="8397550" cy="461665"/>
          </a:xfrm>
          <a:prstGeom prst="rect">
            <a:avLst/>
          </a:prstGeom>
          <a:noFill/>
        </p:spPr>
        <p:txBody>
          <a:bodyPr wrap="square" rtlCol="0">
            <a:spAutoFit/>
          </a:bodyPr>
          <a:lstStyle/>
          <a:p>
            <a:r>
              <a:rPr lang="en-US" sz="2400" b="0" i="0" dirty="0">
                <a:solidFill>
                  <a:srgbClr val="212529"/>
                </a:solidFill>
                <a:effectLst/>
                <a:latin typeface="Times New Roman" panose="02020603050405020304" pitchFamily="18" charset="0"/>
                <a:cs typeface="Times New Roman" panose="02020603050405020304" pitchFamily="18" charset="0"/>
              </a:rPr>
              <a:t>Figure: Transfer of a Paged Memory to the contiguous disk space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29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C7FD-A8A4-2818-48D5-3299352BA47F}"/>
              </a:ext>
            </a:extLst>
          </p:cNvPr>
          <p:cNvSpPr>
            <a:spLocks noGrp="1"/>
          </p:cNvSpPr>
          <p:nvPr>
            <p:ph type="title"/>
          </p:nvPr>
        </p:nvSpPr>
        <p:spPr>
          <a:xfrm>
            <a:off x="158620" y="113198"/>
            <a:ext cx="11120535" cy="567839"/>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Valid-Invalid Bit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4B69B-D246-D483-C789-689A2A686456}"/>
              </a:ext>
            </a:extLst>
          </p:cNvPr>
          <p:cNvSpPr>
            <a:spLocks noGrp="1"/>
          </p:cNvSpPr>
          <p:nvPr>
            <p:ph idx="1"/>
          </p:nvPr>
        </p:nvSpPr>
        <p:spPr>
          <a:xfrm>
            <a:off x="233265" y="858416"/>
            <a:ext cx="11569959" cy="5719666"/>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Some form of hardware support is used to distinguish between the pages that are in the memory and the pages that are on the disk. Thus for this purpose Valid-Invalid scheme is used:</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each page table entry, a valid-invalid bit is associated( where </a:t>
            </a:r>
            <a:r>
              <a:rPr lang="en-US" sz="2400" b="1" i="0" dirty="0">
                <a:solidFill>
                  <a:srgbClr val="212529"/>
                </a:solidFill>
                <a:effectLst/>
                <a:latin typeface="Times New Roman" panose="02020603050405020304" pitchFamily="18" charset="0"/>
                <a:cs typeface="Times New Roman" panose="02020603050405020304" pitchFamily="18" charset="0"/>
              </a:rPr>
              <a:t>1</a:t>
            </a:r>
            <a:r>
              <a:rPr lang="en-US" sz="2400" b="0" i="0" dirty="0">
                <a:solidFill>
                  <a:srgbClr val="212529"/>
                </a:solidFill>
                <a:effectLst/>
                <a:latin typeface="Times New Roman" panose="02020603050405020304" pitchFamily="18" charset="0"/>
                <a:cs typeface="Times New Roman" panose="02020603050405020304" pitchFamily="18" charset="0"/>
              </a:rPr>
              <a:t> indicates</a:t>
            </a:r>
            <a:r>
              <a:rPr lang="en-US" sz="2400" b="1" i="0" dirty="0">
                <a:solidFill>
                  <a:srgbClr val="212529"/>
                </a:solidFill>
                <a:effectLst/>
                <a:latin typeface="Times New Roman" panose="02020603050405020304" pitchFamily="18" charset="0"/>
                <a:cs typeface="Times New Roman" panose="02020603050405020304" pitchFamily="18" charset="0"/>
              </a:rPr>
              <a:t> in the memory</a:t>
            </a:r>
            <a:r>
              <a:rPr lang="en-US" sz="2400" b="0" i="0" dirty="0">
                <a:solidFill>
                  <a:srgbClr val="212529"/>
                </a:solidFill>
                <a:effectLst/>
                <a:latin typeface="Times New Roman" panose="02020603050405020304" pitchFamily="18" charset="0"/>
                <a:cs typeface="Times New Roman" panose="02020603050405020304" pitchFamily="18" charset="0"/>
              </a:rPr>
              <a:t> and </a:t>
            </a:r>
            <a:r>
              <a:rPr lang="en-US" sz="2400" b="1" i="0" dirty="0">
                <a:solidFill>
                  <a:srgbClr val="212529"/>
                </a:solidFill>
                <a:effectLst/>
                <a:latin typeface="Times New Roman" panose="02020603050405020304" pitchFamily="18" charset="0"/>
                <a:cs typeface="Times New Roman" panose="02020603050405020304" pitchFamily="18" charset="0"/>
              </a:rPr>
              <a:t>0</a:t>
            </a:r>
            <a:r>
              <a:rPr lang="en-US" sz="2400" b="0" i="0" dirty="0">
                <a:solidFill>
                  <a:srgbClr val="212529"/>
                </a:solidFill>
                <a:effectLst/>
                <a:latin typeface="Times New Roman" panose="02020603050405020304" pitchFamily="18" charset="0"/>
                <a:cs typeface="Times New Roman" panose="02020603050405020304" pitchFamily="18" charset="0"/>
              </a:rPr>
              <a:t> indicates </a:t>
            </a:r>
            <a:r>
              <a:rPr lang="en-US" sz="2400" b="1" i="0" dirty="0">
                <a:solidFill>
                  <a:srgbClr val="212529"/>
                </a:solidFill>
                <a:effectLst/>
                <a:latin typeface="Times New Roman" panose="02020603050405020304" pitchFamily="18" charset="0"/>
                <a:cs typeface="Times New Roman" panose="02020603050405020304" pitchFamily="18" charset="0"/>
              </a:rPr>
              <a:t>not in the memory</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Initially, the valid-invalid bit is set to 0 for all table entries.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the bit is set to "</a:t>
            </a:r>
            <a:r>
              <a:rPr lang="en-US" sz="2400" b="1" i="0" dirty="0">
                <a:solidFill>
                  <a:srgbClr val="212529"/>
                </a:solidFill>
                <a:effectLst/>
                <a:latin typeface="Times New Roman" panose="02020603050405020304" pitchFamily="18" charset="0"/>
                <a:cs typeface="Times New Roman" panose="02020603050405020304" pitchFamily="18" charset="0"/>
              </a:rPr>
              <a:t>valid</a:t>
            </a:r>
            <a:r>
              <a:rPr lang="en-US" sz="2400" b="0" i="0" dirty="0">
                <a:solidFill>
                  <a:srgbClr val="212529"/>
                </a:solidFill>
                <a:effectLst/>
                <a:latin typeface="Times New Roman" panose="02020603050405020304" pitchFamily="18" charset="0"/>
                <a:cs typeface="Times New Roman" panose="02020603050405020304" pitchFamily="18" charset="0"/>
              </a:rPr>
              <a:t>", then the associated page is </a:t>
            </a:r>
            <a:r>
              <a:rPr lang="en-US" sz="2400" b="1" i="0" dirty="0">
                <a:solidFill>
                  <a:srgbClr val="212529"/>
                </a:solidFill>
                <a:effectLst/>
                <a:latin typeface="Times New Roman" panose="02020603050405020304" pitchFamily="18" charset="0"/>
                <a:cs typeface="Times New Roman" panose="02020603050405020304" pitchFamily="18" charset="0"/>
              </a:rPr>
              <a:t>both legal and is in memory.</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the bit is set to "</a:t>
            </a:r>
            <a:r>
              <a:rPr lang="en-US" sz="2400" b="1" i="0" dirty="0">
                <a:solidFill>
                  <a:srgbClr val="212529"/>
                </a:solidFill>
                <a:effectLst/>
                <a:latin typeface="Times New Roman" panose="02020603050405020304" pitchFamily="18" charset="0"/>
                <a:cs typeface="Times New Roman" panose="02020603050405020304" pitchFamily="18" charset="0"/>
              </a:rPr>
              <a:t>invalid</a:t>
            </a:r>
            <a:r>
              <a:rPr lang="en-US" sz="2400" b="0" i="0" dirty="0">
                <a:solidFill>
                  <a:srgbClr val="212529"/>
                </a:solidFill>
                <a:effectLst/>
                <a:latin typeface="Times New Roman" panose="02020603050405020304" pitchFamily="18" charset="0"/>
                <a:cs typeface="Times New Roman" panose="02020603050405020304" pitchFamily="18" charset="0"/>
              </a:rPr>
              <a:t>" then it indicates that the </a:t>
            </a:r>
            <a:r>
              <a:rPr lang="en-US" sz="2400" b="1" i="0" dirty="0">
                <a:solidFill>
                  <a:srgbClr val="212529"/>
                </a:solidFill>
                <a:effectLst/>
                <a:latin typeface="Times New Roman" panose="02020603050405020304" pitchFamily="18" charset="0"/>
                <a:cs typeface="Times New Roman" panose="02020603050405020304" pitchFamily="18" charset="0"/>
              </a:rPr>
              <a:t>page is either not valid</a:t>
            </a:r>
            <a:r>
              <a:rPr lang="en-US" sz="2400" b="0" i="0" dirty="0">
                <a:solidFill>
                  <a:srgbClr val="212529"/>
                </a:solidFill>
                <a:effectLst/>
                <a:latin typeface="Times New Roman" panose="02020603050405020304" pitchFamily="18" charset="0"/>
                <a:cs typeface="Times New Roman" panose="02020603050405020304" pitchFamily="18" charset="0"/>
              </a:rPr>
              <a:t> or the page is valid </a:t>
            </a:r>
            <a:r>
              <a:rPr lang="en-US" sz="2400" b="1" i="0" dirty="0">
                <a:solidFill>
                  <a:srgbClr val="212529"/>
                </a:solidFill>
                <a:effectLst/>
                <a:latin typeface="Times New Roman" panose="02020603050405020304" pitchFamily="18" charset="0"/>
                <a:cs typeface="Times New Roman" panose="02020603050405020304" pitchFamily="18" charset="0"/>
              </a:rPr>
              <a:t>but is currently not on the disk</a:t>
            </a:r>
            <a:r>
              <a:rPr lang="en-US" sz="2400" b="0" i="0" dirty="0">
                <a:solidFill>
                  <a:srgbClr val="21252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17063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EF43B-86B0-6B3F-1E6F-247C010050AE}"/>
              </a:ext>
            </a:extLst>
          </p:cNvPr>
          <p:cNvSpPr>
            <a:spLocks noGrp="1"/>
          </p:cNvSpPr>
          <p:nvPr>
            <p:ph idx="1"/>
          </p:nvPr>
        </p:nvSpPr>
        <p:spPr>
          <a:xfrm>
            <a:off x="522514" y="279918"/>
            <a:ext cx="10831286" cy="5897045"/>
          </a:xfrm>
        </p:spPr>
        <p:txBody>
          <a:bodyPr>
            <a:normAutofit/>
          </a:bodyPr>
          <a:lstStyle/>
          <a:p>
            <a:pPr algn="just">
              <a:lnSpc>
                <a:spcPct val="150000"/>
              </a:lnSpc>
              <a:buFont typeface="Arial" panose="020B0604020202020204" pitchFamily="34" charset="0"/>
              <a:buChar char="•"/>
            </a:pPr>
            <a:r>
              <a:rPr lang="en-US" sz="2800" b="0" i="0" dirty="0">
                <a:solidFill>
                  <a:srgbClr val="212529"/>
                </a:solidFill>
                <a:effectLst/>
                <a:latin typeface="Times New Roman" panose="02020603050405020304" pitchFamily="18" charset="0"/>
                <a:cs typeface="Times New Roman" panose="02020603050405020304" pitchFamily="18" charset="0"/>
              </a:rPr>
              <a:t>For the </a:t>
            </a:r>
            <a:r>
              <a:rPr lang="en-US" sz="2800" b="1" i="0" dirty="0">
                <a:solidFill>
                  <a:srgbClr val="212529"/>
                </a:solidFill>
                <a:effectLst/>
                <a:latin typeface="Times New Roman" panose="02020603050405020304" pitchFamily="18" charset="0"/>
                <a:cs typeface="Times New Roman" panose="02020603050405020304" pitchFamily="18" charset="0"/>
              </a:rPr>
              <a:t>pages</a:t>
            </a:r>
            <a:r>
              <a:rPr lang="en-US" sz="2800" b="0" i="0" dirty="0">
                <a:solidFill>
                  <a:srgbClr val="212529"/>
                </a:solidFill>
                <a:effectLst/>
                <a:latin typeface="Times New Roman" panose="02020603050405020304" pitchFamily="18" charset="0"/>
                <a:cs typeface="Times New Roman" panose="02020603050405020304" pitchFamily="18" charset="0"/>
              </a:rPr>
              <a:t> that are </a:t>
            </a:r>
            <a:r>
              <a:rPr lang="en-US" sz="2800" b="1" i="0" dirty="0">
                <a:solidFill>
                  <a:srgbClr val="212529"/>
                </a:solidFill>
                <a:effectLst/>
                <a:latin typeface="Times New Roman" panose="02020603050405020304" pitchFamily="18" charset="0"/>
                <a:cs typeface="Times New Roman" panose="02020603050405020304" pitchFamily="18" charset="0"/>
              </a:rPr>
              <a:t>brought into the memory</a:t>
            </a:r>
            <a:r>
              <a:rPr lang="en-US" sz="2800" b="0" i="0" dirty="0">
                <a:solidFill>
                  <a:srgbClr val="212529"/>
                </a:solidFill>
                <a:effectLst/>
                <a:latin typeface="Times New Roman" panose="02020603050405020304" pitchFamily="18" charset="0"/>
                <a:cs typeface="Times New Roman" panose="02020603050405020304" pitchFamily="18" charset="0"/>
              </a:rPr>
              <a:t>, </a:t>
            </a:r>
            <a:r>
              <a:rPr lang="en-US" sz="2800" b="1" i="0" dirty="0">
                <a:solidFill>
                  <a:srgbClr val="212529"/>
                </a:solidFill>
                <a:effectLst/>
                <a:latin typeface="Times New Roman" panose="02020603050405020304" pitchFamily="18" charset="0"/>
                <a:cs typeface="Times New Roman" panose="02020603050405020304" pitchFamily="18" charset="0"/>
              </a:rPr>
              <a:t>the page table is set as usual.</a:t>
            </a:r>
            <a:endParaRPr lang="en-US" sz="28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800" b="0" i="0" dirty="0">
                <a:solidFill>
                  <a:srgbClr val="212529"/>
                </a:solidFill>
                <a:effectLst/>
                <a:latin typeface="Times New Roman" panose="02020603050405020304" pitchFamily="18" charset="0"/>
                <a:cs typeface="Times New Roman" panose="02020603050405020304" pitchFamily="18" charset="0"/>
              </a:rPr>
              <a:t>But for the</a:t>
            </a:r>
            <a:r>
              <a:rPr lang="en-US" sz="2800" b="1" i="0" dirty="0">
                <a:solidFill>
                  <a:srgbClr val="212529"/>
                </a:solidFill>
                <a:effectLst/>
                <a:latin typeface="Times New Roman" panose="02020603050405020304" pitchFamily="18" charset="0"/>
                <a:cs typeface="Times New Roman" panose="02020603050405020304" pitchFamily="18" charset="0"/>
              </a:rPr>
              <a:t> pages</a:t>
            </a:r>
            <a:r>
              <a:rPr lang="en-US" sz="2800" b="0" i="0" dirty="0">
                <a:solidFill>
                  <a:srgbClr val="212529"/>
                </a:solidFill>
                <a:effectLst/>
                <a:latin typeface="Times New Roman" panose="02020603050405020304" pitchFamily="18" charset="0"/>
                <a:cs typeface="Times New Roman" panose="02020603050405020304" pitchFamily="18" charset="0"/>
              </a:rPr>
              <a:t> that are </a:t>
            </a:r>
            <a:r>
              <a:rPr lang="en-US" sz="2800" b="1" i="0" dirty="0">
                <a:solidFill>
                  <a:srgbClr val="212529"/>
                </a:solidFill>
                <a:effectLst/>
                <a:latin typeface="Times New Roman" panose="02020603050405020304" pitchFamily="18" charset="0"/>
                <a:cs typeface="Times New Roman" panose="02020603050405020304" pitchFamily="18" charset="0"/>
              </a:rPr>
              <a:t>not currently in the memory</a:t>
            </a:r>
            <a:r>
              <a:rPr lang="en-US" sz="2800" b="0" i="0" dirty="0">
                <a:solidFill>
                  <a:srgbClr val="212529"/>
                </a:solidFill>
                <a:effectLst/>
                <a:latin typeface="Times New Roman" panose="02020603050405020304" pitchFamily="18" charset="0"/>
                <a:cs typeface="Times New Roman" panose="02020603050405020304" pitchFamily="18" charset="0"/>
              </a:rPr>
              <a:t>, the </a:t>
            </a:r>
            <a:r>
              <a:rPr lang="en-US" sz="2800" b="1" i="0" dirty="0">
                <a:solidFill>
                  <a:srgbClr val="212529"/>
                </a:solidFill>
                <a:effectLst/>
                <a:latin typeface="Times New Roman" panose="02020603050405020304" pitchFamily="18" charset="0"/>
                <a:cs typeface="Times New Roman" panose="02020603050405020304" pitchFamily="18" charset="0"/>
              </a:rPr>
              <a:t>page table</a:t>
            </a:r>
            <a:r>
              <a:rPr lang="en-US" sz="2800" b="0" i="0" dirty="0">
                <a:solidFill>
                  <a:srgbClr val="212529"/>
                </a:solidFill>
                <a:effectLst/>
                <a:latin typeface="Times New Roman" panose="02020603050405020304" pitchFamily="18" charset="0"/>
                <a:cs typeface="Times New Roman" panose="02020603050405020304" pitchFamily="18" charset="0"/>
              </a:rPr>
              <a:t> is either</a:t>
            </a:r>
            <a:r>
              <a:rPr lang="en-US" sz="2800" b="1" i="0" dirty="0">
                <a:solidFill>
                  <a:srgbClr val="212529"/>
                </a:solidFill>
                <a:effectLst/>
                <a:latin typeface="Times New Roman" panose="02020603050405020304" pitchFamily="18" charset="0"/>
                <a:cs typeface="Times New Roman" panose="02020603050405020304" pitchFamily="18" charset="0"/>
              </a:rPr>
              <a:t> simply marked as invalid </a:t>
            </a:r>
            <a:r>
              <a:rPr lang="en-US" sz="2800" b="0" i="0" dirty="0">
                <a:solidFill>
                  <a:srgbClr val="212529"/>
                </a:solidFill>
                <a:effectLst/>
                <a:latin typeface="Times New Roman" panose="02020603050405020304" pitchFamily="18" charset="0"/>
                <a:cs typeface="Times New Roman" panose="02020603050405020304" pitchFamily="18" charset="0"/>
              </a:rPr>
              <a:t>or it contains the </a:t>
            </a:r>
            <a:r>
              <a:rPr lang="en-US" sz="2800" b="1" i="0" dirty="0">
                <a:solidFill>
                  <a:srgbClr val="212529"/>
                </a:solidFill>
                <a:effectLst/>
                <a:latin typeface="Times New Roman" panose="02020603050405020304" pitchFamily="18" charset="0"/>
                <a:cs typeface="Times New Roman" panose="02020603050405020304" pitchFamily="18" charset="0"/>
              </a:rPr>
              <a:t>address of the page on the disk</a:t>
            </a:r>
            <a:r>
              <a:rPr lang="en-US" sz="28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pPr>
            <a:r>
              <a:rPr lang="en-US" sz="2800" b="0" i="0" dirty="0">
                <a:solidFill>
                  <a:srgbClr val="212529"/>
                </a:solidFill>
                <a:effectLst/>
                <a:latin typeface="Times New Roman" panose="02020603050405020304" pitchFamily="18" charset="0"/>
                <a:cs typeface="Times New Roman" panose="02020603050405020304" pitchFamily="18" charset="0"/>
              </a:rPr>
              <a:t>During the translation of address, if the valid-invalid bit in the page table entry is 0 then it leads to </a:t>
            </a:r>
            <a:r>
              <a:rPr lang="en-US" sz="2800" b="1" i="0" dirty="0">
                <a:solidFill>
                  <a:srgbClr val="212529"/>
                </a:solidFill>
                <a:effectLst/>
                <a:latin typeface="Times New Roman" panose="02020603050405020304" pitchFamily="18" charset="0"/>
                <a:cs typeface="Times New Roman" panose="02020603050405020304" pitchFamily="18" charset="0"/>
              </a:rPr>
              <a:t>page fault.</a:t>
            </a:r>
            <a:endParaRPr lang="en-US" sz="28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869353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E51977F-657D-F308-64B7-E7F4CB22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735" y="205274"/>
            <a:ext cx="9610529" cy="53651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D861F5-5EEC-5C79-F32C-57F99232495E}"/>
              </a:ext>
            </a:extLst>
          </p:cNvPr>
          <p:cNvSpPr txBox="1"/>
          <p:nvPr/>
        </p:nvSpPr>
        <p:spPr>
          <a:xfrm>
            <a:off x="230932" y="6006395"/>
            <a:ext cx="11889533" cy="461665"/>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 above figure is to indicates the page table when some pages are not in the main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5453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7270-27D3-5DD4-AF37-4FF7240A0B39}"/>
              </a:ext>
            </a:extLst>
          </p:cNvPr>
          <p:cNvSpPr>
            <a:spLocks noGrp="1"/>
          </p:cNvSpPr>
          <p:nvPr>
            <p:ph type="title"/>
          </p:nvPr>
        </p:nvSpPr>
        <p:spPr>
          <a:xfrm>
            <a:off x="102637" y="103868"/>
            <a:ext cx="11185849" cy="577169"/>
          </a:xfrm>
        </p:spPr>
        <p:txBody>
          <a:bodyPr>
            <a:normAutofit fontScale="90000"/>
          </a:bodyPr>
          <a:lstStyle/>
          <a:p>
            <a:r>
              <a:rPr lang="en-IN" b="0" i="0" dirty="0">
                <a:solidFill>
                  <a:srgbClr val="212529"/>
                </a:solidFill>
                <a:effectLst/>
                <a:latin typeface="system-ui"/>
              </a:rPr>
              <a:t>How Demand Paging Works?</a:t>
            </a:r>
            <a:endParaRPr lang="en-IN" dirty="0"/>
          </a:p>
        </p:txBody>
      </p:sp>
      <p:sp>
        <p:nvSpPr>
          <p:cNvPr id="3" name="Content Placeholder 2">
            <a:extLst>
              <a:ext uri="{FF2B5EF4-FFF2-40B4-BE49-F238E27FC236}">
                <a16:creationId xmlns:a16="http://schemas.microsoft.com/office/drawing/2014/main" id="{74F743C6-4656-4387-2D45-7E8FD35E806E}"/>
              </a:ext>
            </a:extLst>
          </p:cNvPr>
          <p:cNvSpPr>
            <a:spLocks noGrp="1"/>
          </p:cNvSpPr>
          <p:nvPr>
            <p:ph idx="1"/>
          </p:nvPr>
        </p:nvSpPr>
        <p:spPr>
          <a:xfrm>
            <a:off x="167951" y="765110"/>
            <a:ext cx="11700588" cy="5887617"/>
          </a:xfrm>
        </p:spPr>
        <p:txBody>
          <a:bodyPr>
            <a:normAutofit lnSpcReduction="10000"/>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First of all the components that are involved in the Demand paging process are as follows: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Main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CPU</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Secondary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Interrupt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Physical Address space</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Logical Address space</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Operating System</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Page Table</a:t>
            </a:r>
          </a:p>
          <a:p>
            <a:endParaRPr lang="en-IN" dirty="0"/>
          </a:p>
        </p:txBody>
      </p:sp>
    </p:spTree>
    <p:extLst>
      <p:ext uri="{BB962C8B-B14F-4D97-AF65-F5344CB8AC3E}">
        <p14:creationId xmlns:p14="http://schemas.microsoft.com/office/powerpoint/2010/main" val="37481355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9CFBB-0E9B-E5AF-68F8-D751AA54468B}"/>
              </a:ext>
            </a:extLst>
          </p:cNvPr>
          <p:cNvSpPr>
            <a:spLocks noGrp="1"/>
          </p:cNvSpPr>
          <p:nvPr>
            <p:ph idx="1"/>
          </p:nvPr>
        </p:nvSpPr>
        <p:spPr>
          <a:xfrm>
            <a:off x="391885" y="335902"/>
            <a:ext cx="11448661" cy="6251510"/>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When the process requires any of the pages that are not loaded into the memory, a page fault trap is triggered and the following steps are followed,</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The memory address which is requested by the process is first checked, to verify the request made by the process.</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If it is found to be invalid, the process is terminated.</a:t>
            </a:r>
          </a:p>
          <a:p>
            <a:pPr algn="just">
              <a:lnSpc>
                <a:spcPct val="150000"/>
              </a:lnSpc>
              <a:buFont typeface="+mj-lt"/>
              <a:buAutoNum type="arabicPeriod"/>
            </a:pPr>
            <a:r>
              <a:rPr lang="en-US" sz="2400" b="0" i="0" dirty="0">
                <a:solidFill>
                  <a:srgbClr val="212529"/>
                </a:solidFill>
                <a:effectLst/>
                <a:latin typeface="Times New Roman" panose="02020603050405020304" pitchFamily="18" charset="0"/>
                <a:cs typeface="Times New Roman" panose="02020603050405020304" pitchFamily="18" charset="0"/>
              </a:rPr>
              <a:t>In case the request by the process is valid, a free frame is located, possibly from a free-frame list, where the required page will be moved.</a:t>
            </a:r>
          </a:p>
          <a:p>
            <a:pPr marL="0" indent="0">
              <a:buNone/>
            </a:pPr>
            <a:endParaRPr lang="en-IN" dirty="0"/>
          </a:p>
        </p:txBody>
      </p:sp>
    </p:spTree>
    <p:extLst>
      <p:ext uri="{BB962C8B-B14F-4D97-AF65-F5344CB8AC3E}">
        <p14:creationId xmlns:p14="http://schemas.microsoft.com/office/powerpoint/2010/main" val="443517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75AF60-6394-73D8-9958-AD5460C9992C}"/>
              </a:ext>
            </a:extLst>
          </p:cNvPr>
          <p:cNvSpPr>
            <a:spLocks noGrp="1"/>
          </p:cNvSpPr>
          <p:nvPr>
            <p:ph idx="1"/>
          </p:nvPr>
        </p:nvSpPr>
        <p:spPr>
          <a:xfrm>
            <a:off x="438539" y="289249"/>
            <a:ext cx="10915261" cy="5887714"/>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4.A new operation is scheduled to move the necessary page from the disk to the specified memory location. ( This will usually block the process on an I/O wait, allowing some other process to use the CPU in the meantime. )</a:t>
            </a:r>
          </a:p>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5.When the I/O operation is complete, the process's page table is updated with the new frame number, and the invalid bit is changed to valid.</a:t>
            </a:r>
          </a:p>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6.The instruction that caused the page fault must now be restarted from the beginning.</a:t>
            </a:r>
          </a:p>
          <a:p>
            <a:pPr marL="0" indent="0" algn="l">
              <a:lnSpc>
                <a:spcPct val="150000"/>
              </a:lnSpc>
              <a:buNone/>
            </a:pPr>
            <a:endParaRPr lang="en-US" sz="2400" b="0" i="0" dirty="0">
              <a:solidFill>
                <a:srgbClr val="2125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646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BBB1-6E32-F08C-0E71-752CD8A152E5}"/>
              </a:ext>
            </a:extLst>
          </p:cNvPr>
          <p:cNvSpPr>
            <a:spLocks noGrp="1"/>
          </p:cNvSpPr>
          <p:nvPr>
            <p:ph type="title"/>
          </p:nvPr>
        </p:nvSpPr>
        <p:spPr>
          <a:xfrm>
            <a:off x="651587" y="66547"/>
            <a:ext cx="10515600" cy="689234"/>
          </a:xfrm>
        </p:spPr>
        <p:txBody>
          <a:bodyPr>
            <a:normAutofit fontScale="90000"/>
          </a:bodyPr>
          <a:lstStyle/>
          <a:p>
            <a:r>
              <a:rPr lang="en-IN" dirty="0"/>
              <a:t>Swapping</a:t>
            </a:r>
          </a:p>
        </p:txBody>
      </p:sp>
      <p:sp>
        <p:nvSpPr>
          <p:cNvPr id="3" name="Content Placeholder 2">
            <a:extLst>
              <a:ext uri="{FF2B5EF4-FFF2-40B4-BE49-F238E27FC236}">
                <a16:creationId xmlns:a16="http://schemas.microsoft.com/office/drawing/2014/main" id="{F0E5BCC6-937E-4462-855E-658F33FF74EA}"/>
              </a:ext>
            </a:extLst>
          </p:cNvPr>
          <p:cNvSpPr>
            <a:spLocks noGrp="1"/>
          </p:cNvSpPr>
          <p:nvPr>
            <p:ph idx="1"/>
          </p:nvPr>
        </p:nvSpPr>
        <p:spPr>
          <a:xfrm>
            <a:off x="413657" y="755781"/>
            <a:ext cx="11364686" cy="5523722"/>
          </a:xfrm>
        </p:spPr>
        <p:txBody>
          <a:bodyPr>
            <a:noAutofit/>
          </a:bodyPr>
          <a:lstStyle/>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It is mechanism in which a process can be swapped temporarily out of main memory to secondary memory and secondary memory to main memory.</a:t>
            </a:r>
          </a:p>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The exchange of two or more objects is referred to as swapping. </a:t>
            </a:r>
          </a:p>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programming can swap information between two variables or elements. </a:t>
            </a:r>
          </a:p>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Swapping may particularly refer to a primitive method of memory management used in computer systems. </a:t>
            </a:r>
          </a:p>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We swap processes from secondary memory to main memory or from main memory to secondary memory.</a:t>
            </a:r>
          </a:p>
          <a:p>
            <a:pPr algn="just">
              <a:lnSpc>
                <a:spcPct val="100000"/>
              </a:lnSpc>
            </a:pPr>
            <a:r>
              <a:rPr lang="en-US" sz="2400" b="0" i="0" dirty="0">
                <a:solidFill>
                  <a:srgbClr val="000000"/>
                </a:solidFill>
                <a:effectLst/>
                <a:latin typeface="Times New Roman" panose="02020603050405020304" pitchFamily="18" charset="0"/>
                <a:cs typeface="Times New Roman" panose="02020603050405020304" pitchFamily="18" charset="0"/>
              </a:rPr>
              <a:t>Swapping in the operating systems is a memory management technique in which we swap processes from secondary memory to main memory or from main memory to secondary memory. </a:t>
            </a:r>
          </a:p>
        </p:txBody>
      </p:sp>
    </p:spTree>
    <p:extLst>
      <p:ext uri="{BB962C8B-B14F-4D97-AF65-F5344CB8AC3E}">
        <p14:creationId xmlns:p14="http://schemas.microsoft.com/office/powerpoint/2010/main" val="2523289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E91-8EFD-07FB-9A3A-A1A32063388E}"/>
              </a:ext>
            </a:extLst>
          </p:cNvPr>
          <p:cNvSpPr>
            <a:spLocks noGrp="1"/>
          </p:cNvSpPr>
          <p:nvPr>
            <p:ph type="title"/>
          </p:nvPr>
        </p:nvSpPr>
        <p:spPr>
          <a:xfrm>
            <a:off x="335902" y="365126"/>
            <a:ext cx="11017898" cy="38132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Advantages of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5B0AE-AF0C-86F1-CDBC-94B512A59A50}"/>
              </a:ext>
            </a:extLst>
          </p:cNvPr>
          <p:cNvSpPr>
            <a:spLocks noGrp="1"/>
          </p:cNvSpPr>
          <p:nvPr>
            <p:ph idx="1"/>
          </p:nvPr>
        </p:nvSpPr>
        <p:spPr>
          <a:xfrm>
            <a:off x="261257" y="895739"/>
            <a:ext cx="11346025" cy="5485168"/>
          </a:xfrm>
        </p:spPr>
        <p:txBody>
          <a:bodyPr>
            <a:normAutofit/>
          </a:bodyPr>
          <a:lstStyle/>
          <a:p>
            <a:pPr marL="0" indent="0" algn="just">
              <a:lnSpc>
                <a:spcPct val="150000"/>
              </a:lnSpc>
              <a:buNone/>
            </a:pPr>
            <a:r>
              <a:rPr lang="en-US" sz="2400" b="0" i="0" dirty="0">
                <a:solidFill>
                  <a:srgbClr val="212529"/>
                </a:solidFill>
                <a:effectLst/>
                <a:latin typeface="Times New Roman" panose="02020603050405020304" pitchFamily="18" charset="0"/>
                <a:cs typeface="Times New Roman" panose="02020603050405020304" pitchFamily="18" charset="0"/>
              </a:rPr>
              <a:t>The benefits of using the Demand Paging technique are as follows: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the help of Demand Paging, memory is utilized efficiently.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Demand paging avoids External Fragmentation.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Less Input/Output is needed for Demand Paging.</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This process is not constrained by the size of physical memory.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Demand Paging it becomes easier to share the pages.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With this technique, portions of the process that are never called are never loaded.</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No compaction is required in demand Paging.</a:t>
            </a:r>
          </a:p>
        </p:txBody>
      </p:sp>
    </p:spTree>
    <p:extLst>
      <p:ext uri="{BB962C8B-B14F-4D97-AF65-F5344CB8AC3E}">
        <p14:creationId xmlns:p14="http://schemas.microsoft.com/office/powerpoint/2010/main" val="7588688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DBA8-F720-F94F-63F2-711F61A2312C}"/>
              </a:ext>
            </a:extLst>
          </p:cNvPr>
          <p:cNvSpPr>
            <a:spLocks noGrp="1"/>
          </p:cNvSpPr>
          <p:nvPr>
            <p:ph type="title"/>
          </p:nvPr>
        </p:nvSpPr>
        <p:spPr>
          <a:xfrm>
            <a:off x="429208" y="365125"/>
            <a:ext cx="10924592" cy="605259"/>
          </a:xfrm>
        </p:spPr>
        <p:txBody>
          <a:bodyPr>
            <a:normAutofit fontScale="90000"/>
          </a:bodyPr>
          <a:lstStyle/>
          <a:p>
            <a:pPr algn="just"/>
            <a:r>
              <a:rPr lang="en-IN" b="1" i="0" dirty="0">
                <a:solidFill>
                  <a:srgbClr val="212529"/>
                </a:solidFill>
                <a:effectLst/>
                <a:latin typeface="Times New Roman" panose="02020603050405020304" pitchFamily="18" charset="0"/>
                <a:cs typeface="Times New Roman" panose="02020603050405020304" pitchFamily="18" charset="0"/>
              </a:rPr>
              <a:t>Disadvantages of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DCBAB5-2A8D-0584-DE13-0762FB6CFBA9}"/>
              </a:ext>
            </a:extLst>
          </p:cNvPr>
          <p:cNvSpPr>
            <a:spLocks noGrp="1"/>
          </p:cNvSpPr>
          <p:nvPr>
            <p:ph idx="1"/>
          </p:nvPr>
        </p:nvSpPr>
        <p:spPr>
          <a:xfrm>
            <a:off x="429208" y="1253331"/>
            <a:ext cx="10515600" cy="4351338"/>
          </a:xfrm>
        </p:spPr>
        <p:txBody>
          <a:bodyPr/>
          <a:lstStyle/>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There is an increase in overheads due to interrupts and page tables.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Memory access time in demand paging is longer.</a:t>
            </a:r>
          </a:p>
          <a:p>
            <a:pPr marL="0" indent="0">
              <a:buNone/>
            </a:pPr>
            <a:endParaRPr lang="en-IN" dirty="0"/>
          </a:p>
        </p:txBody>
      </p:sp>
    </p:spTree>
    <p:extLst>
      <p:ext uri="{BB962C8B-B14F-4D97-AF65-F5344CB8AC3E}">
        <p14:creationId xmlns:p14="http://schemas.microsoft.com/office/powerpoint/2010/main" val="3556465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F206-AF72-A4AE-3630-E2646EAC3E42}"/>
              </a:ext>
            </a:extLst>
          </p:cNvPr>
          <p:cNvSpPr>
            <a:spLocks noGrp="1"/>
          </p:cNvSpPr>
          <p:nvPr>
            <p:ph type="title"/>
          </p:nvPr>
        </p:nvSpPr>
        <p:spPr>
          <a:xfrm>
            <a:off x="233266" y="178514"/>
            <a:ext cx="11017898" cy="539944"/>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Pure Demand Paging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F1FE6A-5D15-9299-98D7-4155FCA13B42}"/>
              </a:ext>
            </a:extLst>
          </p:cNvPr>
          <p:cNvSpPr>
            <a:spLocks noGrp="1"/>
          </p:cNvSpPr>
          <p:nvPr>
            <p:ph idx="1"/>
          </p:nvPr>
        </p:nvSpPr>
        <p:spPr>
          <a:xfrm>
            <a:off x="335902" y="905070"/>
            <a:ext cx="11374016" cy="5587804"/>
          </a:xfrm>
        </p:spPr>
        <p:txBody>
          <a:bodyPr>
            <a:normAutofit/>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some cases when initially no pages are loaded into the memory, pages in such cases are only loaded when are demanded by the process by generating page faults. It is then referred to as </a:t>
            </a:r>
            <a:r>
              <a:rPr lang="en-US" sz="2400" b="1" i="0" dirty="0">
                <a:solidFill>
                  <a:srgbClr val="212529"/>
                </a:solidFill>
                <a:effectLst/>
                <a:latin typeface="Times New Roman" panose="02020603050405020304" pitchFamily="18" charset="0"/>
                <a:cs typeface="Times New Roman" panose="02020603050405020304" pitchFamily="18" charset="0"/>
              </a:rPr>
              <a:t>Pure Demand Paging</a:t>
            </a:r>
            <a:r>
              <a:rPr lang="en-US" sz="2400" b="0" i="0" dirty="0">
                <a:solidFill>
                  <a:srgbClr val="212529"/>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In the case of pure demand paging, there is not even a single page that is loaded into the memory initially. Thus pure demand paging causes the page fault.</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When the execution of the process starts with no pages in the memory, then the operating system sets the instruction pointer to the first instruction of the process and that is on a non-memory resident page and then in this case the process immediately faults for the page.</a:t>
            </a:r>
          </a:p>
        </p:txBody>
      </p:sp>
    </p:spTree>
    <p:extLst>
      <p:ext uri="{BB962C8B-B14F-4D97-AF65-F5344CB8AC3E}">
        <p14:creationId xmlns:p14="http://schemas.microsoft.com/office/powerpoint/2010/main" val="13707285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42204-E289-3965-4C3A-B94C5CC6C0F3}"/>
              </a:ext>
            </a:extLst>
          </p:cNvPr>
          <p:cNvSpPr>
            <a:spLocks noGrp="1"/>
          </p:cNvSpPr>
          <p:nvPr>
            <p:ph idx="1"/>
          </p:nvPr>
        </p:nvSpPr>
        <p:spPr>
          <a:xfrm>
            <a:off x="615820" y="503853"/>
            <a:ext cx="10737980" cy="5673110"/>
          </a:xfrm>
        </p:spPr>
        <p:txBody>
          <a:bodyPr/>
          <a:lstStyle/>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After that when this page is brought into the memory then the process continues its execution, page fault is necessary until every page that it needs is in the memory.</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And at this point, it can execute with no more faults.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This scheme is referred to as Pure Demand Paging: means never bring a page into the memory until it is required.</a:t>
            </a:r>
          </a:p>
          <a:p>
            <a:endParaRPr lang="en-IN" dirty="0"/>
          </a:p>
        </p:txBody>
      </p:sp>
    </p:spTree>
    <p:extLst>
      <p:ext uri="{BB962C8B-B14F-4D97-AF65-F5344CB8AC3E}">
        <p14:creationId xmlns:p14="http://schemas.microsoft.com/office/powerpoint/2010/main" val="17509754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4117-3715-3EDE-91FD-C11FF20A87A1}"/>
              </a:ext>
            </a:extLst>
          </p:cNvPr>
          <p:cNvSpPr>
            <a:spLocks noGrp="1"/>
          </p:cNvSpPr>
          <p:nvPr>
            <p:ph type="title"/>
          </p:nvPr>
        </p:nvSpPr>
        <p:spPr>
          <a:xfrm>
            <a:off x="261257" y="158621"/>
            <a:ext cx="10515600" cy="614589"/>
          </a:xfrm>
        </p:spPr>
        <p:txBody>
          <a:bodyPr>
            <a:normAutofit fontScale="90000"/>
          </a:bodyPr>
          <a:lstStyle/>
          <a:p>
            <a:r>
              <a:rPr lang="en-IN" b="1" i="0" dirty="0">
                <a:solidFill>
                  <a:srgbClr val="000000"/>
                </a:solidFill>
                <a:effectLst/>
                <a:latin typeface="Times New Roman" panose="02020603050405020304" pitchFamily="18" charset="0"/>
              </a:rPr>
              <a:t>Performance of Demand Paging</a:t>
            </a:r>
            <a:endParaRPr lang="en-IN" dirty="0"/>
          </a:p>
        </p:txBody>
      </p:sp>
      <p:sp>
        <p:nvSpPr>
          <p:cNvPr id="3" name="Content Placeholder 2">
            <a:extLst>
              <a:ext uri="{FF2B5EF4-FFF2-40B4-BE49-F238E27FC236}">
                <a16:creationId xmlns:a16="http://schemas.microsoft.com/office/drawing/2014/main" id="{5040945A-B035-0592-597F-018BE3472122}"/>
              </a:ext>
            </a:extLst>
          </p:cNvPr>
          <p:cNvSpPr>
            <a:spLocks noGrp="1"/>
          </p:cNvSpPr>
          <p:nvPr>
            <p:ph idx="1"/>
          </p:nvPr>
        </p:nvSpPr>
        <p:spPr>
          <a:xfrm>
            <a:off x="251926" y="773210"/>
            <a:ext cx="11541968" cy="5860855"/>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Demand paging can significantly affect the performance of a computer system. </a:t>
            </a:r>
          </a:p>
          <a:p>
            <a:pPr algn="just">
              <a:lnSpc>
                <a:spcPct val="150000"/>
              </a:lnSpc>
            </a:pPr>
            <a:r>
              <a:rPr lang="en-US" sz="2400" dirty="0">
                <a:latin typeface="Times New Roman" panose="02020603050405020304" pitchFamily="18" charset="0"/>
                <a:cs typeface="Times New Roman" panose="02020603050405020304" pitchFamily="18" charset="0"/>
              </a:rPr>
              <a:t>To see why, let’s compute the effective access time for a demand-paged memory. </a:t>
            </a:r>
          </a:p>
          <a:p>
            <a:pPr algn="just">
              <a:lnSpc>
                <a:spcPct val="150000"/>
              </a:lnSpc>
            </a:pPr>
            <a:r>
              <a:rPr lang="en-US" sz="2400" dirty="0">
                <a:latin typeface="Times New Roman" panose="02020603050405020304" pitchFamily="18" charset="0"/>
                <a:cs typeface="Times New Roman" panose="02020603050405020304" pitchFamily="18" charset="0"/>
              </a:rPr>
              <a:t>Assume the memory-access time, denoted ma, is 10 nanoseconds. </a:t>
            </a:r>
          </a:p>
          <a:p>
            <a:pPr algn="just">
              <a:lnSpc>
                <a:spcPct val="150000"/>
              </a:lnSpc>
            </a:pPr>
            <a:r>
              <a:rPr lang="en-US" sz="2400" dirty="0">
                <a:latin typeface="Times New Roman" panose="02020603050405020304" pitchFamily="18" charset="0"/>
                <a:cs typeface="Times New Roman" panose="02020603050405020304" pitchFamily="18" charset="0"/>
              </a:rPr>
              <a:t>As long as we have no page faults, the effective access time is equal to the memory access time. </a:t>
            </a:r>
          </a:p>
          <a:p>
            <a:pPr algn="just">
              <a:lnSpc>
                <a:spcPct val="150000"/>
              </a:lnSpc>
            </a:pPr>
            <a:r>
              <a:rPr lang="en-US" sz="2400" dirty="0">
                <a:latin typeface="Times New Roman" panose="02020603050405020304" pitchFamily="18" charset="0"/>
                <a:cs typeface="Times New Roman" panose="02020603050405020304" pitchFamily="18" charset="0"/>
              </a:rPr>
              <a:t>If, however, a page fault occurs, we must first read the relevant page from secondary storage and then access the desired word. </a:t>
            </a:r>
          </a:p>
          <a:p>
            <a:pPr algn="just">
              <a:lnSpc>
                <a:spcPct val="150000"/>
              </a:lnSpc>
            </a:pPr>
            <a:r>
              <a:rPr lang="en-US" sz="2400" dirty="0">
                <a:latin typeface="Times New Roman" panose="02020603050405020304" pitchFamily="18" charset="0"/>
                <a:cs typeface="Times New Roman" panose="02020603050405020304" pitchFamily="18" charset="0"/>
              </a:rPr>
              <a:t>Let p be the probability of a page fault (0 ≤ p ≤ 1). We would expect p to be close to zero— that is, we would expect to have only a few page faults. The effective access time is then </a:t>
            </a:r>
          </a:p>
          <a:p>
            <a:pPr marL="0" indent="0" algn="ctr">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effective access time = (1 − p) × ma + p × page fault time.</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583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367116-5684-C471-AE82-145AF8C7C3BA}"/>
              </a:ext>
            </a:extLst>
          </p:cNvPr>
          <p:cNvSpPr>
            <a:spLocks noGrp="1"/>
          </p:cNvSpPr>
          <p:nvPr>
            <p:ph idx="1"/>
          </p:nvPr>
        </p:nvSpPr>
        <p:spPr>
          <a:xfrm>
            <a:off x="373223" y="279918"/>
            <a:ext cx="11262049" cy="6354147"/>
          </a:xfrm>
        </p:spPr>
        <p:txBody>
          <a:bodyPr>
            <a:normAutofit fontScale="925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To compute the effective access time, we must know how much time is needed to service a page fault. A page fault causes the following sequence to occur:</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Trap to the operating system.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Save the registers and process state.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Determine that the interrupt was a page fault.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Check that the page reference was legal, and determine the location of the page in    secondary storage.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Issue a read from the storage to a free frame: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Wait in a queue until the read request is serviced.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Wait for the device seek and/or latency time.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Begin the transfer of the page to a free frame.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3432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325AB4-201C-EBFA-5F70-88D4B6B15A7C}"/>
              </a:ext>
            </a:extLst>
          </p:cNvPr>
          <p:cNvSpPr>
            <a:spLocks noGrp="1"/>
          </p:cNvSpPr>
          <p:nvPr>
            <p:ph idx="1"/>
          </p:nvPr>
        </p:nvSpPr>
        <p:spPr>
          <a:xfrm>
            <a:off x="186612" y="233265"/>
            <a:ext cx="11607282" cy="594369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6.While waiting, allocate the CPU core to some other process.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7.Receive an interrupt from the storage I/O subsystem (I/O completed).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8.Save the registers and process state for the other process (if step 6 is executed).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9.Determine that the interrupt was from the secondary storage device.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10.Correct the page table and other tables to show that the desired page is now in memory.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11.Wait for the CPU core to be allocated to this process again.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12.Restore the registers, process state, and new page table, and then resume the interrupted instruction.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796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2C6C0B-2F51-BAD2-65EA-7DEBAE46A9D7}"/>
              </a:ext>
            </a:extLst>
          </p:cNvPr>
          <p:cNvSpPr>
            <a:spLocks noGrp="1"/>
          </p:cNvSpPr>
          <p:nvPr>
            <p:ph idx="1"/>
          </p:nvPr>
        </p:nvSpPr>
        <p:spPr>
          <a:xfrm>
            <a:off x="261257" y="251928"/>
            <a:ext cx="11092543" cy="6279502"/>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Not all of these steps are necessary in every case. For example, we are assuming that, in step 6, the CPU is allocated to another process while the I/O occurs. </a:t>
            </a:r>
          </a:p>
          <a:p>
            <a:pPr algn="just">
              <a:lnSpc>
                <a:spcPct val="150000"/>
              </a:lnSpc>
            </a:pPr>
            <a:r>
              <a:rPr lang="en-US" sz="2400" dirty="0">
                <a:latin typeface="Times New Roman" panose="02020603050405020304" pitchFamily="18" charset="0"/>
                <a:cs typeface="Times New Roman" panose="02020603050405020304" pitchFamily="18" charset="0"/>
              </a:rPr>
              <a:t>This arrangement allows multiprogramming to maintain CPU utilization but requires additional time to resume the page-fault service routine when the I/O transfer is complete. </a:t>
            </a:r>
          </a:p>
          <a:p>
            <a:pPr algn="just">
              <a:lnSpc>
                <a:spcPct val="150000"/>
              </a:lnSpc>
            </a:pPr>
            <a:r>
              <a:rPr lang="en-US" sz="2400" dirty="0">
                <a:latin typeface="Times New Roman" panose="02020603050405020304" pitchFamily="18" charset="0"/>
                <a:cs typeface="Times New Roman" panose="02020603050405020304" pitchFamily="18" charset="0"/>
              </a:rPr>
              <a:t>In any case, there are three major task components of the page-fault service time: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 Service the page-fault interrupt.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2. Read in the page.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3. Restart the process</a:t>
            </a:r>
            <a:r>
              <a:rPr lang="en-US" dirty="0"/>
              <a:t>.</a:t>
            </a:r>
            <a:endParaRPr lang="en-IN" dirty="0"/>
          </a:p>
        </p:txBody>
      </p:sp>
    </p:spTree>
    <p:extLst>
      <p:ext uri="{BB962C8B-B14F-4D97-AF65-F5344CB8AC3E}">
        <p14:creationId xmlns:p14="http://schemas.microsoft.com/office/powerpoint/2010/main" val="13812713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12B24-00E8-69C0-F60F-8930852CA34B}"/>
              </a:ext>
            </a:extLst>
          </p:cNvPr>
          <p:cNvSpPr>
            <a:spLocks noGrp="1"/>
          </p:cNvSpPr>
          <p:nvPr>
            <p:ph idx="1"/>
          </p:nvPr>
        </p:nvSpPr>
        <p:spPr>
          <a:xfrm>
            <a:off x="335901" y="195943"/>
            <a:ext cx="11327363" cy="630749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The first and third tasks can be reduced, with careful coding, to several hundred instructions. </a:t>
            </a:r>
          </a:p>
          <a:p>
            <a:pPr algn="just">
              <a:lnSpc>
                <a:spcPct val="150000"/>
              </a:lnSpc>
            </a:pPr>
            <a:r>
              <a:rPr lang="en-US" sz="2400" dirty="0">
                <a:latin typeface="Times New Roman" panose="02020603050405020304" pitchFamily="18" charset="0"/>
                <a:cs typeface="Times New Roman" panose="02020603050405020304" pitchFamily="18" charset="0"/>
              </a:rPr>
              <a:t>These tasks may take from 1 to 100 microseconds each. Let’s consider the case of HDDs being used as the paging device. </a:t>
            </a:r>
          </a:p>
          <a:p>
            <a:pPr algn="just">
              <a:lnSpc>
                <a:spcPct val="150000"/>
              </a:lnSpc>
            </a:pPr>
            <a:r>
              <a:rPr lang="en-US" sz="2400" dirty="0">
                <a:latin typeface="Times New Roman" panose="02020603050405020304" pitchFamily="18" charset="0"/>
                <a:cs typeface="Times New Roman" panose="02020603050405020304" pitchFamily="18" charset="0"/>
              </a:rPr>
              <a:t>The page switch time will probably be close to 8 milliseconds. </a:t>
            </a:r>
          </a:p>
          <a:p>
            <a:pPr algn="just">
              <a:lnSpc>
                <a:spcPct val="150000"/>
              </a:lnSpc>
            </a:pPr>
            <a:r>
              <a:rPr lang="en-US" sz="2400" dirty="0">
                <a:latin typeface="Times New Roman" panose="02020603050405020304" pitchFamily="18" charset="0"/>
                <a:cs typeface="Times New Roman" panose="02020603050405020304" pitchFamily="18" charset="0"/>
              </a:rPr>
              <a:t>(A typical hard disk has an average latency of 3 milliseconds, a seek of 5 milliseconds, and a transfer time of 0.05 milliseconds. </a:t>
            </a:r>
          </a:p>
          <a:p>
            <a:pPr algn="just">
              <a:lnSpc>
                <a:spcPct val="150000"/>
              </a:lnSpc>
            </a:pPr>
            <a:r>
              <a:rPr lang="en-US" sz="2400" dirty="0">
                <a:latin typeface="Times New Roman" panose="02020603050405020304" pitchFamily="18" charset="0"/>
                <a:cs typeface="Times New Roman" panose="02020603050405020304" pitchFamily="18" charset="0"/>
              </a:rPr>
              <a:t>Thus, the total paging time is about 8 milliseconds, including hardware and software time.) Remember also that we are looking at only the device-service time. </a:t>
            </a:r>
          </a:p>
          <a:p>
            <a:pPr algn="just">
              <a:lnSpc>
                <a:spcPct val="150000"/>
              </a:lnSpc>
            </a:pPr>
            <a:r>
              <a:rPr lang="en-US" sz="2400" dirty="0">
                <a:latin typeface="Times New Roman" panose="02020603050405020304" pitchFamily="18" charset="0"/>
                <a:cs typeface="Times New Roman" panose="02020603050405020304" pitchFamily="18" charset="0"/>
              </a:rPr>
              <a:t>If a queue of processes is waiting for the device, we have to add queuing time as we wait for the paging device to be free to service our request, increasing even more the time to page 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7551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2284C-36EE-EDE8-2268-3A4DC40CC456}"/>
              </a:ext>
            </a:extLst>
          </p:cNvPr>
          <p:cNvSpPr>
            <a:spLocks noGrp="1"/>
          </p:cNvSpPr>
          <p:nvPr>
            <p:ph idx="1"/>
          </p:nvPr>
        </p:nvSpPr>
        <p:spPr>
          <a:xfrm>
            <a:off x="718457" y="681135"/>
            <a:ext cx="10635343" cy="549582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With an average page-fault service time of 8 milliseconds and a memory access time of 200 nanoseconds, the effective access time in nanoseconds is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effective access time = (1 − p) × (200) + p (8 milliseconds)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 (1 − p) × 200 + p × 8,000,000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 200 + 7,999,800 × 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6835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91B825-BD8B-5CC2-C4A4-07C7363796E4}"/>
              </a:ext>
            </a:extLst>
          </p:cNvPr>
          <p:cNvSpPr>
            <a:spLocks noGrp="1"/>
          </p:cNvSpPr>
          <p:nvPr>
            <p:ph idx="1"/>
          </p:nvPr>
        </p:nvSpPr>
        <p:spPr>
          <a:xfrm>
            <a:off x="373224" y="261256"/>
            <a:ext cx="11420670" cy="6326155"/>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objective of </a:t>
            </a:r>
            <a:r>
              <a:rPr lang="en-US" sz="2400" b="1" i="0" dirty="0">
                <a:solidFill>
                  <a:srgbClr val="000000"/>
                </a:solidFill>
                <a:effectLst/>
                <a:latin typeface="Times New Roman" panose="02020603050405020304" pitchFamily="18" charset="0"/>
                <a:cs typeface="Times New Roman" panose="02020603050405020304" pitchFamily="18" charset="0"/>
              </a:rPr>
              <a:t>swapping in the operating system</a:t>
            </a:r>
            <a:r>
              <a:rPr lang="en-US" sz="2400" b="0" i="0" dirty="0">
                <a:solidFill>
                  <a:srgbClr val="000000"/>
                </a:solidFill>
                <a:effectLst/>
                <a:latin typeface="Times New Roman" panose="02020603050405020304" pitchFamily="18" charset="0"/>
                <a:cs typeface="Times New Roman" panose="02020603050405020304" pitchFamily="18" charset="0"/>
              </a:rPr>
              <a:t> is to increase the degree of multi-programming and to increase main memory utilization.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two steps in the process of Swapping in the operating system:</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Swap In: </a:t>
            </a:r>
            <a:r>
              <a:rPr lang="en-US" sz="2400" b="0" i="0" dirty="0">
                <a:solidFill>
                  <a:srgbClr val="000000"/>
                </a:solidFill>
                <a:effectLst/>
                <a:latin typeface="Times New Roman" panose="02020603050405020304" pitchFamily="18" charset="0"/>
                <a:cs typeface="Times New Roman" panose="02020603050405020304" pitchFamily="18" charset="0"/>
              </a:rPr>
              <a:t>Swap-in the process of bringing a process from secondary storage/hard-disc to main memory (RAM).</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Swap Out: </a:t>
            </a:r>
            <a:r>
              <a:rPr lang="en-US" sz="2400" b="0" i="0" dirty="0">
                <a:solidFill>
                  <a:srgbClr val="000000"/>
                </a:solidFill>
                <a:effectLst/>
                <a:latin typeface="Times New Roman" panose="02020603050405020304" pitchFamily="18" charset="0"/>
                <a:cs typeface="Times New Roman" panose="02020603050405020304" pitchFamily="18" charset="0"/>
              </a:rPr>
              <a:t>Swap-out takes the process out of the Main memory and puts it in the secondary storage.</a:t>
            </a:r>
            <a:endParaRPr lang="en-US" sz="2400" b="0" i="0" dirty="0">
              <a:solidFill>
                <a:srgbClr val="616161"/>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4128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BC6F0-67DD-357A-A92C-9EFE595AA78A}"/>
              </a:ext>
            </a:extLst>
          </p:cNvPr>
          <p:cNvSpPr>
            <a:spLocks noGrp="1"/>
          </p:cNvSpPr>
          <p:nvPr>
            <p:ph idx="1"/>
          </p:nvPr>
        </p:nvSpPr>
        <p:spPr>
          <a:xfrm>
            <a:off x="419877" y="233264"/>
            <a:ext cx="11206065" cy="631682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We see, then, that the effective access time is directly proportional to the page-fault rate. </a:t>
            </a:r>
          </a:p>
          <a:p>
            <a:pPr algn="just">
              <a:lnSpc>
                <a:spcPct val="150000"/>
              </a:lnSpc>
            </a:pPr>
            <a:r>
              <a:rPr lang="en-US" sz="2400" dirty="0">
                <a:latin typeface="Times New Roman" panose="02020603050405020304" pitchFamily="18" charset="0"/>
                <a:cs typeface="Times New Roman" panose="02020603050405020304" pitchFamily="18" charset="0"/>
              </a:rPr>
              <a:t>If one access out of 1,000 causes a page fault, the effective access time is 8.2 microseconds. </a:t>
            </a:r>
          </a:p>
          <a:p>
            <a:pPr algn="just">
              <a:lnSpc>
                <a:spcPct val="150000"/>
              </a:lnSpc>
            </a:pPr>
            <a:r>
              <a:rPr lang="en-US" sz="2400" dirty="0">
                <a:latin typeface="Times New Roman" panose="02020603050405020304" pitchFamily="18" charset="0"/>
                <a:cs typeface="Times New Roman" panose="02020603050405020304" pitchFamily="18" charset="0"/>
              </a:rPr>
              <a:t>The computer will be slowed down by a factor of 40 because of demand paging! </a:t>
            </a:r>
          </a:p>
          <a:p>
            <a:pPr algn="just">
              <a:lnSpc>
                <a:spcPct val="150000"/>
              </a:lnSpc>
            </a:pPr>
            <a:r>
              <a:rPr lang="en-US" sz="2400" dirty="0">
                <a:latin typeface="Times New Roman" panose="02020603050405020304" pitchFamily="18" charset="0"/>
                <a:cs typeface="Times New Roman" panose="02020603050405020304" pitchFamily="18" charset="0"/>
              </a:rPr>
              <a:t>If we want performance degradation to be less than 10 percent, we need to keep the probability of page faults at the following level:</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220 &gt; 200 + 7,999,800 × p, </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20 &gt; 7,999,800 × p, </a:t>
            </a:r>
          </a:p>
          <a:p>
            <a:pPr marL="0" indent="0" algn="ctr">
              <a:lnSpc>
                <a:spcPct val="150000"/>
              </a:lnSpc>
              <a:buNone/>
            </a:pPr>
            <a:r>
              <a:rPr lang="nn-NO" sz="2400" dirty="0">
                <a:latin typeface="Times New Roman" panose="02020603050405020304" pitchFamily="18" charset="0"/>
                <a:cs typeface="Times New Roman" panose="02020603050405020304" pitchFamily="18" charset="0"/>
              </a:rPr>
              <a:t>p &lt; 0.0000025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9151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FCBD-BFE1-225C-757B-2EBA731DA90F}"/>
              </a:ext>
            </a:extLst>
          </p:cNvPr>
          <p:cNvSpPr>
            <a:spLocks noGrp="1"/>
          </p:cNvSpPr>
          <p:nvPr>
            <p:ph type="title"/>
          </p:nvPr>
        </p:nvSpPr>
        <p:spPr>
          <a:xfrm>
            <a:off x="838200" y="365126"/>
            <a:ext cx="10515600" cy="437308"/>
          </a:xfrm>
        </p:spPr>
        <p:txBody>
          <a:bodyPr>
            <a:normAutofit fontScale="90000"/>
          </a:bodyPr>
          <a:lstStyle/>
          <a:p>
            <a:r>
              <a:rPr lang="en-IN" sz="4000" b="1" dirty="0">
                <a:latin typeface="Times New Roman" panose="02020603050405020304" pitchFamily="18" charset="0"/>
                <a:cs typeface="Times New Roman" panose="02020603050405020304" pitchFamily="18" charset="0"/>
              </a:rPr>
              <a:t>Page replacement algorithm</a:t>
            </a:r>
          </a:p>
        </p:txBody>
      </p:sp>
      <p:sp>
        <p:nvSpPr>
          <p:cNvPr id="3" name="Content Placeholder 2">
            <a:extLst>
              <a:ext uri="{FF2B5EF4-FFF2-40B4-BE49-F238E27FC236}">
                <a16:creationId xmlns:a16="http://schemas.microsoft.com/office/drawing/2014/main" id="{9A0DC68F-70D8-7F0B-6803-F1DE35561158}"/>
              </a:ext>
            </a:extLst>
          </p:cNvPr>
          <p:cNvSpPr>
            <a:spLocks noGrp="1"/>
          </p:cNvSpPr>
          <p:nvPr>
            <p:ph idx="1"/>
          </p:nvPr>
        </p:nvSpPr>
        <p:spPr>
          <a:xfrm>
            <a:off x="503853" y="914400"/>
            <a:ext cx="11047445" cy="571033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Page Replacement Algorithm decides which page to remove, also called swap out when a new page needs to be loaded into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Replacement happens when a requested page is not present in the main memory and the available space is not sufficient for allocation to the requested page.</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the page that was selected for replacement was paged out, and referenced again, it has to read in from disk, and this requires for I/O completion.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process determines the quality of the page replacement algorithm: the lesser the time waiting for page-ins, the better is the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8424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FB0A3-E4D4-256E-0D7D-8AAC8876F36A}"/>
              </a:ext>
            </a:extLst>
          </p:cNvPr>
          <p:cNvSpPr>
            <a:spLocks noGrp="1"/>
          </p:cNvSpPr>
          <p:nvPr>
            <p:ph idx="1"/>
          </p:nvPr>
        </p:nvSpPr>
        <p:spPr>
          <a:xfrm>
            <a:off x="382555" y="363894"/>
            <a:ext cx="10971245" cy="581306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page replacement algorithm tries to select which pages should be replaced so as to minimize the total number of page misses.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many different page replacement algorithms.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algorithms are evaluated by running them on a particular string of memory reference and computing the number of page faults.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fewer is the page faults the better is the algorithm for that situation.</a:t>
            </a:r>
          </a:p>
          <a:p>
            <a:pPr algn="just">
              <a:lnSpc>
                <a:spcPct val="150000"/>
              </a:lnSpc>
            </a:pPr>
            <a:r>
              <a:rPr lang="en-US" sz="2400" b="0" i="1" dirty="0">
                <a:effectLst/>
                <a:latin typeface="Times New Roman" panose="02020603050405020304" pitchFamily="18" charset="0"/>
                <a:cs typeface="Times New Roman" panose="02020603050405020304" pitchFamily="18" charset="0"/>
              </a:rPr>
              <a:t>If a process requests for page and that page is found in the main memory then it is called </a:t>
            </a:r>
            <a:r>
              <a:rPr lang="en-US" sz="2400" b="1" i="1" dirty="0">
                <a:effectLst/>
                <a:latin typeface="Times New Roman" panose="02020603050405020304" pitchFamily="18" charset="0"/>
                <a:cs typeface="Times New Roman" panose="02020603050405020304" pitchFamily="18" charset="0"/>
              </a:rPr>
              <a:t>page hit </a:t>
            </a:r>
            <a:r>
              <a:rPr lang="en-US" sz="2400" b="0" i="1" dirty="0">
                <a:effectLst/>
                <a:latin typeface="Times New Roman" panose="02020603050405020304" pitchFamily="18" charset="0"/>
                <a:cs typeface="Times New Roman" panose="02020603050405020304" pitchFamily="18" charset="0"/>
              </a:rPr>
              <a:t>, otherwise </a:t>
            </a:r>
            <a:r>
              <a:rPr lang="en-US" sz="2400" b="1" i="1" dirty="0">
                <a:effectLst/>
                <a:latin typeface="Times New Roman" panose="02020603050405020304" pitchFamily="18" charset="0"/>
                <a:cs typeface="Times New Roman" panose="02020603050405020304" pitchFamily="18" charset="0"/>
              </a:rPr>
              <a:t>page miss </a:t>
            </a:r>
            <a:r>
              <a:rPr lang="en-US" sz="2400" b="0" i="1" dirty="0">
                <a:effectLst/>
                <a:latin typeface="Times New Roman" panose="02020603050405020304" pitchFamily="18" charset="0"/>
                <a:cs typeface="Times New Roman" panose="02020603050405020304" pitchFamily="18" charset="0"/>
              </a:rPr>
              <a:t>or </a:t>
            </a:r>
            <a:r>
              <a:rPr lang="en-US" sz="2400" b="1" i="1" dirty="0">
                <a:effectLst/>
                <a:latin typeface="Times New Roman" panose="02020603050405020304" pitchFamily="18" charset="0"/>
                <a:cs typeface="Times New Roman" panose="02020603050405020304" pitchFamily="18" charset="0"/>
              </a:rPr>
              <a:t>page fault </a:t>
            </a:r>
            <a:r>
              <a:rPr lang="en-US" sz="2400" b="0" i="1"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0083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B6C-8897-A9C9-6559-BF06492CB346}"/>
              </a:ext>
            </a:extLst>
          </p:cNvPr>
          <p:cNvSpPr>
            <a:spLocks noGrp="1"/>
          </p:cNvSpPr>
          <p:nvPr>
            <p:ph type="title"/>
          </p:nvPr>
        </p:nvSpPr>
        <p:spPr>
          <a:xfrm>
            <a:off x="838200" y="365126"/>
            <a:ext cx="10515600" cy="623920"/>
          </a:xfrm>
        </p:spPr>
        <p:txBody>
          <a:bodyPr>
            <a:normAutofit fontScale="90000"/>
          </a:bodyPr>
          <a:lstStyle/>
          <a:p>
            <a:r>
              <a:rPr lang="en-US" b="1" i="0" dirty="0">
                <a:effectLst/>
                <a:latin typeface="Source Sans Pro" panose="020B0503030403020204" pitchFamily="34" charset="0"/>
              </a:rPr>
              <a:t>Why Need Page Replacement Algorithms?</a:t>
            </a:r>
            <a:endParaRPr lang="en-IN" dirty="0"/>
          </a:p>
        </p:txBody>
      </p:sp>
      <p:sp>
        <p:nvSpPr>
          <p:cNvPr id="3" name="Content Placeholder 2">
            <a:extLst>
              <a:ext uri="{FF2B5EF4-FFF2-40B4-BE49-F238E27FC236}">
                <a16:creationId xmlns:a16="http://schemas.microsoft.com/office/drawing/2014/main" id="{2BFE1944-CEB8-D94F-5F4C-8815AA9BC250}"/>
              </a:ext>
            </a:extLst>
          </p:cNvPr>
          <p:cNvSpPr>
            <a:spLocks noGrp="1"/>
          </p:cNvSpPr>
          <p:nvPr>
            <p:ph idx="1"/>
          </p:nvPr>
        </p:nvSpPr>
        <p:spPr>
          <a:xfrm>
            <a:off x="391885" y="1138334"/>
            <a:ext cx="11448661" cy="5354539"/>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To understand why we need page replacement algorithms, we first need to know about page faults. Let’s see what is a page fault.</a:t>
            </a:r>
          </a:p>
          <a:p>
            <a:pPr algn="just">
              <a:lnSpc>
                <a:spcPct val="150000"/>
              </a:lnSpc>
            </a:pPr>
            <a:r>
              <a:rPr lang="en-US" sz="2400" b="1" i="0" dirty="0">
                <a:effectLst/>
                <a:latin typeface="Times New Roman" panose="02020603050405020304" pitchFamily="18" charset="0"/>
                <a:cs typeface="Times New Roman" panose="02020603050405020304" pitchFamily="18" charset="0"/>
              </a:rPr>
              <a:t>Page Fault:</a:t>
            </a:r>
            <a:r>
              <a:rPr lang="en-US" sz="2400" b="0" i="0" dirty="0">
                <a:effectLst/>
                <a:latin typeface="Times New Roman" panose="02020603050405020304" pitchFamily="18" charset="0"/>
                <a:cs typeface="Times New Roman" panose="02020603050405020304" pitchFamily="18" charset="0"/>
              </a:rPr>
              <a:t> A Page Fault occurs when a program running in CPU tries to access a page that is in the address space of that program, but the requested page is currently not loaded into the main physical memory, the RAM of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Since the actual RAM is much less than the virtual memory the page faults occur. So whenever a page fault occurs, the Operating system has to replace an existing page in RAM with the newly requested page. In this scenario, page replacement algorithms help the Operating System in deciding which page to replace. The primary objective of all the page replacement algorithms is to minimize the number of page faults.</a:t>
            </a:r>
          </a:p>
          <a:p>
            <a:endParaRPr lang="en-IN" dirty="0"/>
          </a:p>
        </p:txBody>
      </p:sp>
    </p:spTree>
    <p:extLst>
      <p:ext uri="{BB962C8B-B14F-4D97-AF65-F5344CB8AC3E}">
        <p14:creationId xmlns:p14="http://schemas.microsoft.com/office/powerpoint/2010/main" val="2130005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72A9-C532-A0A9-6B59-0B741467628C}"/>
              </a:ext>
            </a:extLst>
          </p:cNvPr>
          <p:cNvSpPr>
            <a:spLocks noGrp="1"/>
          </p:cNvSpPr>
          <p:nvPr>
            <p:ph type="title"/>
          </p:nvPr>
        </p:nvSpPr>
        <p:spPr>
          <a:xfrm>
            <a:off x="838200" y="365126"/>
            <a:ext cx="10515600" cy="474630"/>
          </a:xfrm>
        </p:spPr>
        <p:txBody>
          <a:bodyPr>
            <a:normAutofit fontScale="90000"/>
          </a:bodyPr>
          <a:lstStyle/>
          <a:p>
            <a:r>
              <a:rPr lang="en-IN" b="1" i="0" dirty="0">
                <a:effectLst/>
                <a:latin typeface="Source Sans Pro" panose="020B0503030403020204" pitchFamily="34" charset="0"/>
              </a:rPr>
              <a:t>Page Replacement Algorithms </a:t>
            </a:r>
            <a:endParaRPr lang="en-IN" dirty="0"/>
          </a:p>
        </p:txBody>
      </p:sp>
      <p:sp>
        <p:nvSpPr>
          <p:cNvPr id="3" name="Content Placeholder 2">
            <a:extLst>
              <a:ext uri="{FF2B5EF4-FFF2-40B4-BE49-F238E27FC236}">
                <a16:creationId xmlns:a16="http://schemas.microsoft.com/office/drawing/2014/main" id="{C0EE77C5-2D28-9135-03F2-E679037AA322}"/>
              </a:ext>
            </a:extLst>
          </p:cNvPr>
          <p:cNvSpPr>
            <a:spLocks noGrp="1"/>
          </p:cNvSpPr>
          <p:nvPr>
            <p:ph idx="1"/>
          </p:nvPr>
        </p:nvSpPr>
        <p:spPr>
          <a:xfrm>
            <a:off x="513183" y="951722"/>
            <a:ext cx="11112759" cy="5541152"/>
          </a:xfrm>
        </p:spPr>
        <p:txBody>
          <a:bodyPr>
            <a:normAutofit/>
          </a:bodyPr>
          <a:lstStyle/>
          <a:p>
            <a:pPr marL="0" indent="0">
              <a:buNone/>
            </a:pPr>
            <a:r>
              <a:rPr lang="en-US" b="1" i="0" dirty="0">
                <a:solidFill>
                  <a:srgbClr val="C00000"/>
                </a:solidFill>
                <a:effectLst/>
                <a:latin typeface="Source Sans Pro" panose="020B0503030403020204" pitchFamily="34" charset="0"/>
              </a:rPr>
              <a:t>First In First Out (FIFO)</a:t>
            </a:r>
          </a:p>
          <a:p>
            <a:pPr algn="just">
              <a:lnSpc>
                <a:spcPct val="150000"/>
              </a:lnSpc>
            </a:pPr>
            <a:r>
              <a:rPr lang="en-US" sz="2400" b="0" i="0" dirty="0">
                <a:effectLst/>
                <a:latin typeface="Times New Roman" panose="02020603050405020304" pitchFamily="18" charset="0"/>
                <a:cs typeface="Times New Roman" panose="02020603050405020304" pitchFamily="18" charset="0"/>
              </a:rPr>
              <a:t>FIFO algorithm is the simplest of all the page replacement algorithms.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we maintain a queue of all the pages that are in the memory currently.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oldest page in the memory is at the front-end of the queue and the most recent page is at the back or rear-end of the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 page fault occurs, the operating system looks at the front-end of the queue to know the page to be replaced by the newly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also adds this newly requested page at the rear-end and removes the oldest page from the front-end of the queue.</a:t>
            </a:r>
          </a:p>
          <a:p>
            <a:pPr marL="0" indent="0">
              <a:buNone/>
            </a:pPr>
            <a:endParaRPr lang="en-IN" dirty="0"/>
          </a:p>
        </p:txBody>
      </p:sp>
    </p:spTree>
    <p:extLst>
      <p:ext uri="{BB962C8B-B14F-4D97-AF65-F5344CB8AC3E}">
        <p14:creationId xmlns:p14="http://schemas.microsoft.com/office/powerpoint/2010/main" val="694940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91E57-3683-8E2A-99F6-DFA56851F1BE}"/>
              </a:ext>
            </a:extLst>
          </p:cNvPr>
          <p:cNvSpPr>
            <a:spLocks noGrp="1"/>
          </p:cNvSpPr>
          <p:nvPr>
            <p:ph idx="1"/>
          </p:nvPr>
        </p:nvSpPr>
        <p:spPr>
          <a:xfrm>
            <a:off x="289249" y="279918"/>
            <a:ext cx="11700588" cy="641013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Consider the page reference string as 3, 1, 2, 1, 6, 5, 1, 3 with 3-page frames. Let’s try to find the number of page faults: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DE683DE-2C58-3DEA-1799-98A1F856C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6" y="1446246"/>
            <a:ext cx="8434873" cy="524380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A373AD-EDAE-640E-399D-41ED18791825}"/>
                  </a:ext>
                </a:extLst>
              </p14:cNvPr>
              <p14:cNvContentPartPr/>
              <p14:nvPr/>
            </p14:nvContentPartPr>
            <p14:xfrm>
              <a:off x="4499728" y="5617550"/>
              <a:ext cx="2416680" cy="523080"/>
            </p14:xfrm>
          </p:contentPart>
        </mc:Choice>
        <mc:Fallback xmlns="">
          <p:pic>
            <p:nvPicPr>
              <p:cNvPr id="7" name="Ink 6">
                <a:extLst>
                  <a:ext uri="{FF2B5EF4-FFF2-40B4-BE49-F238E27FC236}">
                    <a16:creationId xmlns:a16="http://schemas.microsoft.com/office/drawing/2014/main" id="{83A373AD-EDAE-640E-399D-41ED18791825}"/>
                  </a:ext>
                </a:extLst>
              </p:cNvPr>
              <p:cNvPicPr/>
              <p:nvPr/>
            </p:nvPicPr>
            <p:blipFill>
              <a:blip r:embed="rId4"/>
              <a:stretch>
                <a:fillRect/>
              </a:stretch>
            </p:blipFill>
            <p:spPr>
              <a:xfrm>
                <a:off x="4437088" y="5554550"/>
                <a:ext cx="2542320" cy="648720"/>
              </a:xfrm>
              <a:prstGeom prst="rect">
                <a:avLst/>
              </a:prstGeom>
            </p:spPr>
          </p:pic>
        </mc:Fallback>
      </mc:AlternateContent>
    </p:spTree>
    <p:extLst>
      <p:ext uri="{BB962C8B-B14F-4D97-AF65-F5344CB8AC3E}">
        <p14:creationId xmlns:p14="http://schemas.microsoft.com/office/powerpoint/2010/main" val="10286337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79557-4EC9-6466-6C7C-B8B277BC137F}"/>
              </a:ext>
            </a:extLst>
          </p:cNvPr>
          <p:cNvSpPr>
            <a:spLocks noGrp="1"/>
          </p:cNvSpPr>
          <p:nvPr>
            <p:ph idx="1"/>
          </p:nvPr>
        </p:nvSpPr>
        <p:spPr>
          <a:xfrm>
            <a:off x="186612" y="326570"/>
            <a:ext cx="11653935" cy="6372810"/>
          </a:xfrm>
        </p:spPr>
        <p:txBody>
          <a:bodyPr>
            <a:normAutofit fontScale="85000" lnSpcReduction="10000"/>
          </a:bodyPr>
          <a:lstStyle/>
          <a:p>
            <a:pPr algn="just">
              <a:lnSpc>
                <a:spcPct val="160000"/>
              </a:lnSpc>
              <a:buFont typeface="Arial" panose="020B0604020202020204" pitchFamily="34" charset="0"/>
              <a:buChar char="•"/>
            </a:pPr>
            <a:r>
              <a:rPr lang="en-US" sz="2600" b="1" i="0" dirty="0" err="1">
                <a:effectLst/>
                <a:latin typeface="Times New Roman" panose="02020603050405020304" pitchFamily="18" charset="0"/>
                <a:cs typeface="Times New Roman" panose="02020603050405020304" pitchFamily="18" charset="0"/>
              </a:rPr>
              <a:t>Belady's</a:t>
            </a:r>
            <a:r>
              <a:rPr lang="en-US" sz="2600" b="1" i="0" dirty="0">
                <a:effectLst/>
                <a:latin typeface="Times New Roman" panose="02020603050405020304" pitchFamily="18" charset="0"/>
                <a:cs typeface="Times New Roman" panose="02020603050405020304" pitchFamily="18" charset="0"/>
              </a:rPr>
              <a:t> anomaly:</a:t>
            </a:r>
            <a:r>
              <a:rPr lang="en-US" sz="2600" b="0" i="0" dirty="0">
                <a:effectLst/>
                <a:latin typeface="Times New Roman" panose="02020603050405020304" pitchFamily="18" charset="0"/>
                <a:cs typeface="Times New Roman" panose="02020603050405020304" pitchFamily="18" charset="0"/>
              </a:rPr>
              <a:t> Generally if we increase the number of frames in the memory, the number of page faults should decrease due to obvious reasons. </a:t>
            </a:r>
            <a:r>
              <a:rPr lang="en-US" sz="2600" b="0" i="0" dirty="0" err="1">
                <a:effectLst/>
                <a:latin typeface="Times New Roman" panose="02020603050405020304" pitchFamily="18" charset="0"/>
                <a:cs typeface="Times New Roman" panose="02020603050405020304" pitchFamily="18" charset="0"/>
              </a:rPr>
              <a:t>Belady’s</a:t>
            </a:r>
            <a:r>
              <a:rPr lang="en-US" sz="2600" b="0" i="0" dirty="0">
                <a:effectLst/>
                <a:latin typeface="Times New Roman" panose="02020603050405020304" pitchFamily="18" charset="0"/>
                <a:cs typeface="Times New Roman" panose="02020603050405020304" pitchFamily="18" charset="0"/>
              </a:rPr>
              <a:t> anomaly refers to the phenomena where increasing the number of frames in memory, increases the page faults as well.</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Initially, all of the slots are empty so page faults occur at 3,1,2.</a:t>
            </a: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1 comes, it is in the memory so no page fault occurs.</a:t>
            </a: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6 comes, it is not present and a page fault occurs. Since there are no empty slots, we </a:t>
            </a:r>
            <a:r>
              <a:rPr lang="en-US" sz="2600" b="1" i="0" dirty="0">
                <a:effectLst/>
                <a:latin typeface="Times New Roman" panose="02020603050405020304" pitchFamily="18" charset="0"/>
                <a:cs typeface="Times New Roman" panose="02020603050405020304" pitchFamily="18" charset="0"/>
              </a:rPr>
              <a:t>remove the front of the queue, </a:t>
            </a:r>
            <a:r>
              <a:rPr lang="en-US" sz="2600" b="1" i="0" dirty="0" err="1">
                <a:effectLst/>
                <a:latin typeface="Times New Roman" panose="02020603050405020304" pitchFamily="18" charset="0"/>
                <a:cs typeface="Times New Roman" panose="02020603050405020304" pitchFamily="18" charset="0"/>
              </a:rPr>
              <a:t>i.e</a:t>
            </a:r>
            <a:r>
              <a:rPr lang="en-US" sz="2600" b="1" i="0" dirty="0">
                <a:effectLst/>
                <a:latin typeface="Times New Roman" panose="02020603050405020304" pitchFamily="18" charset="0"/>
                <a:cs typeface="Times New Roman" panose="02020603050405020304" pitchFamily="18" charset="0"/>
              </a:rPr>
              <a:t> 3.</a:t>
            </a:r>
            <a:endParaRPr lang="en-US" sz="26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4</a:t>
            </a:r>
          </a:p>
          <a:p>
            <a:pPr>
              <a:lnSpc>
                <a:spcPct val="160000"/>
              </a:lnSpc>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97F388-13B5-F9CE-16DC-8E43248567DF}"/>
                  </a:ext>
                </a:extLst>
              </p14:cNvPr>
              <p14:cNvContentPartPr/>
              <p14:nvPr/>
            </p14:nvContentPartPr>
            <p14:xfrm>
              <a:off x="2080528" y="3023030"/>
              <a:ext cx="360" cy="360"/>
            </p14:xfrm>
          </p:contentPart>
        </mc:Choice>
        <mc:Fallback xmlns="">
          <p:pic>
            <p:nvPicPr>
              <p:cNvPr id="4" name="Ink 3">
                <a:extLst>
                  <a:ext uri="{FF2B5EF4-FFF2-40B4-BE49-F238E27FC236}">
                    <a16:creationId xmlns:a16="http://schemas.microsoft.com/office/drawing/2014/main" id="{2D97F388-13B5-F9CE-16DC-8E43248567DF}"/>
                  </a:ext>
                </a:extLst>
              </p:cNvPr>
              <p:cNvPicPr/>
              <p:nvPr/>
            </p:nvPicPr>
            <p:blipFill>
              <a:blip r:embed="rId3"/>
              <a:stretch>
                <a:fillRect/>
              </a:stretch>
            </p:blipFill>
            <p:spPr>
              <a:xfrm>
                <a:off x="2017888" y="2960390"/>
                <a:ext cx="126000" cy="126000"/>
              </a:xfrm>
              <a:prstGeom prst="rect">
                <a:avLst/>
              </a:prstGeom>
            </p:spPr>
          </p:pic>
        </mc:Fallback>
      </mc:AlternateContent>
    </p:spTree>
    <p:extLst>
      <p:ext uri="{BB962C8B-B14F-4D97-AF65-F5344CB8AC3E}">
        <p14:creationId xmlns:p14="http://schemas.microsoft.com/office/powerpoint/2010/main" val="16130840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4E165-2EAE-A49F-167C-FCADC1DDE03A}"/>
              </a:ext>
            </a:extLst>
          </p:cNvPr>
          <p:cNvSpPr>
            <a:spLocks noGrp="1"/>
          </p:cNvSpPr>
          <p:nvPr>
            <p:ph idx="1"/>
          </p:nvPr>
        </p:nvSpPr>
        <p:spPr>
          <a:xfrm>
            <a:off x="485192" y="466531"/>
            <a:ext cx="10868608" cy="5710432"/>
          </a:xfrm>
        </p:spPr>
        <p:txBody>
          <a:bodyPr>
            <a:normAutofit fontScale="85000" lnSpcReduction="10000"/>
          </a:bodyPr>
          <a:lstStyle/>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5 comes, it is also not present and hence a page fault occurs. The front of the queue </a:t>
            </a:r>
            <a:r>
              <a:rPr lang="en-US" sz="2800" b="0" i="0" dirty="0" err="1">
                <a:effectLst/>
                <a:latin typeface="Times New Roman" panose="02020603050405020304" pitchFamily="18" charset="0"/>
                <a:cs typeface="Times New Roman" panose="02020603050405020304" pitchFamily="18" charset="0"/>
              </a:rPr>
              <a:t>i.e</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1 is removed.</a:t>
            </a:r>
            <a:endParaRPr lang="en-US" sz="28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Page faults = 5</a:t>
            </a:r>
          </a:p>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1 comes, it is not found in memory and again a page fault occurs. The front of the queue </a:t>
            </a:r>
            <a:r>
              <a:rPr lang="en-US" sz="2800" b="0" i="0" dirty="0" err="1">
                <a:effectLst/>
                <a:latin typeface="Times New Roman" panose="02020603050405020304" pitchFamily="18" charset="0"/>
                <a:cs typeface="Times New Roman" panose="02020603050405020304" pitchFamily="18" charset="0"/>
              </a:rPr>
              <a:t>i.e</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2 is removed.</a:t>
            </a:r>
            <a:endParaRPr lang="en-US" sz="28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Page faults = 6</a:t>
            </a:r>
          </a:p>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3 comes, it is again not found in memory, a page fault occurs, and </a:t>
            </a:r>
            <a:r>
              <a:rPr lang="en-US" sz="2800" b="1" i="0" dirty="0">
                <a:effectLst/>
                <a:latin typeface="Times New Roman" panose="02020603050405020304" pitchFamily="18" charset="0"/>
                <a:cs typeface="Times New Roman" panose="02020603050405020304" pitchFamily="18" charset="0"/>
              </a:rPr>
              <a:t>page 6 is removed</a:t>
            </a:r>
            <a:r>
              <a:rPr lang="en-US" sz="2800" b="0" i="0" dirty="0">
                <a:effectLst/>
                <a:latin typeface="Times New Roman" panose="02020603050405020304" pitchFamily="18" charset="0"/>
                <a:cs typeface="Times New Roman" panose="02020603050405020304" pitchFamily="18" charset="0"/>
              </a:rPr>
              <a:t> being on top of the queue</a:t>
            </a: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Total page faults = 7</a:t>
            </a:r>
          </a:p>
          <a:p>
            <a:endParaRPr lang="en-IN" dirty="0"/>
          </a:p>
        </p:txBody>
      </p:sp>
    </p:spTree>
    <p:extLst>
      <p:ext uri="{BB962C8B-B14F-4D97-AF65-F5344CB8AC3E}">
        <p14:creationId xmlns:p14="http://schemas.microsoft.com/office/powerpoint/2010/main" val="8756509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C95D-36AD-DE9A-0EF3-3A85FF606D2F}"/>
              </a:ext>
            </a:extLst>
          </p:cNvPr>
          <p:cNvSpPr>
            <a:spLocks noGrp="1"/>
          </p:cNvSpPr>
          <p:nvPr>
            <p:ph type="title"/>
          </p:nvPr>
        </p:nvSpPr>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2.Consider the page reference string of size 12: 1, 2, 3, 4, 5, 1, 3, 1, 6, 3, 2, 3 with frame size 4(i.e. maximum 4 pages in a frame).</a:t>
            </a:r>
            <a:endParaRPr lang="en-IN"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7AC4C01-A32C-D2E4-22FC-8B8B4ADEF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268" y="1866123"/>
            <a:ext cx="8938727" cy="484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824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11C5B-240D-A1FC-2B11-2B8DF1197A23}"/>
              </a:ext>
            </a:extLst>
          </p:cNvPr>
          <p:cNvSpPr>
            <a:spLocks noGrp="1"/>
          </p:cNvSpPr>
          <p:nvPr>
            <p:ph idx="1"/>
          </p:nvPr>
        </p:nvSpPr>
        <p:spPr>
          <a:xfrm>
            <a:off x="447869" y="447868"/>
            <a:ext cx="11392678" cy="6167535"/>
          </a:xfrm>
        </p:spPr>
        <p:txBody>
          <a:bodyPr>
            <a:normAutofit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Total Page Fault = 9</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Initially, all 4 slots are empty, so when 1, 2, 3, 4 came they are allocated to the empty slots in order of their arrival. This is page fault as 1, 2, 3, 4 are not available 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5 comes, it is not available in memory so page fault occurs and it replaces the oldest page in memory, i.e., 1.</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1 comes, it is not available in memory so page fault occurs and it replaces the oldest page in memory, i.e., 2.</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3,1 comes, it is available in the memory, i.e., Page Hit, so no replacement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6 comes, it is not available in memory so page fault occurs and it replaces the oldest page in memory, i.e., 3.</a:t>
            </a:r>
          </a:p>
          <a:p>
            <a:pPr marL="0" indent="0">
              <a:buNone/>
            </a:pPr>
            <a:endParaRPr lang="en-IN" dirty="0"/>
          </a:p>
        </p:txBody>
      </p:sp>
    </p:spTree>
    <p:extLst>
      <p:ext uri="{BB962C8B-B14F-4D97-AF65-F5344CB8AC3E}">
        <p14:creationId xmlns:p14="http://schemas.microsoft.com/office/powerpoint/2010/main" val="116697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Swapping in OS?">
            <a:extLst>
              <a:ext uri="{FF2B5EF4-FFF2-40B4-BE49-F238E27FC236}">
                <a16:creationId xmlns:a16="http://schemas.microsoft.com/office/drawing/2014/main" id="{A260AA48-5935-D0D4-6CB6-CAD33534E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7461" y="279917"/>
            <a:ext cx="8136293" cy="5402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18E04C4-5182-0A9D-4547-8FC31CFE635A}"/>
              </a:ext>
            </a:extLst>
          </p:cNvPr>
          <p:cNvSpPr txBox="1"/>
          <p:nvPr/>
        </p:nvSpPr>
        <p:spPr>
          <a:xfrm>
            <a:off x="3918857" y="5999584"/>
            <a:ext cx="4152982" cy="369332"/>
          </a:xfrm>
          <a:prstGeom prst="rect">
            <a:avLst/>
          </a:prstGeom>
          <a:noFill/>
        </p:spPr>
        <p:txBody>
          <a:bodyPr wrap="square" rtlCol="0">
            <a:spAutoFit/>
          </a:bodyPr>
          <a:lstStyle/>
          <a:p>
            <a:pPr algn="ctr"/>
            <a:r>
              <a:rPr lang="en-IN" dirty="0" err="1"/>
              <a:t>Fig.Swapping</a:t>
            </a:r>
            <a:endParaRPr lang="en-IN" dirty="0"/>
          </a:p>
        </p:txBody>
      </p:sp>
    </p:spTree>
    <p:extLst>
      <p:ext uri="{BB962C8B-B14F-4D97-AF65-F5344CB8AC3E}">
        <p14:creationId xmlns:p14="http://schemas.microsoft.com/office/powerpoint/2010/main" val="40244468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560DF-B9E6-E055-B56D-364C984D298A}"/>
              </a:ext>
            </a:extLst>
          </p:cNvPr>
          <p:cNvSpPr>
            <a:spLocks noGrp="1"/>
          </p:cNvSpPr>
          <p:nvPr>
            <p:ph idx="1"/>
          </p:nvPr>
        </p:nvSpPr>
        <p:spPr>
          <a:xfrm>
            <a:off x="363893" y="494522"/>
            <a:ext cx="11383347" cy="568244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3 comes, it is not available in memory so page fault occurs and it replaces the oldest page in memory, i.e., 4.</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2 comes, it is not available in memory so page fault occurs and it replaces the oldest page in memory, i.e., 5.</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3 comes, it is available in the memory, i.e., Page Hit, so no replacement occurs.</a:t>
            </a:r>
          </a:p>
          <a:p>
            <a:pPr algn="just">
              <a:lnSpc>
                <a:spcPct val="150000"/>
              </a:lnSpc>
            </a:pPr>
            <a:r>
              <a:rPr lang="en-US" sz="2400" b="1" i="0" dirty="0">
                <a:effectLst/>
                <a:latin typeface="Times New Roman" panose="02020603050405020304" pitchFamily="18" charset="0"/>
                <a:cs typeface="Times New Roman" panose="02020603050405020304" pitchFamily="18" charset="0"/>
              </a:rPr>
              <a:t>Page Fault ratio = 9/12 i.e. total miss/total possible cases</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35485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F663-A809-395B-835D-FAA241580D44}"/>
              </a:ext>
            </a:extLst>
          </p:cNvPr>
          <p:cNvSpPr>
            <a:spLocks noGrp="1"/>
          </p:cNvSpPr>
          <p:nvPr>
            <p:ph type="title"/>
          </p:nvPr>
        </p:nvSpPr>
        <p:spPr>
          <a:xfrm>
            <a:off x="317241" y="365125"/>
            <a:ext cx="11036559" cy="483961"/>
          </a:xfrm>
        </p:spPr>
        <p:txBody>
          <a:bodyPr>
            <a:normAutofit fontScale="90000"/>
          </a:bodyPr>
          <a:lstStyle/>
          <a:p>
            <a:r>
              <a:rPr lang="en-IN" b="1" i="0" dirty="0">
                <a:effectLst/>
                <a:latin typeface="Source Sans Pro" panose="020B0503030403020204" pitchFamily="34" charset="0"/>
              </a:rPr>
              <a:t>Optimal Page Replacement</a:t>
            </a:r>
            <a:endParaRPr lang="en-IN" dirty="0"/>
          </a:p>
        </p:txBody>
      </p:sp>
      <p:sp>
        <p:nvSpPr>
          <p:cNvPr id="3" name="Content Placeholder 2">
            <a:extLst>
              <a:ext uri="{FF2B5EF4-FFF2-40B4-BE49-F238E27FC236}">
                <a16:creationId xmlns:a16="http://schemas.microsoft.com/office/drawing/2014/main" id="{8636E916-A10D-81C8-68DE-ACB420A74799}"/>
              </a:ext>
            </a:extLst>
          </p:cNvPr>
          <p:cNvSpPr>
            <a:spLocks noGrp="1"/>
          </p:cNvSpPr>
          <p:nvPr>
            <p:ph idx="1"/>
          </p:nvPr>
        </p:nvSpPr>
        <p:spPr>
          <a:xfrm>
            <a:off x="242595" y="1045029"/>
            <a:ext cx="11719249" cy="544784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Optimal page replacement is the best page replacement algorithm as this algorithm results in the least number of page faults.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the pages are replaced with the ones that will not be used for the longest duration of time in the future.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simple terms, the pages that will be referred farthest in the future are replaced in this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175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570E-193A-DED4-0E37-1647FF307ED8}"/>
              </a:ext>
            </a:extLst>
          </p:cNvPr>
          <p:cNvSpPr>
            <a:spLocks noGrp="1"/>
          </p:cNvSpPr>
          <p:nvPr>
            <p:ph type="title"/>
          </p:nvPr>
        </p:nvSpPr>
        <p:spPr>
          <a:xfrm>
            <a:off x="438539" y="365125"/>
            <a:ext cx="10915261" cy="1780916"/>
          </a:xfrm>
        </p:spPr>
        <p:txBody>
          <a:bodyPr>
            <a:normAutofit fontScale="90000"/>
          </a:bodyPr>
          <a:lstStyle/>
          <a:p>
            <a:pPr marL="0" indent="0">
              <a:lnSpc>
                <a:spcPct val="150000"/>
              </a:lnSpc>
            </a:pPr>
            <a:r>
              <a:rPr lang="en-US" sz="2700" b="1" i="0" dirty="0">
                <a:effectLst/>
                <a:latin typeface="Times New Roman" panose="02020603050405020304" pitchFamily="18" charset="0"/>
                <a:cs typeface="Times New Roman" panose="02020603050405020304" pitchFamily="18" charset="0"/>
              </a:rPr>
              <a:t>Example: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Let6, 5, 1, 3 with 3-page frames as we saw in FIFO. This also helps you understand how Optimal Page replacement works the best.</a:t>
            </a:r>
            <a:endParaRPr lang="en-IN" sz="2700" dirty="0"/>
          </a:p>
        </p:txBody>
      </p:sp>
      <p:pic>
        <p:nvPicPr>
          <p:cNvPr id="5" name="Picture 4">
            <a:extLst>
              <a:ext uri="{FF2B5EF4-FFF2-40B4-BE49-F238E27FC236}">
                <a16:creationId xmlns:a16="http://schemas.microsoft.com/office/drawing/2014/main" id="{9490DA65-FCE4-C925-3A43-86FE75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41" y="2235910"/>
            <a:ext cx="9448800" cy="492410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72FE848-D9E9-8B7C-2F33-9A52793650FB}"/>
                  </a:ext>
                </a:extLst>
              </p14:cNvPr>
              <p14:cNvContentPartPr/>
              <p14:nvPr/>
            </p14:nvContentPartPr>
            <p14:xfrm>
              <a:off x="4907968" y="5615934"/>
              <a:ext cx="2446200" cy="1061640"/>
            </p14:xfrm>
          </p:contentPart>
        </mc:Choice>
        <mc:Fallback xmlns="">
          <p:pic>
            <p:nvPicPr>
              <p:cNvPr id="6" name="Ink 5">
                <a:extLst>
                  <a:ext uri="{FF2B5EF4-FFF2-40B4-BE49-F238E27FC236}">
                    <a16:creationId xmlns:a16="http://schemas.microsoft.com/office/drawing/2014/main" id="{C72FE848-D9E9-8B7C-2F33-9A52793650FB}"/>
                  </a:ext>
                </a:extLst>
              </p:cNvPr>
              <p:cNvPicPr/>
              <p:nvPr/>
            </p:nvPicPr>
            <p:blipFill>
              <a:blip r:embed="rId4"/>
              <a:stretch>
                <a:fillRect/>
              </a:stretch>
            </p:blipFill>
            <p:spPr>
              <a:xfrm>
                <a:off x="4844968" y="5552934"/>
                <a:ext cx="2571840" cy="1187280"/>
              </a:xfrm>
              <a:prstGeom prst="rect">
                <a:avLst/>
              </a:prstGeom>
            </p:spPr>
          </p:pic>
        </mc:Fallback>
      </mc:AlternateContent>
    </p:spTree>
    <p:extLst>
      <p:ext uri="{BB962C8B-B14F-4D97-AF65-F5344CB8AC3E}">
        <p14:creationId xmlns:p14="http://schemas.microsoft.com/office/powerpoint/2010/main" val="34911604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13B74-2744-AB35-980F-FAAE691B043F}"/>
              </a:ext>
            </a:extLst>
          </p:cNvPr>
          <p:cNvSpPr>
            <a:spLocks noGrp="1"/>
          </p:cNvSpPr>
          <p:nvPr>
            <p:ph idx="1"/>
          </p:nvPr>
        </p:nvSpPr>
        <p:spPr>
          <a:xfrm>
            <a:off x="289249" y="223935"/>
            <a:ext cx="11457992" cy="6344816"/>
          </a:xfrm>
        </p:spPr>
        <p:txBody>
          <a:bodyPr>
            <a:normAutofit fontScale="85000" lnSpcReduction="2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Initially, since all the slots are empty, </a:t>
            </a:r>
            <a:r>
              <a:rPr lang="en-US" sz="2400" b="1" i="0" dirty="0">
                <a:effectLst/>
                <a:latin typeface="Times New Roman" panose="02020603050405020304" pitchFamily="18" charset="0"/>
                <a:cs typeface="Times New Roman" panose="02020603050405020304" pitchFamily="18" charset="0"/>
              </a:rPr>
              <a:t>pages 3, 1, 2</a:t>
            </a:r>
            <a:r>
              <a:rPr lang="en-US" sz="2400" b="0" i="0" dirty="0">
                <a:effectLst/>
                <a:latin typeface="Times New Roman" panose="02020603050405020304" pitchFamily="18" charset="0"/>
                <a:cs typeface="Times New Roman" panose="02020603050405020304" pitchFamily="18" charset="0"/>
              </a:rPr>
              <a:t> cause a page fault and take the empty slots.</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comes, it is in the memory and no page fault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6 comes, it is not in the memory, so a page fault occurs and </a:t>
            </a:r>
            <a:r>
              <a:rPr lang="en-US" sz="2400" b="1" i="0" dirty="0">
                <a:effectLst/>
                <a:latin typeface="Times New Roman" panose="02020603050405020304" pitchFamily="18" charset="0"/>
                <a:cs typeface="Times New Roman" panose="02020603050405020304" pitchFamily="18" charset="0"/>
              </a:rPr>
              <a:t>2 is removed</a:t>
            </a:r>
            <a:r>
              <a:rPr lang="en-US" sz="2400" b="0" i="0" dirty="0">
                <a:effectLst/>
                <a:latin typeface="Times New Roman" panose="02020603050405020304" pitchFamily="18" charset="0"/>
                <a:cs typeface="Times New Roman" panose="02020603050405020304" pitchFamily="18" charset="0"/>
              </a:rPr>
              <a:t> as it is not going to be used again.</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4</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5 comes, it is also not in the memory and causes a page fault. Similar to above </a:t>
            </a:r>
            <a:r>
              <a:rPr lang="en-US" sz="2400" b="1" i="0" dirty="0">
                <a:effectLst/>
                <a:latin typeface="Times New Roman" panose="02020603050405020304" pitchFamily="18" charset="0"/>
                <a:cs typeface="Times New Roman" panose="02020603050405020304" pitchFamily="18" charset="0"/>
              </a:rPr>
              <a:t>6 is removed</a:t>
            </a:r>
            <a:r>
              <a:rPr lang="en-US" sz="2400" b="0" i="0" dirty="0">
                <a:effectLst/>
                <a:latin typeface="Times New Roman" panose="02020603050405020304" pitchFamily="18" charset="0"/>
                <a:cs typeface="Times New Roman" panose="02020603050405020304" pitchFamily="18" charset="0"/>
              </a:rPr>
              <a:t> as it is not going to be used again.</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5</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and page 3 come, they are in the memory so no page fault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Total page faults = 5</a:t>
            </a:r>
          </a:p>
          <a:p>
            <a:endParaRPr lang="en-IN" dirty="0"/>
          </a:p>
        </p:txBody>
      </p:sp>
    </p:spTree>
    <p:extLst>
      <p:ext uri="{BB962C8B-B14F-4D97-AF65-F5344CB8AC3E}">
        <p14:creationId xmlns:p14="http://schemas.microsoft.com/office/powerpoint/2010/main" val="5474215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E0F44-5A24-1A42-6499-5D91C65254E3}"/>
              </a:ext>
            </a:extLst>
          </p:cNvPr>
          <p:cNvSpPr>
            <a:spLocks noGrp="1"/>
          </p:cNvSpPr>
          <p:nvPr>
            <p:ph idx="1"/>
          </p:nvPr>
        </p:nvSpPr>
        <p:spPr>
          <a:xfrm>
            <a:off x="242597" y="186612"/>
            <a:ext cx="11111204" cy="6484776"/>
          </a:xfrm>
        </p:spPr>
        <p:txBody>
          <a:bodyPr>
            <a:normAutofit lnSpcReduction="1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Excellent efficiency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Less complexity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use and understand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Simple data structures can be used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Used as the benchmark for other algorithms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time consuming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 for error handling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Need future awareness of the programs, which is not possible every time</a:t>
            </a:r>
          </a:p>
          <a:p>
            <a:endParaRPr lang="en-IN" dirty="0"/>
          </a:p>
        </p:txBody>
      </p:sp>
    </p:spTree>
    <p:extLst>
      <p:ext uri="{BB962C8B-B14F-4D97-AF65-F5344CB8AC3E}">
        <p14:creationId xmlns:p14="http://schemas.microsoft.com/office/powerpoint/2010/main" val="23305404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E9B7-CF1A-1C8F-415C-F2C28681473A}"/>
              </a:ext>
            </a:extLst>
          </p:cNvPr>
          <p:cNvSpPr>
            <a:spLocks noGrp="1"/>
          </p:cNvSpPr>
          <p:nvPr>
            <p:ph type="title"/>
          </p:nvPr>
        </p:nvSpPr>
        <p:spPr>
          <a:xfrm>
            <a:off x="214604" y="169183"/>
            <a:ext cx="11064551" cy="288017"/>
          </a:xfrm>
        </p:spPr>
        <p:txBody>
          <a:bodyPr>
            <a:noAutofit/>
          </a:bodyPr>
          <a:lstStyle/>
          <a:p>
            <a:r>
              <a:rPr lang="en-US" sz="3000" b="1" i="0" dirty="0">
                <a:effectLst/>
                <a:latin typeface="Times New Roman" panose="02020603050405020304" pitchFamily="18" charset="0"/>
                <a:cs typeface="Times New Roman" panose="02020603050405020304" pitchFamily="18" charset="0"/>
              </a:rPr>
              <a:t>Least Recently Used (LRU) Page Replacement Algorithm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26CBC9-AE02-2F10-8CE1-DB4B991140CF}"/>
              </a:ext>
            </a:extLst>
          </p:cNvPr>
          <p:cNvSpPr>
            <a:spLocks noGrp="1"/>
          </p:cNvSpPr>
          <p:nvPr>
            <p:ph idx="1"/>
          </p:nvPr>
        </p:nvSpPr>
        <p:spPr>
          <a:xfrm>
            <a:off x="289249" y="662473"/>
            <a:ext cx="11064551" cy="55144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least recently used page replacement algorithm keeps the track of usage of pages over a period of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works on the basis of the </a:t>
            </a:r>
            <a:r>
              <a:rPr lang="en-US" sz="2400" b="1" i="0" dirty="0">
                <a:effectLst/>
                <a:latin typeface="Times New Roman" panose="02020603050405020304" pitchFamily="18" charset="0"/>
                <a:cs typeface="Times New Roman" panose="02020603050405020304" pitchFamily="18" charset="0"/>
              </a:rPr>
              <a:t>principle of locality of a reference</a:t>
            </a:r>
            <a:r>
              <a:rPr lang="en-US" sz="2400" b="0" i="0" dirty="0">
                <a:effectLst/>
                <a:latin typeface="Times New Roman" panose="02020603050405020304" pitchFamily="18" charset="0"/>
                <a:cs typeface="Times New Roman" panose="02020603050405020304" pitchFamily="18" charset="0"/>
              </a:rPr>
              <a:t> which states that a program has a tendency to access the same set of memory locations repetitively over a short period of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pages that have been used heavily in the past are most likely to be used heavily in the future also.</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a:t>
            </a:r>
            <a:r>
              <a:rPr lang="en-US" sz="2400" b="1" i="0" dirty="0">
                <a:effectLst/>
                <a:latin typeface="Times New Roman" panose="02020603050405020304" pitchFamily="18" charset="0"/>
                <a:cs typeface="Times New Roman" panose="02020603050405020304" pitchFamily="18" charset="0"/>
              </a:rPr>
              <a:t>when a page fault occurs, then the page that has not been used for the longest duration of time is replaced by the newly requested page</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70417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DA37E-5EDA-9037-13DE-BC8D1336AEC3}"/>
              </a:ext>
            </a:extLst>
          </p:cNvPr>
          <p:cNvSpPr>
            <a:spLocks noGrp="1"/>
          </p:cNvSpPr>
          <p:nvPr>
            <p:ph idx="1"/>
          </p:nvPr>
        </p:nvSpPr>
        <p:spPr>
          <a:xfrm>
            <a:off x="494521" y="391886"/>
            <a:ext cx="11280711" cy="615820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Let’s see the performance of the LRU on the same reference string of 3, 1, 2, 1, 6, 5, 1, 3 with 3-page frames: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D88939-8696-1E24-1F75-C66432689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759" y="2118050"/>
            <a:ext cx="7501812" cy="493368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D29C38A-7353-989D-0AD8-0C6FF9042AC2}"/>
                  </a:ext>
                </a:extLst>
              </p14:cNvPr>
              <p14:cNvContentPartPr/>
              <p14:nvPr/>
            </p14:nvContentPartPr>
            <p14:xfrm>
              <a:off x="5111728" y="5840934"/>
              <a:ext cx="1471680" cy="625320"/>
            </p14:xfrm>
          </p:contentPart>
        </mc:Choice>
        <mc:Fallback xmlns="">
          <p:pic>
            <p:nvPicPr>
              <p:cNvPr id="6" name="Ink 5">
                <a:extLst>
                  <a:ext uri="{FF2B5EF4-FFF2-40B4-BE49-F238E27FC236}">
                    <a16:creationId xmlns:a16="http://schemas.microsoft.com/office/drawing/2014/main" id="{1D29C38A-7353-989D-0AD8-0C6FF9042AC2}"/>
                  </a:ext>
                </a:extLst>
              </p:cNvPr>
              <p:cNvPicPr/>
              <p:nvPr/>
            </p:nvPicPr>
            <p:blipFill>
              <a:blip r:embed="rId4"/>
              <a:stretch>
                <a:fillRect/>
              </a:stretch>
            </p:blipFill>
            <p:spPr>
              <a:xfrm>
                <a:off x="5049088" y="5777934"/>
                <a:ext cx="1597320" cy="750960"/>
              </a:xfrm>
              <a:prstGeom prst="rect">
                <a:avLst/>
              </a:prstGeom>
            </p:spPr>
          </p:pic>
        </mc:Fallback>
      </mc:AlternateContent>
    </p:spTree>
    <p:extLst>
      <p:ext uri="{BB962C8B-B14F-4D97-AF65-F5344CB8AC3E}">
        <p14:creationId xmlns:p14="http://schemas.microsoft.com/office/powerpoint/2010/main" val="32086935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1150F-5FEB-CF54-C038-38F17D32393D}"/>
              </a:ext>
            </a:extLst>
          </p:cNvPr>
          <p:cNvSpPr>
            <a:spLocks noGrp="1"/>
          </p:cNvSpPr>
          <p:nvPr>
            <p:ph idx="1"/>
          </p:nvPr>
        </p:nvSpPr>
        <p:spPr>
          <a:xfrm>
            <a:off x="251927" y="195942"/>
            <a:ext cx="11644604" cy="6540759"/>
          </a:xfrm>
        </p:spPr>
        <p:txBody>
          <a:bodyPr>
            <a:normAutofit fontScale="92500" lnSpcReduction="20000"/>
          </a:bodyPr>
          <a:lstStyle/>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Initially, since all the slots are empty, </a:t>
            </a:r>
            <a:r>
              <a:rPr lang="en-US" sz="2600" b="1" i="0" dirty="0">
                <a:effectLst/>
                <a:latin typeface="Times New Roman" panose="02020603050405020304" pitchFamily="18" charset="0"/>
                <a:cs typeface="Times New Roman" panose="02020603050405020304" pitchFamily="18" charset="0"/>
              </a:rPr>
              <a:t>pages 3, 1, 2</a:t>
            </a:r>
            <a:r>
              <a:rPr lang="en-US" sz="2600" b="0" i="0" dirty="0">
                <a:effectLst/>
                <a:latin typeface="Times New Roman" panose="02020603050405020304" pitchFamily="18" charset="0"/>
                <a:cs typeface="Times New Roman" panose="02020603050405020304" pitchFamily="18" charset="0"/>
              </a:rPr>
              <a:t> cause a page fault and take the empty slots.</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1 comes, it is in the memory and no page fault occurs.</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6 comes, it is not in the memory, so a page fault occurs and the least recently used page </a:t>
            </a:r>
            <a:r>
              <a:rPr lang="en-US" sz="2600" b="1" i="0" dirty="0">
                <a:effectLst/>
                <a:latin typeface="Times New Roman" panose="02020603050405020304" pitchFamily="18" charset="0"/>
                <a:cs typeface="Times New Roman" panose="02020603050405020304" pitchFamily="18" charset="0"/>
              </a:rPr>
              <a:t>3 is removed</a:t>
            </a:r>
            <a:r>
              <a:rPr lang="en-US" sz="2600" b="0" i="0" dirty="0">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4</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5 comes, it again causes a page fault and page </a:t>
            </a:r>
            <a:r>
              <a:rPr lang="en-US" sz="2600" b="1" i="0" dirty="0">
                <a:effectLst/>
                <a:latin typeface="Times New Roman" panose="02020603050405020304" pitchFamily="18" charset="0"/>
                <a:cs typeface="Times New Roman" panose="02020603050405020304" pitchFamily="18" charset="0"/>
              </a:rPr>
              <a:t>1 is removed</a:t>
            </a:r>
            <a:r>
              <a:rPr lang="en-US" sz="2600" b="0" i="0" dirty="0">
                <a:effectLst/>
                <a:latin typeface="Times New Roman" panose="02020603050405020304" pitchFamily="18" charset="0"/>
                <a:cs typeface="Times New Roman" panose="02020603050405020304" pitchFamily="18" charset="0"/>
              </a:rPr>
              <a:t> as it is now the least recently used page.</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5</a:t>
            </a:r>
          </a:p>
          <a:p>
            <a:endParaRPr lang="en-IN" dirty="0"/>
          </a:p>
        </p:txBody>
      </p:sp>
    </p:spTree>
    <p:extLst>
      <p:ext uri="{BB962C8B-B14F-4D97-AF65-F5344CB8AC3E}">
        <p14:creationId xmlns:p14="http://schemas.microsoft.com/office/powerpoint/2010/main" val="17275347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FC852-F2DF-CACF-ECE0-DD431B71E41B}"/>
              </a:ext>
            </a:extLst>
          </p:cNvPr>
          <p:cNvSpPr>
            <a:spLocks noGrp="1"/>
          </p:cNvSpPr>
          <p:nvPr>
            <p:ph idx="1"/>
          </p:nvPr>
        </p:nvSpPr>
        <p:spPr>
          <a:xfrm>
            <a:off x="401217" y="307910"/>
            <a:ext cx="10952584" cy="5869053"/>
          </a:xfrm>
        </p:spPr>
        <p:txBody>
          <a:bodyPr>
            <a:norm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comes again, it is not in the memory and hence page </a:t>
            </a:r>
            <a:r>
              <a:rPr lang="en-US" sz="2400" b="1" i="0" dirty="0">
                <a:effectLst/>
                <a:latin typeface="Times New Roman" panose="02020603050405020304" pitchFamily="18" charset="0"/>
                <a:cs typeface="Times New Roman" panose="02020603050405020304" pitchFamily="18" charset="0"/>
              </a:rPr>
              <a:t>2 is removed</a:t>
            </a:r>
            <a:r>
              <a:rPr lang="en-US" sz="2400" b="0" i="0" dirty="0">
                <a:effectLst/>
                <a:latin typeface="Times New Roman" panose="02020603050405020304" pitchFamily="18" charset="0"/>
                <a:cs typeface="Times New Roman" panose="02020603050405020304" pitchFamily="18" charset="0"/>
              </a:rPr>
              <a:t> according to the LRU.</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Page faults = 6</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3 comes, the page fault occurs again and this time page </a:t>
            </a:r>
            <a:r>
              <a:rPr lang="en-US" sz="2400" b="1" i="0" dirty="0">
                <a:effectLst/>
                <a:latin typeface="Times New Roman" panose="02020603050405020304" pitchFamily="18" charset="0"/>
                <a:cs typeface="Times New Roman" panose="02020603050405020304" pitchFamily="18" charset="0"/>
              </a:rPr>
              <a:t>6 is removed</a:t>
            </a:r>
            <a:r>
              <a:rPr lang="en-US" sz="2400" b="0" i="0" dirty="0">
                <a:effectLst/>
                <a:latin typeface="Times New Roman" panose="02020603050405020304" pitchFamily="18" charset="0"/>
                <a:cs typeface="Times New Roman" panose="02020603050405020304" pitchFamily="18" charset="0"/>
              </a:rPr>
              <a:t> as the least recently used one.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Total page faults = 7</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in the above example, the LRU causes the same page faults as the FIFO, but this may not always be the case as it will depend upon the series, the number of frames available in memory, etc. In fact, on most occasions, LRU is better than FIFO.</a:t>
            </a:r>
          </a:p>
          <a:p>
            <a:endParaRPr lang="en-IN" dirty="0"/>
          </a:p>
        </p:txBody>
      </p:sp>
    </p:spTree>
    <p:extLst>
      <p:ext uri="{BB962C8B-B14F-4D97-AF65-F5344CB8AC3E}">
        <p14:creationId xmlns:p14="http://schemas.microsoft.com/office/powerpoint/2010/main" val="18954683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89E1D-8389-9E69-5FD6-66B4C89D7034}"/>
              </a:ext>
            </a:extLst>
          </p:cNvPr>
          <p:cNvSpPr>
            <a:spLocks noGrp="1"/>
          </p:cNvSpPr>
          <p:nvPr>
            <p:ph idx="1"/>
          </p:nvPr>
        </p:nvSpPr>
        <p:spPr>
          <a:xfrm>
            <a:off x="410547" y="345233"/>
            <a:ext cx="10943253" cy="5831730"/>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open for full analysis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Doesn’t suffer from </a:t>
            </a:r>
            <a:r>
              <a:rPr lang="en-US" sz="2400" b="0" i="0" dirty="0" err="1">
                <a:effectLst/>
                <a:latin typeface="Times New Roman" panose="02020603050405020304" pitchFamily="18" charset="0"/>
                <a:cs typeface="Times New Roman" panose="02020603050405020304" pitchFamily="18" charset="0"/>
              </a:rPr>
              <a:t>Belady’s</a:t>
            </a:r>
            <a:r>
              <a:rPr lang="en-US" sz="2400" b="0" i="0" dirty="0">
                <a:effectLst/>
                <a:latin typeface="Times New Roman" panose="02020603050405020304" pitchFamily="18" charset="0"/>
                <a:cs typeface="Times New Roman" panose="02020603050405020304" pitchFamily="18" charset="0"/>
              </a:rPr>
              <a:t> anomaly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Often more efficient than other algorithms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requires additional data structures to be implemented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complex</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High hardware assistance is required</a:t>
            </a:r>
          </a:p>
          <a:p>
            <a:endParaRPr lang="en-IN" dirty="0"/>
          </a:p>
        </p:txBody>
      </p:sp>
    </p:spTree>
    <p:extLst>
      <p:ext uri="{BB962C8B-B14F-4D97-AF65-F5344CB8AC3E}">
        <p14:creationId xmlns:p14="http://schemas.microsoft.com/office/powerpoint/2010/main" val="2317440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3449</TotalTime>
  <Words>10081</Words>
  <Application>Microsoft Office PowerPoint</Application>
  <PresentationFormat>Widescreen</PresentationFormat>
  <Paragraphs>601</Paragraphs>
  <Slides>128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128</vt:i4>
      </vt:variant>
    </vt:vector>
  </HeadingPairs>
  <TitlesOfParts>
    <vt:vector size="136" baseType="lpstr">
      <vt:lpstr>Arial</vt:lpstr>
      <vt:lpstr>Calibri</vt:lpstr>
      <vt:lpstr>Calibri Light</vt:lpstr>
      <vt:lpstr>Muli</vt:lpstr>
      <vt:lpstr>Source Sans Pro</vt:lpstr>
      <vt:lpstr>system-ui</vt:lpstr>
      <vt:lpstr>Times New Roman</vt:lpstr>
      <vt:lpstr>Office Theme</vt:lpstr>
      <vt:lpstr>Module 3</vt:lpstr>
      <vt:lpstr>Logical and physical address space</vt:lpstr>
      <vt:lpstr>PowerPoint Presentation</vt:lpstr>
      <vt:lpstr>PowerPoint Presentation</vt:lpstr>
      <vt:lpstr>PowerPoint Presentation</vt:lpstr>
      <vt:lpstr>PowerPoint Presentation</vt:lpstr>
      <vt:lpstr>Swapping</vt:lpstr>
      <vt:lpstr>PowerPoint Presentation</vt:lpstr>
      <vt:lpstr>PowerPoint Presentation</vt:lpstr>
      <vt:lpstr>Advantages of Swapping </vt:lpstr>
      <vt:lpstr>Disadvantages of Swapping </vt:lpstr>
      <vt:lpstr>Contiguous Memory Allocation</vt:lpstr>
      <vt:lpstr>PowerPoint Presentation</vt:lpstr>
      <vt:lpstr>Fixed-size Partition Scheme</vt:lpstr>
      <vt:lpstr>PowerPoint Presentation</vt:lpstr>
      <vt:lpstr>PowerPoint Presentation</vt:lpstr>
      <vt:lpstr>PowerPoint Presentation</vt:lpstr>
      <vt:lpstr>Variable-size Partition Scheme</vt:lpstr>
      <vt:lpstr>PowerPoint Presentation</vt:lpstr>
      <vt:lpstr>PowerPoint Presentation</vt:lpstr>
      <vt:lpstr>Paging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Translation Lookaside Buffer</vt:lpstr>
      <vt:lpstr>Structure of Page Table</vt:lpstr>
      <vt:lpstr>PowerPoint Presentation</vt:lpstr>
      <vt:lpstr>PowerPoint Presentation</vt:lpstr>
      <vt:lpstr>Characteristics of the Page Table</vt:lpstr>
      <vt:lpstr>Techniques used for Structuring the Page Table</vt:lpstr>
      <vt:lpstr>Hierarchical Paging</vt:lpstr>
      <vt:lpstr>Two Level Page Table</vt:lpstr>
      <vt:lpstr>PowerPoint Presentation</vt:lpstr>
      <vt:lpstr>PowerPoint Presentation</vt:lpstr>
      <vt:lpstr>PowerPoint Presentation</vt:lpstr>
      <vt:lpstr>Three Level Page Table</vt:lpstr>
      <vt:lpstr>Hashed Page Tables</vt:lpstr>
      <vt:lpstr>PowerPoint Presentation</vt:lpstr>
      <vt:lpstr>Working of Hashed Page Tables</vt:lpstr>
      <vt:lpstr>PowerPoint Presentation</vt:lpstr>
      <vt:lpstr>PowerPoint Presentation</vt:lpstr>
      <vt:lpstr>PowerPoint Presentation</vt:lpstr>
      <vt:lpstr>Inverted Page Tables</vt:lpstr>
      <vt:lpstr>PowerPoint Presentation</vt:lpstr>
      <vt:lpstr>Segmentation</vt:lpstr>
      <vt:lpstr>PowerPoint Presentation</vt:lpstr>
      <vt:lpstr>Why segmentation required?</vt:lpstr>
      <vt:lpstr>Segment Table and its Uses</vt:lpstr>
      <vt:lpstr>PowerPoint Presentation</vt:lpstr>
      <vt:lpstr>Characteristics of Segmentation</vt:lpstr>
      <vt:lpstr>Example of segmentation</vt:lpstr>
      <vt:lpstr>PowerPoint Presentation</vt:lpstr>
      <vt:lpstr>Virtual memory</vt:lpstr>
      <vt:lpstr>Why Need Virtual Memory?</vt:lpstr>
      <vt:lpstr>How Virtual Memory Works?</vt:lpstr>
      <vt:lpstr>PowerPoint Presentation</vt:lpstr>
      <vt:lpstr>Demand Paging</vt:lpstr>
      <vt:lpstr>PowerPoint Presentation</vt:lpstr>
      <vt:lpstr>PowerPoint Presentation</vt:lpstr>
      <vt:lpstr>Valid-Invalid Bit</vt:lpstr>
      <vt:lpstr>PowerPoint Presentation</vt:lpstr>
      <vt:lpstr>PowerPoint Presentation</vt:lpstr>
      <vt:lpstr>How Demand Paging Works?</vt:lpstr>
      <vt:lpstr>PowerPoint Presentation</vt:lpstr>
      <vt:lpstr>PowerPoint Presentation</vt:lpstr>
      <vt:lpstr>Advantages of Demand Paging</vt:lpstr>
      <vt:lpstr>Disadvantages of Demand paging</vt:lpstr>
      <vt:lpstr>Pure Demand Paging</vt:lpstr>
      <vt:lpstr>PowerPoint Presentation</vt:lpstr>
      <vt:lpstr>Performance of Demand Paging</vt:lpstr>
      <vt:lpstr>PowerPoint Presentation</vt:lpstr>
      <vt:lpstr>PowerPoint Presentation</vt:lpstr>
      <vt:lpstr>PowerPoint Presentation</vt:lpstr>
      <vt:lpstr>PowerPoint Presentation</vt:lpstr>
      <vt:lpstr>PowerPoint Presentation</vt:lpstr>
      <vt:lpstr>PowerPoint Presentation</vt:lpstr>
      <vt:lpstr>Page replacement algorithm</vt:lpstr>
      <vt:lpstr>PowerPoint Presentation</vt:lpstr>
      <vt:lpstr>Why Need Page Replacement Algorithms?</vt:lpstr>
      <vt:lpstr>Page Replacement Algorithms </vt:lpstr>
      <vt:lpstr>PowerPoint Presentation</vt:lpstr>
      <vt:lpstr>PowerPoint Presentation</vt:lpstr>
      <vt:lpstr>PowerPoint Presentation</vt:lpstr>
      <vt:lpstr>2.Consider the page reference string of size 12: 1, 2, 3, 4, 5, 1, 3, 1, 6, 3, 2, 3 with frame size 4(i.e. maximum 4 pages in a frame).</vt:lpstr>
      <vt:lpstr>PowerPoint Presentation</vt:lpstr>
      <vt:lpstr>PowerPoint Presentation</vt:lpstr>
      <vt:lpstr>Optimal Page Replacement</vt:lpstr>
      <vt:lpstr>Example: Let6, 5, 1, 3 with 3-page frames as we saw in FIFO. This also helps you understand how Optimal Page replacement works the best.</vt:lpstr>
      <vt:lpstr>PowerPoint Presentation</vt:lpstr>
      <vt:lpstr>PowerPoint Presentation</vt:lpstr>
      <vt:lpstr>Least Recently Used (LRU) Page Replacement Algorithm</vt:lpstr>
      <vt:lpstr>PowerPoint Presentation</vt:lpstr>
      <vt:lpstr>PowerPoint Presentation</vt:lpstr>
      <vt:lpstr>PowerPoint Presentation</vt:lpstr>
      <vt:lpstr>PowerPoint Presentation</vt:lpstr>
      <vt:lpstr>Last In First Out (LIFO) Page Replacement Algorithm</vt:lpstr>
      <vt:lpstr>Example: Let’s see how the LIFO performs for our example string of 3, 1, 2, 1, 6, 5, 1, 3 with 3-page frames:</vt:lpstr>
      <vt:lpstr>PowerPoint Presentation</vt:lpstr>
      <vt:lpstr>PowerPoint Presentation</vt:lpstr>
      <vt:lpstr>Random Page Replacement</vt:lpstr>
      <vt:lpstr>PowerPoint Presentation</vt:lpstr>
      <vt:lpstr>PowerPoint Presentation</vt:lpstr>
      <vt:lpstr>PowerPoint Presentation</vt:lpstr>
      <vt:lpstr>PowerPoint Presentation</vt:lpstr>
      <vt:lpstr>PowerPoint Presentation</vt:lpstr>
      <vt:lpstr>PowerPoint Presentation</vt:lpstr>
      <vt:lpstr>Thrashing </vt:lpstr>
      <vt:lpstr>PowerPoint Presentation</vt:lpstr>
      <vt:lpstr>Causes of Thrashing</vt:lpstr>
      <vt:lpstr>PowerPoint Presentation</vt:lpstr>
      <vt:lpstr>Effect of Thrashing</vt:lpstr>
      <vt:lpstr>Techniques used to handle the thrashing</vt:lpstr>
      <vt:lpstr>PowerPoint Presentation</vt:lpstr>
      <vt:lpstr>2.Page Fault Frequency</vt:lpstr>
      <vt:lpstr>PowerPoint Presentation</vt:lpstr>
      <vt:lpstr>Frame allocation</vt:lpstr>
      <vt:lpstr>PowerPoint Presentation</vt:lpstr>
      <vt:lpstr>PowerPoint Presentation</vt:lpstr>
      <vt:lpstr>Equal Frame Allocation</vt:lpstr>
      <vt:lpstr>Proportional Frame Allocation</vt:lpstr>
      <vt:lpstr>Priority Frame Allocation</vt:lpstr>
      <vt:lpstr>Global Replacement Allocation</vt:lpstr>
      <vt:lpstr>Local Replacement Allocation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27</cp:revision>
  <dcterms:created xsi:type="dcterms:W3CDTF">2022-12-03T13:48:57Z</dcterms:created>
  <dcterms:modified xsi:type="dcterms:W3CDTF">2023-09-28T12:00:21Z</dcterms:modified>
</cp:coreProperties>
</file>