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7" r:id="rId3"/>
    <p:sldId id="268" r:id="rId4"/>
    <p:sldId id="269" r:id="rId5"/>
    <p:sldId id="270" r:id="rId6"/>
    <p:sldId id="272" r:id="rId7"/>
    <p:sldId id="273" r:id="rId8"/>
    <p:sldId id="274" r:id="rId9"/>
    <p:sldId id="275" r:id="rId10"/>
    <p:sldId id="276" r:id="rId11"/>
    <p:sldId id="277" r:id="rId12"/>
    <p:sldId id="278" r:id="rId13"/>
    <p:sldId id="279" r:id="rId14"/>
    <p:sldId id="280" r:id="rId15"/>
    <p:sldId id="281" r:id="rId16"/>
    <p:sldId id="282" r:id="rId17"/>
    <p:sldId id="283" r:id="rId18"/>
    <p:sldId id="348" r:id="rId19"/>
    <p:sldId id="284" r:id="rId20"/>
    <p:sldId id="285" r:id="rId21"/>
    <p:sldId id="286" r:id="rId22"/>
    <p:sldId id="287" r:id="rId23"/>
    <p:sldId id="349" r:id="rId24"/>
    <p:sldId id="288" r:id="rId25"/>
    <p:sldId id="347" r:id="rId26"/>
    <p:sldId id="28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28T04:43:54.355"/>
    </inkml:context>
    <inkml:brush xml:id="br0">
      <inkml:brushProperty name="width" value="0.35" units="cm"/>
      <inkml:brushProperty name="height" value="0.35" units="cm"/>
      <inkml:brushProperty name="color" value="#FFFFFF"/>
    </inkml:brush>
  </inkml:definitions>
  <inkml:trace contextRef="#ctx0" brushRef="#br0">366 599 24575,'0'-495'0,"0"492"0,-1 0 0,2 0 0,-1 0 0,0-1 0,1 1 0,-1 0 0,1 0 0,0 0 0,0 0 0,2-5 0,-2 7 0,-1 1 0,0 0 0,1-1 0,-1 1 0,1 0 0,-1-1 0,0 1 0,1 0 0,-1-1 0,1 1 0,-1 0 0,1 0 0,-1 0 0,1-1 0,-1 1 0,1 0 0,-1 0 0,1 0 0,-1 0 0,1 0 0,-1 0 0,1 0 0,-1 0 0,1 0 0,0 0 0,20 13 0,-12-2 0,0 0 0,0 0 0,-1 0 0,0 1 0,-1 1 0,6 14 0,20 33 0,-24-46 0,8 10 0,-1 0 0,-2 1 0,-1 1 0,19 50 0,-20-39 0,-2 1 0,-1 0 0,-2 1 0,-2 0 0,0 56 0,-4-15 0,-4 73 0,2-139 0,-1-1 0,-1 1 0,0 0 0,-1-1 0,-7 16 0,9-23 0,-1 0 0,0 0 0,0 0 0,-1-1 0,0 1 0,0-1 0,0 0 0,0 0 0,-1 0 0,0-1 0,0 0 0,0 0 0,-6 4 0,-9 3 0,0-1 0,0 0 0,-1-2 0,-42 12 0,57-19 0,-1 0 0,1 0 0,0 0 0,-1-1 0,1 0 0,-1-1 0,1 1 0,-1-1 0,1 0 0,0-1 0,0 1 0,-1-1 0,1-1 0,0 1 0,1-1 0,-1 0 0,0 0 0,1-1 0,0 1 0,0-1 0,-9-9 0,-55-49 0,61 55 0,1 0 0,1 0 0,-1-1 0,1 0 0,1 0 0,-1 0 0,2-1 0,-1 0 0,-3-10 0,-27-90 0,25 75 0,-9-56 0,15 67 0,-1 0 0,0 0 0,-18-44 0,13 44 0,2 0 0,1-1 0,1 0 0,0 0 0,2-1 0,1 1 0,1-1 0,2 0 0,1-25 0,-1-24 0,2-58 0,-1 127 0,-1 1 0,1-1 0,0 1 0,0-1 0,1 1 0,0 0 0,-1 0 0,1-1 0,1 1 0,-1 1 0,0-1 0,1 0 0,0 0 0,6-5 0,-3 4 0,0 0 0,1 0 0,0 1 0,0-1 0,0 1 0,0 1 0,14-5 0,0 2 0,1 0 0,0 2 0,1 0 0,-1 2 0,26 0 0,-1 1 0,140 4 0,-181-2 0,0-1 0,-1 1 0,1 0 0,-1 0 0,0 1 0,1 0 0,-1 0 0,0 0 0,0 1 0,0-1 0,0 1 0,0 0 0,-1 1 0,0-1 0,1 1 0,3 4 0,-3-2 0,-1 0 0,0 1 0,0-1 0,-1 0 0,0 1 0,0 0 0,-1 0 0,1 0 0,-1 0 0,-1 0 0,0 1 0,1 7 0,1 33 0,-5 59 0,3 42 0,4-121 0,11 36 0,-24-89 0,1-1 0,2 0 0,-4-32 0,0-5 0,8 62 0,-3-38 0,4 39 0,0-1 0,0 1 0,0-1 0,0 1 0,0-1 0,0 0 0,0 1 0,0-1 0,0 1 0,0-1 0,0 1 0,0-1 0,0 1 0,1-1 0,-1 1 0,0-1 0,0 1 0,0-1 0,1 1 0,-1-1 0,0 1 0,1-1 0,-1 1 0,0-1 0,1 1 0,-1 0 0,1-1 0,-1 1 0,1 0 0,-1-1 0,1 1 0,-1 0 0,1 0 0,-1-1 0,1 1 0,-1 0 0,1 0 0,-1 0 0,1 0 0,-1 0 0,1 0 0,-1-1 0,1 2 0,0-1 0,-1 0 0,1 0 0,-1 0 0,1 0 0,-1 0 0,1 0 0,-1 0 0,1 1 0,-1-1 0,1 0 0,-1 0 0,1 1 0,0 0 0,20 13 0,-1 0 0,0 2 0,-2 1 0,0 0 0,25 31 0,-3-4 0,-3-4 0,-3 1 0,-1 2 0,28 50 0,-55-80 0,0 1 0,-1 0 0,-1 1 0,0-1 0,-1 1 0,2 27 0,-1-9 0,20 99 0,7 57 0,-28-166 0,-1 0 0,-2-1 0,0 1 0,-5 39 0,3-51 0,0-1 0,-1 0 0,0 0 0,-1-1 0,0 1 0,0-1 0,-1 0 0,0 0 0,0 0 0,-1 0 0,-1-1 0,-11 12 0,17-19 0,-17 18 0,-1-1 0,0-1 0,-1-1 0,-1 0 0,-1-2 0,-40 21 0,53-30 0,0 0 0,0 0 0,1 1 0,0 0 0,0 1 0,1 0 0,0 0 0,0 0 0,0 1 0,1 0 0,-8 13 0,-29 34 0,-14 9 0,-24 24 0,65-73-1365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08AD3-12DE-143E-620F-308F666B78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DAABCD2-6DB8-2392-A205-EEC87FE8DC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DBFEE1B-9176-1EED-16E3-81DDA4E54967}"/>
              </a:ext>
            </a:extLst>
          </p:cNvPr>
          <p:cNvSpPr>
            <a:spLocks noGrp="1"/>
          </p:cNvSpPr>
          <p:nvPr>
            <p:ph type="dt" sz="half" idx="10"/>
          </p:nvPr>
        </p:nvSpPr>
        <p:spPr/>
        <p:txBody>
          <a:bodyPr/>
          <a:lstStyle/>
          <a:p>
            <a:fld id="{688CDCD1-BF0A-455A-97FF-ED26AAE9FD72}" type="datetimeFigureOut">
              <a:rPr lang="en-IN" smtClean="0"/>
              <a:t>28-12-2023</a:t>
            </a:fld>
            <a:endParaRPr lang="en-IN"/>
          </a:p>
        </p:txBody>
      </p:sp>
      <p:sp>
        <p:nvSpPr>
          <p:cNvPr id="5" name="Footer Placeholder 4">
            <a:extLst>
              <a:ext uri="{FF2B5EF4-FFF2-40B4-BE49-F238E27FC236}">
                <a16:creationId xmlns:a16="http://schemas.microsoft.com/office/drawing/2014/main" id="{40232B59-FCB1-6D2C-AFD8-DF6F24E34A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F7DBD9-5178-8F00-0B67-B711AAA8A861}"/>
              </a:ext>
            </a:extLst>
          </p:cNvPr>
          <p:cNvSpPr>
            <a:spLocks noGrp="1"/>
          </p:cNvSpPr>
          <p:nvPr>
            <p:ph type="sldNum" sz="quarter" idx="12"/>
          </p:nvPr>
        </p:nvSpPr>
        <p:spPr/>
        <p:txBody>
          <a:bodyPr/>
          <a:lstStyle/>
          <a:p>
            <a:fld id="{8F082DA4-2945-4920-ACCB-74AACADA7004}" type="slidenum">
              <a:rPr lang="en-IN" smtClean="0"/>
              <a:t>‹#›</a:t>
            </a:fld>
            <a:endParaRPr lang="en-IN"/>
          </a:p>
        </p:txBody>
      </p:sp>
    </p:spTree>
    <p:extLst>
      <p:ext uri="{BB962C8B-B14F-4D97-AF65-F5344CB8AC3E}">
        <p14:creationId xmlns:p14="http://schemas.microsoft.com/office/powerpoint/2010/main" val="358988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B0DA0-E644-1246-26C9-94A03D6689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09F183-40CB-11B0-285E-2FCDE897E3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F91874-C0A9-C7EF-13AE-938A45E09F8F}"/>
              </a:ext>
            </a:extLst>
          </p:cNvPr>
          <p:cNvSpPr>
            <a:spLocks noGrp="1"/>
          </p:cNvSpPr>
          <p:nvPr>
            <p:ph type="dt" sz="half" idx="10"/>
          </p:nvPr>
        </p:nvSpPr>
        <p:spPr/>
        <p:txBody>
          <a:bodyPr/>
          <a:lstStyle/>
          <a:p>
            <a:fld id="{688CDCD1-BF0A-455A-97FF-ED26AAE9FD72}" type="datetimeFigureOut">
              <a:rPr lang="en-IN" smtClean="0"/>
              <a:t>28-12-2023</a:t>
            </a:fld>
            <a:endParaRPr lang="en-IN"/>
          </a:p>
        </p:txBody>
      </p:sp>
      <p:sp>
        <p:nvSpPr>
          <p:cNvPr id="5" name="Footer Placeholder 4">
            <a:extLst>
              <a:ext uri="{FF2B5EF4-FFF2-40B4-BE49-F238E27FC236}">
                <a16:creationId xmlns:a16="http://schemas.microsoft.com/office/drawing/2014/main" id="{A06A42AC-5C09-FF58-DF06-3482BA6CF4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220A76-88CE-CD97-D969-2F87025332A6}"/>
              </a:ext>
            </a:extLst>
          </p:cNvPr>
          <p:cNvSpPr>
            <a:spLocks noGrp="1"/>
          </p:cNvSpPr>
          <p:nvPr>
            <p:ph type="sldNum" sz="quarter" idx="12"/>
          </p:nvPr>
        </p:nvSpPr>
        <p:spPr/>
        <p:txBody>
          <a:bodyPr/>
          <a:lstStyle/>
          <a:p>
            <a:fld id="{8F082DA4-2945-4920-ACCB-74AACADA7004}" type="slidenum">
              <a:rPr lang="en-IN" smtClean="0"/>
              <a:t>‹#›</a:t>
            </a:fld>
            <a:endParaRPr lang="en-IN"/>
          </a:p>
        </p:txBody>
      </p:sp>
    </p:spTree>
    <p:extLst>
      <p:ext uri="{BB962C8B-B14F-4D97-AF65-F5344CB8AC3E}">
        <p14:creationId xmlns:p14="http://schemas.microsoft.com/office/powerpoint/2010/main" val="2179021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EBBE66-CB17-718A-3102-5CF90E131F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0547B3-9113-5577-35CC-62FA18B503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75CACB-B7DA-2702-FCDD-8EA22CB762AE}"/>
              </a:ext>
            </a:extLst>
          </p:cNvPr>
          <p:cNvSpPr>
            <a:spLocks noGrp="1"/>
          </p:cNvSpPr>
          <p:nvPr>
            <p:ph type="dt" sz="half" idx="10"/>
          </p:nvPr>
        </p:nvSpPr>
        <p:spPr/>
        <p:txBody>
          <a:bodyPr/>
          <a:lstStyle/>
          <a:p>
            <a:fld id="{688CDCD1-BF0A-455A-97FF-ED26AAE9FD72}" type="datetimeFigureOut">
              <a:rPr lang="en-IN" smtClean="0"/>
              <a:t>28-12-2023</a:t>
            </a:fld>
            <a:endParaRPr lang="en-IN"/>
          </a:p>
        </p:txBody>
      </p:sp>
      <p:sp>
        <p:nvSpPr>
          <p:cNvPr id="5" name="Footer Placeholder 4">
            <a:extLst>
              <a:ext uri="{FF2B5EF4-FFF2-40B4-BE49-F238E27FC236}">
                <a16:creationId xmlns:a16="http://schemas.microsoft.com/office/drawing/2014/main" id="{F0C48F81-EAE8-B584-34D0-02C60B2BDF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E80C94-8507-FD0F-E7D9-5FB358001EB6}"/>
              </a:ext>
            </a:extLst>
          </p:cNvPr>
          <p:cNvSpPr>
            <a:spLocks noGrp="1"/>
          </p:cNvSpPr>
          <p:nvPr>
            <p:ph type="sldNum" sz="quarter" idx="12"/>
          </p:nvPr>
        </p:nvSpPr>
        <p:spPr/>
        <p:txBody>
          <a:bodyPr/>
          <a:lstStyle/>
          <a:p>
            <a:fld id="{8F082DA4-2945-4920-ACCB-74AACADA7004}" type="slidenum">
              <a:rPr lang="en-IN" smtClean="0"/>
              <a:t>‹#›</a:t>
            </a:fld>
            <a:endParaRPr lang="en-IN"/>
          </a:p>
        </p:txBody>
      </p:sp>
    </p:spTree>
    <p:extLst>
      <p:ext uri="{BB962C8B-B14F-4D97-AF65-F5344CB8AC3E}">
        <p14:creationId xmlns:p14="http://schemas.microsoft.com/office/powerpoint/2010/main" val="2825667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27471-17B4-2821-F77B-4118021EE2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482924-CC4E-6B65-77AE-822A329948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64930D-4D51-BD3E-FFBA-A92D5DCFBD49}"/>
              </a:ext>
            </a:extLst>
          </p:cNvPr>
          <p:cNvSpPr>
            <a:spLocks noGrp="1"/>
          </p:cNvSpPr>
          <p:nvPr>
            <p:ph type="dt" sz="half" idx="10"/>
          </p:nvPr>
        </p:nvSpPr>
        <p:spPr/>
        <p:txBody>
          <a:bodyPr/>
          <a:lstStyle/>
          <a:p>
            <a:fld id="{688CDCD1-BF0A-455A-97FF-ED26AAE9FD72}" type="datetimeFigureOut">
              <a:rPr lang="en-IN" smtClean="0"/>
              <a:t>28-12-2023</a:t>
            </a:fld>
            <a:endParaRPr lang="en-IN"/>
          </a:p>
        </p:txBody>
      </p:sp>
      <p:sp>
        <p:nvSpPr>
          <p:cNvPr id="5" name="Footer Placeholder 4">
            <a:extLst>
              <a:ext uri="{FF2B5EF4-FFF2-40B4-BE49-F238E27FC236}">
                <a16:creationId xmlns:a16="http://schemas.microsoft.com/office/drawing/2014/main" id="{D6625443-FE07-8DEA-C94E-794A184885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C6B688-3D7D-53A6-FEE0-92537DBF5B97}"/>
              </a:ext>
            </a:extLst>
          </p:cNvPr>
          <p:cNvSpPr>
            <a:spLocks noGrp="1"/>
          </p:cNvSpPr>
          <p:nvPr>
            <p:ph type="sldNum" sz="quarter" idx="12"/>
          </p:nvPr>
        </p:nvSpPr>
        <p:spPr/>
        <p:txBody>
          <a:bodyPr/>
          <a:lstStyle/>
          <a:p>
            <a:fld id="{8F082DA4-2945-4920-ACCB-74AACADA7004}" type="slidenum">
              <a:rPr lang="en-IN" smtClean="0"/>
              <a:t>‹#›</a:t>
            </a:fld>
            <a:endParaRPr lang="en-IN"/>
          </a:p>
        </p:txBody>
      </p:sp>
    </p:spTree>
    <p:extLst>
      <p:ext uri="{BB962C8B-B14F-4D97-AF65-F5344CB8AC3E}">
        <p14:creationId xmlns:p14="http://schemas.microsoft.com/office/powerpoint/2010/main" val="3445267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FC4F-99D5-336E-A628-DADA3E5948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C154A65-4F4C-3A84-133F-6A4411D82F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6624DE-3117-DC07-B854-A24EE55E4879}"/>
              </a:ext>
            </a:extLst>
          </p:cNvPr>
          <p:cNvSpPr>
            <a:spLocks noGrp="1"/>
          </p:cNvSpPr>
          <p:nvPr>
            <p:ph type="dt" sz="half" idx="10"/>
          </p:nvPr>
        </p:nvSpPr>
        <p:spPr/>
        <p:txBody>
          <a:bodyPr/>
          <a:lstStyle/>
          <a:p>
            <a:fld id="{688CDCD1-BF0A-455A-97FF-ED26AAE9FD72}" type="datetimeFigureOut">
              <a:rPr lang="en-IN" smtClean="0"/>
              <a:t>28-12-2023</a:t>
            </a:fld>
            <a:endParaRPr lang="en-IN"/>
          </a:p>
        </p:txBody>
      </p:sp>
      <p:sp>
        <p:nvSpPr>
          <p:cNvPr id="5" name="Footer Placeholder 4">
            <a:extLst>
              <a:ext uri="{FF2B5EF4-FFF2-40B4-BE49-F238E27FC236}">
                <a16:creationId xmlns:a16="http://schemas.microsoft.com/office/drawing/2014/main" id="{298EE8E3-E597-3AA1-8AEA-2EFB0B05C7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910C18-E586-3C1B-BD8B-7867F6DC5804}"/>
              </a:ext>
            </a:extLst>
          </p:cNvPr>
          <p:cNvSpPr>
            <a:spLocks noGrp="1"/>
          </p:cNvSpPr>
          <p:nvPr>
            <p:ph type="sldNum" sz="quarter" idx="12"/>
          </p:nvPr>
        </p:nvSpPr>
        <p:spPr/>
        <p:txBody>
          <a:bodyPr/>
          <a:lstStyle/>
          <a:p>
            <a:fld id="{8F082DA4-2945-4920-ACCB-74AACADA7004}" type="slidenum">
              <a:rPr lang="en-IN" smtClean="0"/>
              <a:t>‹#›</a:t>
            </a:fld>
            <a:endParaRPr lang="en-IN"/>
          </a:p>
        </p:txBody>
      </p:sp>
    </p:spTree>
    <p:extLst>
      <p:ext uri="{BB962C8B-B14F-4D97-AF65-F5344CB8AC3E}">
        <p14:creationId xmlns:p14="http://schemas.microsoft.com/office/powerpoint/2010/main" val="1050043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CF819-9F38-46AB-CEC9-850963E310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DA2122-F4D7-90DC-5D93-F962FCD3A5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5B3242-BECF-3B88-B94A-F51C921419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4C1DF6-8DA2-D0A4-BFD2-A2880A369047}"/>
              </a:ext>
            </a:extLst>
          </p:cNvPr>
          <p:cNvSpPr>
            <a:spLocks noGrp="1"/>
          </p:cNvSpPr>
          <p:nvPr>
            <p:ph type="dt" sz="half" idx="10"/>
          </p:nvPr>
        </p:nvSpPr>
        <p:spPr/>
        <p:txBody>
          <a:bodyPr/>
          <a:lstStyle/>
          <a:p>
            <a:fld id="{688CDCD1-BF0A-455A-97FF-ED26AAE9FD72}" type="datetimeFigureOut">
              <a:rPr lang="en-IN" smtClean="0"/>
              <a:t>28-12-2023</a:t>
            </a:fld>
            <a:endParaRPr lang="en-IN"/>
          </a:p>
        </p:txBody>
      </p:sp>
      <p:sp>
        <p:nvSpPr>
          <p:cNvPr id="6" name="Footer Placeholder 5">
            <a:extLst>
              <a:ext uri="{FF2B5EF4-FFF2-40B4-BE49-F238E27FC236}">
                <a16:creationId xmlns:a16="http://schemas.microsoft.com/office/drawing/2014/main" id="{E88C3814-EDBA-F42C-6F4F-2D38188779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DF7CE8-6896-735D-A257-CA3946CAB735}"/>
              </a:ext>
            </a:extLst>
          </p:cNvPr>
          <p:cNvSpPr>
            <a:spLocks noGrp="1"/>
          </p:cNvSpPr>
          <p:nvPr>
            <p:ph type="sldNum" sz="quarter" idx="12"/>
          </p:nvPr>
        </p:nvSpPr>
        <p:spPr/>
        <p:txBody>
          <a:bodyPr/>
          <a:lstStyle/>
          <a:p>
            <a:fld id="{8F082DA4-2945-4920-ACCB-74AACADA7004}" type="slidenum">
              <a:rPr lang="en-IN" smtClean="0"/>
              <a:t>‹#›</a:t>
            </a:fld>
            <a:endParaRPr lang="en-IN"/>
          </a:p>
        </p:txBody>
      </p:sp>
    </p:spTree>
    <p:extLst>
      <p:ext uri="{BB962C8B-B14F-4D97-AF65-F5344CB8AC3E}">
        <p14:creationId xmlns:p14="http://schemas.microsoft.com/office/powerpoint/2010/main" val="102602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7D5E1-7EA1-FCE4-CE6C-D562783235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BAE9A6-2A2F-F856-DBAC-25B1FBCC59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6BA62F-489A-AC52-0F60-04B116BF55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0214792-39EB-A60A-858B-885469EA44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0324C4-DC74-A0EA-A509-0DD984F544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CB27F04-ADD5-5825-DB26-27EC099F7798}"/>
              </a:ext>
            </a:extLst>
          </p:cNvPr>
          <p:cNvSpPr>
            <a:spLocks noGrp="1"/>
          </p:cNvSpPr>
          <p:nvPr>
            <p:ph type="dt" sz="half" idx="10"/>
          </p:nvPr>
        </p:nvSpPr>
        <p:spPr/>
        <p:txBody>
          <a:bodyPr/>
          <a:lstStyle/>
          <a:p>
            <a:fld id="{688CDCD1-BF0A-455A-97FF-ED26AAE9FD72}" type="datetimeFigureOut">
              <a:rPr lang="en-IN" smtClean="0"/>
              <a:t>28-12-2023</a:t>
            </a:fld>
            <a:endParaRPr lang="en-IN"/>
          </a:p>
        </p:txBody>
      </p:sp>
      <p:sp>
        <p:nvSpPr>
          <p:cNvPr id="8" name="Footer Placeholder 7">
            <a:extLst>
              <a:ext uri="{FF2B5EF4-FFF2-40B4-BE49-F238E27FC236}">
                <a16:creationId xmlns:a16="http://schemas.microsoft.com/office/drawing/2014/main" id="{26616B3A-615D-E3DF-D94A-493E3D27578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50A3CD-C2C6-03FF-1BF7-DBDBDCCFC6BB}"/>
              </a:ext>
            </a:extLst>
          </p:cNvPr>
          <p:cNvSpPr>
            <a:spLocks noGrp="1"/>
          </p:cNvSpPr>
          <p:nvPr>
            <p:ph type="sldNum" sz="quarter" idx="12"/>
          </p:nvPr>
        </p:nvSpPr>
        <p:spPr/>
        <p:txBody>
          <a:bodyPr/>
          <a:lstStyle/>
          <a:p>
            <a:fld id="{8F082DA4-2945-4920-ACCB-74AACADA7004}" type="slidenum">
              <a:rPr lang="en-IN" smtClean="0"/>
              <a:t>‹#›</a:t>
            </a:fld>
            <a:endParaRPr lang="en-IN"/>
          </a:p>
        </p:txBody>
      </p:sp>
    </p:spTree>
    <p:extLst>
      <p:ext uri="{BB962C8B-B14F-4D97-AF65-F5344CB8AC3E}">
        <p14:creationId xmlns:p14="http://schemas.microsoft.com/office/powerpoint/2010/main" val="1591123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EBAB-9630-9506-B463-5E0360A703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161B54-2BD2-EF70-D295-0716D1E09EF0}"/>
              </a:ext>
            </a:extLst>
          </p:cNvPr>
          <p:cNvSpPr>
            <a:spLocks noGrp="1"/>
          </p:cNvSpPr>
          <p:nvPr>
            <p:ph type="dt" sz="half" idx="10"/>
          </p:nvPr>
        </p:nvSpPr>
        <p:spPr/>
        <p:txBody>
          <a:bodyPr/>
          <a:lstStyle/>
          <a:p>
            <a:fld id="{688CDCD1-BF0A-455A-97FF-ED26AAE9FD72}" type="datetimeFigureOut">
              <a:rPr lang="en-IN" smtClean="0"/>
              <a:t>28-12-2023</a:t>
            </a:fld>
            <a:endParaRPr lang="en-IN"/>
          </a:p>
        </p:txBody>
      </p:sp>
      <p:sp>
        <p:nvSpPr>
          <p:cNvPr id="4" name="Footer Placeholder 3">
            <a:extLst>
              <a:ext uri="{FF2B5EF4-FFF2-40B4-BE49-F238E27FC236}">
                <a16:creationId xmlns:a16="http://schemas.microsoft.com/office/drawing/2014/main" id="{786E59F9-7FCB-530C-1E4E-7A49F1E052A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2E81141-E5B5-C317-80E6-CAE2E6519DB1}"/>
              </a:ext>
            </a:extLst>
          </p:cNvPr>
          <p:cNvSpPr>
            <a:spLocks noGrp="1"/>
          </p:cNvSpPr>
          <p:nvPr>
            <p:ph type="sldNum" sz="quarter" idx="12"/>
          </p:nvPr>
        </p:nvSpPr>
        <p:spPr/>
        <p:txBody>
          <a:bodyPr/>
          <a:lstStyle/>
          <a:p>
            <a:fld id="{8F082DA4-2945-4920-ACCB-74AACADA7004}" type="slidenum">
              <a:rPr lang="en-IN" smtClean="0"/>
              <a:t>‹#›</a:t>
            </a:fld>
            <a:endParaRPr lang="en-IN"/>
          </a:p>
        </p:txBody>
      </p:sp>
    </p:spTree>
    <p:extLst>
      <p:ext uri="{BB962C8B-B14F-4D97-AF65-F5344CB8AC3E}">
        <p14:creationId xmlns:p14="http://schemas.microsoft.com/office/powerpoint/2010/main" val="1303073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A9785B-CCD7-F423-0FD5-F852810A135C}"/>
              </a:ext>
            </a:extLst>
          </p:cNvPr>
          <p:cNvSpPr>
            <a:spLocks noGrp="1"/>
          </p:cNvSpPr>
          <p:nvPr>
            <p:ph type="dt" sz="half" idx="10"/>
          </p:nvPr>
        </p:nvSpPr>
        <p:spPr/>
        <p:txBody>
          <a:bodyPr/>
          <a:lstStyle/>
          <a:p>
            <a:fld id="{688CDCD1-BF0A-455A-97FF-ED26AAE9FD72}" type="datetimeFigureOut">
              <a:rPr lang="en-IN" smtClean="0"/>
              <a:t>28-12-2023</a:t>
            </a:fld>
            <a:endParaRPr lang="en-IN"/>
          </a:p>
        </p:txBody>
      </p:sp>
      <p:sp>
        <p:nvSpPr>
          <p:cNvPr id="3" name="Footer Placeholder 2">
            <a:extLst>
              <a:ext uri="{FF2B5EF4-FFF2-40B4-BE49-F238E27FC236}">
                <a16:creationId xmlns:a16="http://schemas.microsoft.com/office/drawing/2014/main" id="{0ED1472A-DB93-2449-59A6-0724E140C6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24F2BB-20A4-C57C-94FB-C0366AD02697}"/>
              </a:ext>
            </a:extLst>
          </p:cNvPr>
          <p:cNvSpPr>
            <a:spLocks noGrp="1"/>
          </p:cNvSpPr>
          <p:nvPr>
            <p:ph type="sldNum" sz="quarter" idx="12"/>
          </p:nvPr>
        </p:nvSpPr>
        <p:spPr/>
        <p:txBody>
          <a:bodyPr/>
          <a:lstStyle/>
          <a:p>
            <a:fld id="{8F082DA4-2945-4920-ACCB-74AACADA7004}" type="slidenum">
              <a:rPr lang="en-IN" smtClean="0"/>
              <a:t>‹#›</a:t>
            </a:fld>
            <a:endParaRPr lang="en-IN"/>
          </a:p>
        </p:txBody>
      </p:sp>
    </p:spTree>
    <p:extLst>
      <p:ext uri="{BB962C8B-B14F-4D97-AF65-F5344CB8AC3E}">
        <p14:creationId xmlns:p14="http://schemas.microsoft.com/office/powerpoint/2010/main" val="761532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C5A29-9785-B509-C5DB-6F7E57F7A2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D7D73F4-F515-DE9C-68D2-C1539B2521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62C2D12-7273-C7C2-0A4D-CD9A725631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8CAC0E-3CD5-5DA9-5ADD-423352EA40FB}"/>
              </a:ext>
            </a:extLst>
          </p:cNvPr>
          <p:cNvSpPr>
            <a:spLocks noGrp="1"/>
          </p:cNvSpPr>
          <p:nvPr>
            <p:ph type="dt" sz="half" idx="10"/>
          </p:nvPr>
        </p:nvSpPr>
        <p:spPr/>
        <p:txBody>
          <a:bodyPr/>
          <a:lstStyle/>
          <a:p>
            <a:fld id="{688CDCD1-BF0A-455A-97FF-ED26AAE9FD72}" type="datetimeFigureOut">
              <a:rPr lang="en-IN" smtClean="0"/>
              <a:t>28-12-2023</a:t>
            </a:fld>
            <a:endParaRPr lang="en-IN"/>
          </a:p>
        </p:txBody>
      </p:sp>
      <p:sp>
        <p:nvSpPr>
          <p:cNvPr id="6" name="Footer Placeholder 5">
            <a:extLst>
              <a:ext uri="{FF2B5EF4-FFF2-40B4-BE49-F238E27FC236}">
                <a16:creationId xmlns:a16="http://schemas.microsoft.com/office/drawing/2014/main" id="{5C5B9DFD-8516-DFB0-FA35-E1392C4632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2FA977-D9B3-2E19-96BE-BD2D46F97494}"/>
              </a:ext>
            </a:extLst>
          </p:cNvPr>
          <p:cNvSpPr>
            <a:spLocks noGrp="1"/>
          </p:cNvSpPr>
          <p:nvPr>
            <p:ph type="sldNum" sz="quarter" idx="12"/>
          </p:nvPr>
        </p:nvSpPr>
        <p:spPr/>
        <p:txBody>
          <a:bodyPr/>
          <a:lstStyle/>
          <a:p>
            <a:fld id="{8F082DA4-2945-4920-ACCB-74AACADA7004}" type="slidenum">
              <a:rPr lang="en-IN" smtClean="0"/>
              <a:t>‹#›</a:t>
            </a:fld>
            <a:endParaRPr lang="en-IN"/>
          </a:p>
        </p:txBody>
      </p:sp>
    </p:spTree>
    <p:extLst>
      <p:ext uri="{BB962C8B-B14F-4D97-AF65-F5344CB8AC3E}">
        <p14:creationId xmlns:p14="http://schemas.microsoft.com/office/powerpoint/2010/main" val="1917586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5B735-79D4-3291-5622-010E3C2416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1D6EFF3-ADBD-D4CB-2361-7E1FA0CA3B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3179E07-0F3E-199E-399A-F0326565BB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62A718-66FF-9A0D-693D-7D4C7E43A6F6}"/>
              </a:ext>
            </a:extLst>
          </p:cNvPr>
          <p:cNvSpPr>
            <a:spLocks noGrp="1"/>
          </p:cNvSpPr>
          <p:nvPr>
            <p:ph type="dt" sz="half" idx="10"/>
          </p:nvPr>
        </p:nvSpPr>
        <p:spPr/>
        <p:txBody>
          <a:bodyPr/>
          <a:lstStyle/>
          <a:p>
            <a:fld id="{688CDCD1-BF0A-455A-97FF-ED26AAE9FD72}" type="datetimeFigureOut">
              <a:rPr lang="en-IN" smtClean="0"/>
              <a:t>28-12-2023</a:t>
            </a:fld>
            <a:endParaRPr lang="en-IN"/>
          </a:p>
        </p:txBody>
      </p:sp>
      <p:sp>
        <p:nvSpPr>
          <p:cNvPr id="6" name="Footer Placeholder 5">
            <a:extLst>
              <a:ext uri="{FF2B5EF4-FFF2-40B4-BE49-F238E27FC236}">
                <a16:creationId xmlns:a16="http://schemas.microsoft.com/office/drawing/2014/main" id="{46433A4D-0F05-89E4-8AD0-3335616D88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F64137-780A-DB99-995D-9C8801B0BEF8}"/>
              </a:ext>
            </a:extLst>
          </p:cNvPr>
          <p:cNvSpPr>
            <a:spLocks noGrp="1"/>
          </p:cNvSpPr>
          <p:nvPr>
            <p:ph type="sldNum" sz="quarter" idx="12"/>
          </p:nvPr>
        </p:nvSpPr>
        <p:spPr/>
        <p:txBody>
          <a:bodyPr/>
          <a:lstStyle/>
          <a:p>
            <a:fld id="{8F082DA4-2945-4920-ACCB-74AACADA7004}" type="slidenum">
              <a:rPr lang="en-IN" smtClean="0"/>
              <a:t>‹#›</a:t>
            </a:fld>
            <a:endParaRPr lang="en-IN"/>
          </a:p>
        </p:txBody>
      </p:sp>
    </p:spTree>
    <p:extLst>
      <p:ext uri="{BB962C8B-B14F-4D97-AF65-F5344CB8AC3E}">
        <p14:creationId xmlns:p14="http://schemas.microsoft.com/office/powerpoint/2010/main" val="3315650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9618AA-E1AA-417B-8B42-C3CDA33C79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1B84D0-E34D-6C5E-0C2B-307E1F82A6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2E3A57-C331-8660-B6BC-5DBFD4D904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8CDCD1-BF0A-455A-97FF-ED26AAE9FD72}" type="datetimeFigureOut">
              <a:rPr lang="en-IN" smtClean="0"/>
              <a:t>28-12-2023</a:t>
            </a:fld>
            <a:endParaRPr lang="en-IN"/>
          </a:p>
        </p:txBody>
      </p:sp>
      <p:sp>
        <p:nvSpPr>
          <p:cNvPr id="5" name="Footer Placeholder 4">
            <a:extLst>
              <a:ext uri="{FF2B5EF4-FFF2-40B4-BE49-F238E27FC236}">
                <a16:creationId xmlns:a16="http://schemas.microsoft.com/office/drawing/2014/main" id="{91C60AEE-923C-88BA-5D81-B59F969D00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947DDEE-64F7-FF5E-1124-BFE3DA3AF8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082DA4-2945-4920-ACCB-74AACADA7004}" type="slidenum">
              <a:rPr lang="en-IN" smtClean="0"/>
              <a:t>‹#›</a:t>
            </a:fld>
            <a:endParaRPr lang="en-IN"/>
          </a:p>
        </p:txBody>
      </p:sp>
    </p:spTree>
    <p:extLst>
      <p:ext uri="{BB962C8B-B14F-4D97-AF65-F5344CB8AC3E}">
        <p14:creationId xmlns:p14="http://schemas.microsoft.com/office/powerpoint/2010/main" val="3382458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customXml" Target="../ink/ink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8764-70CC-D2BB-86FF-93659EF0B5A6}"/>
              </a:ext>
            </a:extLst>
          </p:cNvPr>
          <p:cNvSpPr>
            <a:spLocks noGrp="1"/>
          </p:cNvSpPr>
          <p:nvPr>
            <p:ph type="title"/>
          </p:nvPr>
        </p:nvSpPr>
        <p:spPr>
          <a:xfrm>
            <a:off x="121298" y="85208"/>
            <a:ext cx="11120535" cy="595830"/>
          </a:xfrm>
        </p:spPr>
        <p:txBody>
          <a:bodyPr>
            <a:normAutofit/>
          </a:bodyPr>
          <a:lstStyle/>
          <a:p>
            <a:r>
              <a:rPr lang="en-IN" sz="3600" b="1" dirty="0">
                <a:latin typeface="Times New Roman" panose="02020603050405020304" pitchFamily="18" charset="0"/>
                <a:cs typeface="Times New Roman" panose="02020603050405020304" pitchFamily="18" charset="0"/>
              </a:rPr>
              <a:t>Access Methods</a:t>
            </a:r>
          </a:p>
        </p:txBody>
      </p:sp>
      <p:sp>
        <p:nvSpPr>
          <p:cNvPr id="3" name="Content Placeholder 2">
            <a:extLst>
              <a:ext uri="{FF2B5EF4-FFF2-40B4-BE49-F238E27FC236}">
                <a16:creationId xmlns:a16="http://schemas.microsoft.com/office/drawing/2014/main" id="{28AB29C2-5623-FC53-B11B-010E094CB9F3}"/>
              </a:ext>
            </a:extLst>
          </p:cNvPr>
          <p:cNvSpPr>
            <a:spLocks noGrp="1"/>
          </p:cNvSpPr>
          <p:nvPr>
            <p:ph idx="1"/>
          </p:nvPr>
        </p:nvSpPr>
        <p:spPr>
          <a:xfrm>
            <a:off x="233265" y="793102"/>
            <a:ext cx="11523306" cy="5654351"/>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File access is a process that determines the way that files are accessed and read into memory. </a:t>
            </a:r>
          </a:p>
          <a:p>
            <a:pPr algn="just">
              <a:lnSpc>
                <a:spcPct val="150000"/>
              </a:lnSpc>
            </a:pPr>
            <a:r>
              <a:rPr lang="en-US" sz="2400" b="0" i="0" dirty="0">
                <a:effectLst/>
                <a:latin typeface="Times New Roman" panose="02020603050405020304" pitchFamily="18" charset="0"/>
                <a:cs typeface="Times New Roman" panose="02020603050405020304" pitchFamily="18" charset="0"/>
              </a:rPr>
              <a:t>Generally, a single access method is always supported by operating systems. Though there are some operating system which also supports multiple access methods.</a:t>
            </a:r>
          </a:p>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Three file access methods are:</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Sequential access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Direct random access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Indexed sequential access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6694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4C37AB6-C3EE-5718-F2DC-958E5971A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4661" y="755780"/>
            <a:ext cx="7352523" cy="3091853"/>
          </a:xfrm>
          <a:prstGeom prst="rect">
            <a:avLst/>
          </a:prstGeom>
        </p:spPr>
      </p:pic>
    </p:spTree>
    <p:extLst>
      <p:ext uri="{BB962C8B-B14F-4D97-AF65-F5344CB8AC3E}">
        <p14:creationId xmlns:p14="http://schemas.microsoft.com/office/powerpoint/2010/main" val="1067763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F00461-C679-753C-E810-FBE4C3DF4873}"/>
              </a:ext>
            </a:extLst>
          </p:cNvPr>
          <p:cNvSpPr>
            <a:spLocks noGrp="1"/>
          </p:cNvSpPr>
          <p:nvPr>
            <p:ph idx="1"/>
          </p:nvPr>
        </p:nvSpPr>
        <p:spPr>
          <a:xfrm>
            <a:off x="223936" y="195943"/>
            <a:ext cx="11597950" cy="6428792"/>
          </a:xfrm>
        </p:spPr>
        <p:txBody>
          <a:bodyPr>
            <a:normAutofit fontScale="85000" lnSpcReduction="10000"/>
          </a:bodyPr>
          <a:lstStyle/>
          <a:p>
            <a:pPr marL="0" indent="0" algn="just">
              <a:lnSpc>
                <a:spcPct val="150000"/>
              </a:lnSpc>
              <a:buNone/>
            </a:pPr>
            <a:r>
              <a:rPr lang="en-US" sz="2400" b="1" i="0" dirty="0">
                <a:solidFill>
                  <a:srgbClr val="FF0000"/>
                </a:solidFill>
                <a:effectLst/>
                <a:latin typeface="Times New Roman" panose="02020603050405020304" pitchFamily="18" charset="0"/>
                <a:cs typeface="Times New Roman" panose="02020603050405020304" pitchFamily="18" charset="0"/>
              </a:rPr>
              <a:t>Advantages</a:t>
            </a:r>
          </a:p>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Implementation is very simple.</a:t>
            </a:r>
          </a:p>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If the sizes of the files are very small then the searching becomes faster.</a:t>
            </a:r>
          </a:p>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File creation, searching, deletion is very simple since we have only one directory.</a:t>
            </a:r>
          </a:p>
          <a:p>
            <a:pPr marL="0" indent="0" algn="just">
              <a:lnSpc>
                <a:spcPct val="150000"/>
              </a:lnSpc>
              <a:buNone/>
            </a:pPr>
            <a:r>
              <a:rPr lang="en-US" sz="2400" b="1" i="0" dirty="0">
                <a:solidFill>
                  <a:srgbClr val="FF0000"/>
                </a:solidFill>
                <a:effectLst/>
                <a:latin typeface="Times New Roman" panose="02020603050405020304" pitchFamily="18" charset="0"/>
                <a:cs typeface="Times New Roman" panose="02020603050405020304" pitchFamily="18" charset="0"/>
              </a:rPr>
              <a:t>Disadvantages</a:t>
            </a:r>
          </a:p>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We cannot have two files with the same name.</a:t>
            </a:r>
          </a:p>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The directory may be very big therefore searching for a file may take so much time.</a:t>
            </a:r>
          </a:p>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Protection cannot be implemented for multiple users.</a:t>
            </a:r>
          </a:p>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There are no ways to group same kind of files.</a:t>
            </a:r>
          </a:p>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Choosing the unique name for every file is a bit complex and limits the number of files in the system because most of the Operating System limits the number of characters used to construct the file name.</a:t>
            </a:r>
          </a:p>
          <a:p>
            <a:endParaRPr lang="en-IN" dirty="0"/>
          </a:p>
        </p:txBody>
      </p:sp>
    </p:spTree>
    <p:extLst>
      <p:ext uri="{BB962C8B-B14F-4D97-AF65-F5344CB8AC3E}">
        <p14:creationId xmlns:p14="http://schemas.microsoft.com/office/powerpoint/2010/main" val="2083413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4997E-BC24-E12F-F3DA-EFCA93BBE38D}"/>
              </a:ext>
            </a:extLst>
          </p:cNvPr>
          <p:cNvSpPr>
            <a:spLocks noGrp="1"/>
          </p:cNvSpPr>
          <p:nvPr>
            <p:ph type="title"/>
          </p:nvPr>
        </p:nvSpPr>
        <p:spPr>
          <a:xfrm>
            <a:off x="177282" y="141191"/>
            <a:ext cx="11092543" cy="614590"/>
          </a:xfrm>
        </p:spPr>
        <p:txBody>
          <a:bodyPr>
            <a:normAutofit fontScale="90000"/>
          </a:bodyPr>
          <a:lstStyle/>
          <a:p>
            <a:r>
              <a:rPr lang="en-IN" b="1" i="0" dirty="0">
                <a:solidFill>
                  <a:srgbClr val="610B38"/>
                </a:solidFill>
                <a:effectLst/>
                <a:latin typeface="Times New Roman" panose="02020603050405020304" pitchFamily="18" charset="0"/>
                <a:cs typeface="Times New Roman" panose="02020603050405020304" pitchFamily="18" charset="0"/>
              </a:rPr>
              <a:t>Two Level Directory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A3CAD5-8C6E-7A34-E555-7BDF78D83294}"/>
              </a:ext>
            </a:extLst>
          </p:cNvPr>
          <p:cNvSpPr>
            <a:spLocks noGrp="1"/>
          </p:cNvSpPr>
          <p:nvPr>
            <p:ph idx="1"/>
          </p:nvPr>
        </p:nvSpPr>
        <p:spPr>
          <a:xfrm>
            <a:off x="261257" y="755780"/>
            <a:ext cx="11411339" cy="5766317"/>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In two level directory systems, we can create a separate directory for each user.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There is one master directory which contains separate directories dedicated to each user. </a:t>
            </a:r>
          </a:p>
          <a:p>
            <a:pPr algn="just">
              <a:lnSpc>
                <a:spcPct val="150000"/>
              </a:lnSpc>
            </a:pPr>
            <a:r>
              <a:rPr lang="en-US" sz="2400" b="0" i="0" dirty="0">
                <a:effectLst/>
                <a:latin typeface="Times New Roman" panose="02020603050405020304" pitchFamily="18" charset="0"/>
                <a:cs typeface="Times New Roman" panose="02020603050405020304" pitchFamily="18" charset="0"/>
              </a:rPr>
              <a:t>For each user, there is a different directory present at the second level, containing group of user's file.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system doesn't let a user to enter in the other user's directory without permission.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5096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os Two Level Directory">
            <a:extLst>
              <a:ext uri="{FF2B5EF4-FFF2-40B4-BE49-F238E27FC236}">
                <a16:creationId xmlns:a16="http://schemas.microsoft.com/office/drawing/2014/main" id="{AB1283A0-B737-C63E-F95F-CB92B79206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2188" y="690465"/>
            <a:ext cx="9022702" cy="5225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231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2A99D3-07EF-9D87-27EC-76F2D7080A37}"/>
              </a:ext>
            </a:extLst>
          </p:cNvPr>
          <p:cNvSpPr>
            <a:spLocks noGrp="1"/>
          </p:cNvSpPr>
          <p:nvPr>
            <p:ph idx="1"/>
          </p:nvPr>
        </p:nvSpPr>
        <p:spPr>
          <a:xfrm>
            <a:off x="475861" y="317241"/>
            <a:ext cx="10877939" cy="5859722"/>
          </a:xfrm>
        </p:spPr>
        <p:txBody>
          <a:bodyPr>
            <a:normAutofit/>
          </a:bodyPr>
          <a:lstStyle/>
          <a:p>
            <a:pPr marL="0" indent="0" algn="just">
              <a:lnSpc>
                <a:spcPct val="150000"/>
              </a:lnSpc>
              <a:buNone/>
            </a:pPr>
            <a:r>
              <a:rPr lang="en-US" b="1" i="0" dirty="0">
                <a:solidFill>
                  <a:srgbClr val="610B38"/>
                </a:solidFill>
                <a:effectLst/>
                <a:latin typeface="Times New Roman" panose="02020603050405020304" pitchFamily="18" charset="0"/>
                <a:cs typeface="Times New Roman" panose="02020603050405020304" pitchFamily="18" charset="0"/>
              </a:rPr>
              <a:t>Characteristics of two level directory system</a:t>
            </a:r>
          </a:p>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Each files has a path name as </a:t>
            </a:r>
            <a:r>
              <a:rPr lang="en-US" sz="2400" b="1" i="1" dirty="0">
                <a:solidFill>
                  <a:srgbClr val="000000"/>
                </a:solidFill>
                <a:effectLst/>
                <a:latin typeface="Times New Roman" panose="02020603050405020304" pitchFamily="18" charset="0"/>
                <a:cs typeface="Times New Roman" panose="02020603050405020304" pitchFamily="18" charset="0"/>
              </a:rPr>
              <a:t>/User-name/directory-name/</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Different users can have the same file name.</a:t>
            </a:r>
          </a:p>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Searching becomes more efficient as only one user's list needs to be traversed.</a:t>
            </a:r>
          </a:p>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The same kind of files cannot be grouped into a single directory for a particular user.</a:t>
            </a:r>
          </a:p>
          <a:p>
            <a:pPr algn="just">
              <a:lnSpc>
                <a:spcPct val="150000"/>
              </a:lnSpc>
            </a:pPr>
            <a:r>
              <a:rPr lang="en-US" sz="2400" b="0" i="0" dirty="0">
                <a:effectLst/>
                <a:latin typeface="Times New Roman" panose="02020603050405020304" pitchFamily="18" charset="0"/>
                <a:cs typeface="Times New Roman" panose="02020603050405020304" pitchFamily="18" charset="0"/>
              </a:rPr>
              <a:t>Every Operating System maintains a variable as </a:t>
            </a:r>
            <a:r>
              <a:rPr lang="en-US" sz="2400" b="1" i="0" dirty="0">
                <a:effectLst/>
                <a:latin typeface="Times New Roman" panose="02020603050405020304" pitchFamily="18" charset="0"/>
                <a:cs typeface="Times New Roman" panose="02020603050405020304" pitchFamily="18" charset="0"/>
              </a:rPr>
              <a:t>PWD</a:t>
            </a:r>
            <a:r>
              <a:rPr lang="en-US" sz="2400" b="0" i="0" dirty="0">
                <a:effectLst/>
                <a:latin typeface="Times New Roman" panose="02020603050405020304" pitchFamily="18" charset="0"/>
                <a:cs typeface="Times New Roman" panose="02020603050405020304" pitchFamily="18" charset="0"/>
              </a:rPr>
              <a:t> which contains the present directory name (present user name) so that the searching can be done appropriately.</a:t>
            </a:r>
          </a:p>
          <a:p>
            <a:endParaRPr lang="en-IN" dirty="0"/>
          </a:p>
        </p:txBody>
      </p:sp>
    </p:spTree>
    <p:extLst>
      <p:ext uri="{BB962C8B-B14F-4D97-AF65-F5344CB8AC3E}">
        <p14:creationId xmlns:p14="http://schemas.microsoft.com/office/powerpoint/2010/main" val="4213814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9DF9F-A19A-F55E-8977-278F032EE8F0}"/>
              </a:ext>
            </a:extLst>
          </p:cNvPr>
          <p:cNvSpPr>
            <a:spLocks noGrp="1"/>
          </p:cNvSpPr>
          <p:nvPr>
            <p:ph type="title"/>
          </p:nvPr>
        </p:nvSpPr>
        <p:spPr>
          <a:xfrm>
            <a:off x="354563" y="365126"/>
            <a:ext cx="10999237" cy="567936"/>
          </a:xfrm>
        </p:spPr>
        <p:txBody>
          <a:bodyPr>
            <a:normAutofit fontScale="90000"/>
          </a:bodyPr>
          <a:lstStyle/>
          <a:p>
            <a:r>
              <a:rPr lang="en-IN" sz="3600" b="1" i="0" dirty="0">
                <a:solidFill>
                  <a:srgbClr val="610B38"/>
                </a:solidFill>
                <a:effectLst/>
                <a:latin typeface="Times New Roman" panose="02020603050405020304" pitchFamily="18" charset="0"/>
                <a:cs typeface="Times New Roman" panose="02020603050405020304" pitchFamily="18" charset="0"/>
              </a:rPr>
              <a:t>Tree Structured Directory</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137A5A-CFEC-DA8A-6C9A-E3CCDC831BB1}"/>
              </a:ext>
            </a:extLst>
          </p:cNvPr>
          <p:cNvSpPr>
            <a:spLocks noGrp="1"/>
          </p:cNvSpPr>
          <p:nvPr>
            <p:ph idx="1"/>
          </p:nvPr>
        </p:nvSpPr>
        <p:spPr>
          <a:xfrm>
            <a:off x="354563" y="1045028"/>
            <a:ext cx="11439331" cy="5533053"/>
          </a:xfrm>
        </p:spPr>
        <p:txBody>
          <a:bodyPr>
            <a:normAutofit lnSpcReduction="100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In Tree structured directory system, any directory entry can either be a file or sub directory. </a:t>
            </a:r>
          </a:p>
          <a:p>
            <a:pPr algn="just">
              <a:lnSpc>
                <a:spcPct val="150000"/>
              </a:lnSpc>
            </a:pPr>
            <a:r>
              <a:rPr lang="en-US" sz="2400" b="0" i="0" dirty="0">
                <a:effectLst/>
                <a:latin typeface="Times New Roman" panose="02020603050405020304" pitchFamily="18" charset="0"/>
                <a:cs typeface="Times New Roman" panose="02020603050405020304" pitchFamily="18" charset="0"/>
              </a:rPr>
              <a:t>Tree structured directory system overcomes the drawbacks of two level directory system.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similar kind of files can now be grouped in one directory.</a:t>
            </a:r>
          </a:p>
          <a:p>
            <a:pPr algn="just">
              <a:lnSpc>
                <a:spcPct val="150000"/>
              </a:lnSpc>
            </a:pPr>
            <a:r>
              <a:rPr lang="en-US" sz="2400" b="0" i="0" dirty="0">
                <a:effectLst/>
                <a:latin typeface="Times New Roman" panose="02020603050405020304" pitchFamily="18" charset="0"/>
                <a:cs typeface="Times New Roman" panose="02020603050405020304" pitchFamily="18" charset="0"/>
              </a:rPr>
              <a:t>Each user has its own directory and it cannot enter in the other user's directory. However, the user has the permission to read the root's data but he cannot write or modify this. </a:t>
            </a:r>
          </a:p>
          <a:p>
            <a:pPr algn="just">
              <a:lnSpc>
                <a:spcPct val="150000"/>
              </a:lnSpc>
            </a:pPr>
            <a:r>
              <a:rPr lang="en-US" sz="2400" b="0" i="0" dirty="0">
                <a:effectLst/>
                <a:latin typeface="Times New Roman" panose="02020603050405020304" pitchFamily="18" charset="0"/>
                <a:cs typeface="Times New Roman" panose="02020603050405020304" pitchFamily="18" charset="0"/>
              </a:rPr>
              <a:t>Only administrator of the system has the complete access of root directory.</a:t>
            </a:r>
          </a:p>
          <a:p>
            <a:pPr algn="just">
              <a:lnSpc>
                <a:spcPct val="150000"/>
              </a:lnSpc>
            </a:pPr>
            <a:r>
              <a:rPr lang="en-US" sz="2400" b="0" i="0" dirty="0">
                <a:effectLst/>
                <a:latin typeface="Times New Roman" panose="02020603050405020304" pitchFamily="18" charset="0"/>
                <a:cs typeface="Times New Roman" panose="02020603050405020304" pitchFamily="18" charset="0"/>
              </a:rPr>
              <a:t>Searching is more efficient in this directory structure. The concept of current working directory is used. </a:t>
            </a:r>
          </a:p>
        </p:txBody>
      </p:sp>
    </p:spTree>
    <p:extLst>
      <p:ext uri="{BB962C8B-B14F-4D97-AF65-F5344CB8AC3E}">
        <p14:creationId xmlns:p14="http://schemas.microsoft.com/office/powerpoint/2010/main" val="31840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65C82D-D5B5-6C21-3865-3B9ED0A12A3D}"/>
              </a:ext>
            </a:extLst>
          </p:cNvPr>
          <p:cNvSpPr>
            <a:spLocks noGrp="1"/>
          </p:cNvSpPr>
          <p:nvPr>
            <p:ph idx="1"/>
          </p:nvPr>
        </p:nvSpPr>
        <p:spPr>
          <a:xfrm>
            <a:off x="513184" y="634482"/>
            <a:ext cx="10840616" cy="5542481"/>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A file can be accessed by two types of path, either relative or absolute.</a:t>
            </a:r>
          </a:p>
          <a:p>
            <a:pPr algn="just">
              <a:lnSpc>
                <a:spcPct val="150000"/>
              </a:lnSpc>
            </a:pPr>
            <a:r>
              <a:rPr lang="en-US" sz="2400" b="0" i="0" dirty="0">
                <a:effectLst/>
                <a:latin typeface="Times New Roman" panose="02020603050405020304" pitchFamily="18" charset="0"/>
                <a:cs typeface="Times New Roman" panose="02020603050405020304" pitchFamily="18" charset="0"/>
              </a:rPr>
              <a:t>Absolute path is the path of the file with respect to the root directory of the system while relative path is the path with respect to the current working directory of the system. </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tree structured directory systems, the user is given the privilege to create the files as well as directories.</a:t>
            </a:r>
          </a:p>
          <a:p>
            <a:endParaRPr lang="en-IN" dirty="0"/>
          </a:p>
        </p:txBody>
      </p:sp>
    </p:spTree>
    <p:extLst>
      <p:ext uri="{BB962C8B-B14F-4D97-AF65-F5344CB8AC3E}">
        <p14:creationId xmlns:p14="http://schemas.microsoft.com/office/powerpoint/2010/main" val="2446244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93A206-2F2A-82F1-DE71-51994DD6DC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56" y="979714"/>
            <a:ext cx="9769150" cy="4599992"/>
          </a:xfrm>
          <a:prstGeom prst="rect">
            <a:avLst/>
          </a:prstGeom>
        </p:spPr>
      </p:pic>
    </p:spTree>
    <p:extLst>
      <p:ext uri="{BB962C8B-B14F-4D97-AF65-F5344CB8AC3E}">
        <p14:creationId xmlns:p14="http://schemas.microsoft.com/office/powerpoint/2010/main" val="1683433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D1547D-AF1E-6E9F-C952-35270F42CE4B}"/>
              </a:ext>
            </a:extLst>
          </p:cNvPr>
          <p:cNvSpPr>
            <a:spLocks noGrp="1"/>
          </p:cNvSpPr>
          <p:nvPr>
            <p:ph idx="1"/>
          </p:nvPr>
        </p:nvSpPr>
        <p:spPr>
          <a:xfrm>
            <a:off x="279917" y="214604"/>
            <a:ext cx="11597951" cy="6316825"/>
          </a:xfrm>
        </p:spPr>
        <p:txBody>
          <a:bodyPr>
            <a:normAutofit fontScale="92500" lnSpcReduction="20000"/>
          </a:bodyPr>
          <a:lstStyle/>
          <a:p>
            <a:pPr marL="0" indent="0" algn="l">
              <a:lnSpc>
                <a:spcPct val="150000"/>
              </a:lnSpc>
              <a:buNone/>
            </a:pPr>
            <a:r>
              <a:rPr lang="en-US" sz="2400" b="1" i="0" dirty="0">
                <a:effectLst/>
                <a:latin typeface="Times New Roman" panose="02020603050405020304" pitchFamily="18" charset="0"/>
                <a:cs typeface="Times New Roman" panose="02020603050405020304" pitchFamily="18" charset="0"/>
              </a:rPr>
              <a:t>Advantages of tree-structured directory</a:t>
            </a:r>
          </a:p>
          <a:p>
            <a:pPr algn="l">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Highly scalable compared to the previous two types of directories.</a:t>
            </a:r>
          </a:p>
          <a:p>
            <a:pPr algn="l">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Allows subdirectories inside a directory.</a:t>
            </a:r>
          </a:p>
          <a:p>
            <a:pPr algn="l">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Searching is easy.</a:t>
            </a:r>
          </a:p>
          <a:p>
            <a:pPr algn="l">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Allows grouping.</a:t>
            </a:r>
          </a:p>
          <a:p>
            <a:pPr algn="l">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Segregation of important and unimportant files is easy.</a:t>
            </a:r>
          </a:p>
          <a:p>
            <a:pPr marL="0" indent="0" algn="l">
              <a:lnSpc>
                <a:spcPct val="150000"/>
              </a:lnSpc>
              <a:buNone/>
            </a:pPr>
            <a:r>
              <a:rPr lang="en-US" sz="2400" b="1" i="0" dirty="0">
                <a:effectLst/>
                <a:latin typeface="Times New Roman" panose="02020603050405020304" pitchFamily="18" charset="0"/>
                <a:cs typeface="Times New Roman" panose="02020603050405020304" pitchFamily="18" charset="0"/>
              </a:rPr>
              <a:t>Disadvantages of tree-structured directory</a:t>
            </a:r>
          </a:p>
          <a:p>
            <a:pPr algn="l">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As one user cannot enter another user’s directory, this restricts sharing of files.</a:t>
            </a:r>
          </a:p>
          <a:p>
            <a:pPr algn="l">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Too many subdirectories may make the search complicated.</a:t>
            </a:r>
          </a:p>
          <a:p>
            <a:pPr algn="l">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Users cannot modify the root directory’s data.</a:t>
            </a:r>
          </a:p>
          <a:p>
            <a:pPr algn="l">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Files might have to be saved in multiple directories in case all of them do not fit into one.</a:t>
            </a:r>
          </a:p>
          <a:p>
            <a:endParaRPr lang="en-IN" dirty="0"/>
          </a:p>
        </p:txBody>
      </p:sp>
    </p:spTree>
    <p:extLst>
      <p:ext uri="{BB962C8B-B14F-4D97-AF65-F5344CB8AC3E}">
        <p14:creationId xmlns:p14="http://schemas.microsoft.com/office/powerpoint/2010/main" val="3661988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622EE-F42F-7D90-89F8-7E3A78504CAB}"/>
              </a:ext>
            </a:extLst>
          </p:cNvPr>
          <p:cNvSpPr>
            <a:spLocks noGrp="1"/>
          </p:cNvSpPr>
          <p:nvPr>
            <p:ph type="title"/>
          </p:nvPr>
        </p:nvSpPr>
        <p:spPr>
          <a:xfrm>
            <a:off x="838200" y="365125"/>
            <a:ext cx="10515600" cy="465299"/>
          </a:xfrm>
        </p:spPr>
        <p:txBody>
          <a:bodyPr>
            <a:normAutofit fontScale="90000"/>
          </a:bodyPr>
          <a:lstStyle/>
          <a:p>
            <a:r>
              <a:rPr lang="en-US" b="1" i="0" dirty="0">
                <a:solidFill>
                  <a:srgbClr val="610B38"/>
                </a:solidFill>
                <a:effectLst/>
                <a:latin typeface="Times New Roman" panose="02020603050405020304" pitchFamily="18" charset="0"/>
                <a:cs typeface="Times New Roman" panose="02020603050405020304" pitchFamily="18" charset="0"/>
              </a:rPr>
              <a:t>Permissions on the file and directory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37A724-1605-1D39-8EF6-2593C821BBB1}"/>
              </a:ext>
            </a:extLst>
          </p:cNvPr>
          <p:cNvSpPr>
            <a:spLocks noGrp="1"/>
          </p:cNvSpPr>
          <p:nvPr>
            <p:ph idx="1"/>
          </p:nvPr>
        </p:nvSpPr>
        <p:spPr>
          <a:xfrm>
            <a:off x="363894" y="1082351"/>
            <a:ext cx="11364686" cy="5410524"/>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A tree structured directory system may consist of various levels therefore there is a set of permissions assigned to each file and directory.</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permissions are </a:t>
            </a:r>
            <a:r>
              <a:rPr lang="en-US" sz="2400" b="1" i="0" dirty="0">
                <a:effectLst/>
                <a:latin typeface="Times New Roman" panose="02020603050405020304" pitchFamily="18" charset="0"/>
                <a:cs typeface="Times New Roman" panose="02020603050405020304" pitchFamily="18" charset="0"/>
              </a:rPr>
              <a:t>R W X</a:t>
            </a:r>
            <a:r>
              <a:rPr lang="en-US" sz="2400" b="0" i="0" dirty="0">
                <a:effectLst/>
                <a:latin typeface="Times New Roman" panose="02020603050405020304" pitchFamily="18" charset="0"/>
                <a:cs typeface="Times New Roman" panose="02020603050405020304" pitchFamily="18" charset="0"/>
              </a:rPr>
              <a:t> which are regarding reading, writing and the execution of the files or directory.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permissions are assigned to three types of users: owner, group and others.</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There is a identification bit which differentiate between directory and file. For a directory, it is </a:t>
            </a:r>
            <a:r>
              <a:rPr lang="en-US" sz="2400" b="1" i="0" dirty="0">
                <a:effectLst/>
                <a:latin typeface="Times New Roman" panose="02020603050405020304" pitchFamily="18" charset="0"/>
                <a:cs typeface="Times New Roman" panose="02020603050405020304" pitchFamily="18" charset="0"/>
              </a:rPr>
              <a:t>d</a:t>
            </a:r>
            <a:r>
              <a:rPr lang="en-US" sz="2400" b="0" i="0" dirty="0">
                <a:effectLst/>
                <a:latin typeface="Times New Roman" panose="02020603050405020304" pitchFamily="18" charset="0"/>
                <a:cs typeface="Times New Roman" panose="02020603050405020304" pitchFamily="18" charset="0"/>
              </a:rPr>
              <a:t> and for a file, it is dot </a:t>
            </a:r>
            <a:r>
              <a:rPr lang="en-US" sz="2400" b="1" i="0" dirty="0">
                <a:effectLst/>
                <a:latin typeface="Times New Roman" panose="02020603050405020304" pitchFamily="18" charset="0"/>
                <a:cs typeface="Times New Roman" panose="02020603050405020304" pitchFamily="18" charset="0"/>
              </a:rPr>
              <a:t>(.)</a:t>
            </a:r>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2394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7B108-99D2-E7BC-2D59-202A4791E371}"/>
              </a:ext>
            </a:extLst>
          </p:cNvPr>
          <p:cNvSpPr>
            <a:spLocks noGrp="1"/>
          </p:cNvSpPr>
          <p:nvPr>
            <p:ph type="title"/>
          </p:nvPr>
        </p:nvSpPr>
        <p:spPr>
          <a:xfrm>
            <a:off x="139959" y="206506"/>
            <a:ext cx="11092543" cy="474532"/>
          </a:xfrm>
        </p:spPr>
        <p:txBody>
          <a:bodyPr>
            <a:noAutofit/>
          </a:bodyPr>
          <a:lstStyle/>
          <a:p>
            <a:r>
              <a:rPr lang="en-IN" sz="3600" b="1" dirty="0">
                <a:latin typeface="Times New Roman" panose="02020603050405020304" pitchFamily="18" charset="0"/>
                <a:cs typeface="Times New Roman" panose="02020603050405020304" pitchFamily="18" charset="0"/>
              </a:rPr>
              <a:t>Sequential Access Method</a:t>
            </a:r>
          </a:p>
        </p:txBody>
      </p:sp>
      <p:sp>
        <p:nvSpPr>
          <p:cNvPr id="3" name="Content Placeholder 2">
            <a:extLst>
              <a:ext uri="{FF2B5EF4-FFF2-40B4-BE49-F238E27FC236}">
                <a16:creationId xmlns:a16="http://schemas.microsoft.com/office/drawing/2014/main" id="{2A197FAA-F7EC-BF19-5F8B-8AFBF1DFDF48}"/>
              </a:ext>
            </a:extLst>
          </p:cNvPr>
          <p:cNvSpPr>
            <a:spLocks noGrp="1"/>
          </p:cNvSpPr>
          <p:nvPr>
            <p:ph idx="1"/>
          </p:nvPr>
        </p:nvSpPr>
        <p:spPr>
          <a:xfrm>
            <a:off x="139959" y="765110"/>
            <a:ext cx="11681927" cy="5886384"/>
          </a:xfrm>
        </p:spPr>
        <p:txBody>
          <a:bodyPr>
            <a:normAutofit/>
          </a:bodyPr>
          <a:lstStyle/>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A sequential access is that in which the records are accessed in some sequence, i.e., the information in the file is processed in order, one record after the other. </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This access method is the most primitive one. Example: Compilers usually access files in this fashion.</a:t>
            </a:r>
          </a:p>
          <a:p>
            <a:pPr algn="just">
              <a:lnSpc>
                <a:spcPct val="150000"/>
              </a:lnSpc>
            </a:pPr>
            <a:r>
              <a:rPr lang="en-US" sz="2400" dirty="0">
                <a:latin typeface="Times New Roman" panose="02020603050405020304" pitchFamily="18" charset="0"/>
                <a:cs typeface="Times New Roman" panose="02020603050405020304" pitchFamily="18" charset="0"/>
              </a:rPr>
              <a:t>Reads and writes make up the bulk of the operations on a file. A read operation—</a:t>
            </a:r>
            <a:r>
              <a:rPr lang="en-US" sz="2400" b="1" dirty="0">
                <a:latin typeface="Times New Roman" panose="02020603050405020304" pitchFamily="18" charset="0"/>
                <a:cs typeface="Times New Roman" panose="02020603050405020304" pitchFamily="18" charset="0"/>
              </a:rPr>
              <a:t>read next()—</a:t>
            </a:r>
            <a:r>
              <a:rPr lang="en-US" sz="2400" dirty="0">
                <a:latin typeface="Times New Roman" panose="02020603050405020304" pitchFamily="18" charset="0"/>
                <a:cs typeface="Times New Roman" panose="02020603050405020304" pitchFamily="18" charset="0"/>
              </a:rPr>
              <a:t>reads the next portion of the file and automatically advances a file pointer, which tracks the I/O location. </a:t>
            </a:r>
          </a:p>
          <a:p>
            <a:pPr algn="just">
              <a:lnSpc>
                <a:spcPct val="150000"/>
              </a:lnSpc>
            </a:pPr>
            <a:r>
              <a:rPr lang="en-US" sz="2400" dirty="0">
                <a:latin typeface="Times New Roman" panose="02020603050405020304" pitchFamily="18" charset="0"/>
                <a:cs typeface="Times New Roman" panose="02020603050405020304" pitchFamily="18" charset="0"/>
              </a:rPr>
              <a:t>Similarly, the write operation—</a:t>
            </a:r>
            <a:r>
              <a:rPr lang="en-US" sz="2400" b="1" dirty="0">
                <a:latin typeface="Times New Roman" panose="02020603050405020304" pitchFamily="18" charset="0"/>
                <a:cs typeface="Times New Roman" panose="02020603050405020304" pitchFamily="18" charset="0"/>
              </a:rPr>
              <a:t>write next()—</a:t>
            </a:r>
            <a:r>
              <a:rPr lang="en-US" sz="2400" dirty="0">
                <a:latin typeface="Times New Roman" panose="02020603050405020304" pitchFamily="18" charset="0"/>
                <a:cs typeface="Times New Roman" panose="02020603050405020304" pitchFamily="18" charset="0"/>
              </a:rPr>
              <a:t>appends to the end of the file and advances to the end of the newly written material (the new end of file).</a:t>
            </a:r>
          </a:p>
        </p:txBody>
      </p:sp>
    </p:spTree>
    <p:extLst>
      <p:ext uri="{BB962C8B-B14F-4D97-AF65-F5344CB8AC3E}">
        <p14:creationId xmlns:p14="http://schemas.microsoft.com/office/powerpoint/2010/main" val="4071693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1DD37-3F07-287D-D4B9-165E8B456F1D}"/>
              </a:ext>
            </a:extLst>
          </p:cNvPr>
          <p:cNvSpPr>
            <a:spLocks noGrp="1"/>
          </p:cNvSpPr>
          <p:nvPr>
            <p:ph type="title"/>
          </p:nvPr>
        </p:nvSpPr>
        <p:spPr>
          <a:xfrm>
            <a:off x="419878" y="150522"/>
            <a:ext cx="10933922" cy="530515"/>
          </a:xfrm>
        </p:spPr>
        <p:txBody>
          <a:bodyPr>
            <a:normAutofit fontScale="90000"/>
          </a:bodyPr>
          <a:lstStyle/>
          <a:p>
            <a:r>
              <a:rPr lang="en-IN" sz="3600" b="1" i="0" dirty="0">
                <a:solidFill>
                  <a:srgbClr val="610B38"/>
                </a:solidFill>
                <a:effectLst/>
                <a:latin typeface="Times New Roman" panose="02020603050405020304" pitchFamily="18" charset="0"/>
                <a:cs typeface="Times New Roman" panose="02020603050405020304" pitchFamily="18" charset="0"/>
              </a:rPr>
              <a:t>Acyclic-Graph Structured Directories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E15EC0-C1B3-54A9-0499-7534D4D5D75F}"/>
              </a:ext>
            </a:extLst>
          </p:cNvPr>
          <p:cNvSpPr>
            <a:spLocks noGrp="1"/>
          </p:cNvSpPr>
          <p:nvPr>
            <p:ph idx="1"/>
          </p:nvPr>
        </p:nvSpPr>
        <p:spPr>
          <a:xfrm>
            <a:off x="345233" y="783771"/>
            <a:ext cx="11374016" cy="5728996"/>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 tree structured directory system doesn't allow the same file to exist in multiple directories therefore sharing is major concern in tree structured directory system. </a:t>
            </a:r>
          </a:p>
          <a:p>
            <a:pPr algn="just">
              <a:lnSpc>
                <a:spcPct val="150000"/>
              </a:lnSpc>
            </a:pPr>
            <a:r>
              <a:rPr lang="en-US" sz="2400" b="0" i="0" dirty="0">
                <a:effectLst/>
                <a:latin typeface="Times New Roman" panose="02020603050405020304" pitchFamily="18" charset="0"/>
                <a:cs typeface="Times New Roman" panose="02020603050405020304" pitchFamily="18" charset="0"/>
              </a:rPr>
              <a:t>We can provide sharing by making the directory an acyclic graph. </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this system, two or more directory entry can point to the same file or sub directory. That file or sub directory is shared between the two directory entries.</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These kinds of directory graphs can be made using links or aliases. </a:t>
            </a:r>
          </a:p>
          <a:p>
            <a:pPr algn="just">
              <a:lnSpc>
                <a:spcPct val="150000"/>
              </a:lnSpc>
            </a:pPr>
            <a:r>
              <a:rPr lang="en-US" sz="2400" b="0" i="0" dirty="0">
                <a:effectLst/>
                <a:latin typeface="Times New Roman" panose="02020603050405020304" pitchFamily="18" charset="0"/>
                <a:cs typeface="Times New Roman" panose="02020603050405020304" pitchFamily="18" charset="0"/>
              </a:rPr>
              <a:t>We can have multiple paths for a same file. Links can either be symbolic (logical) or hard link (physical).</a:t>
            </a:r>
          </a:p>
        </p:txBody>
      </p:sp>
    </p:spTree>
    <p:extLst>
      <p:ext uri="{BB962C8B-B14F-4D97-AF65-F5344CB8AC3E}">
        <p14:creationId xmlns:p14="http://schemas.microsoft.com/office/powerpoint/2010/main" val="916279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459198-6738-6DFB-8A8E-D8B21440F21B}"/>
              </a:ext>
            </a:extLst>
          </p:cNvPr>
          <p:cNvSpPr>
            <a:spLocks noGrp="1"/>
          </p:cNvSpPr>
          <p:nvPr>
            <p:ph idx="1"/>
          </p:nvPr>
        </p:nvSpPr>
        <p:spPr>
          <a:xfrm>
            <a:off x="522515" y="858416"/>
            <a:ext cx="10831286" cy="5318547"/>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If a file gets deleted in acyclic graph structured directory system, then</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1. In the case of soft link, the file just gets deleted and we are left with a dangling pointer.</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2. In the case of hard link, the actual file will be deleted only if all the references to it gets deleted.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5477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os Acyclic-Graph Structured Directories">
            <a:extLst>
              <a:ext uri="{FF2B5EF4-FFF2-40B4-BE49-F238E27FC236}">
                <a16:creationId xmlns:a16="http://schemas.microsoft.com/office/drawing/2014/main" id="{8C81CD55-2471-D6B5-5F3E-22E300AE3A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3321" y="737119"/>
            <a:ext cx="7389845" cy="4301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053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0A1767-0062-AE6B-DC26-8A3501B2DF3F}"/>
              </a:ext>
            </a:extLst>
          </p:cNvPr>
          <p:cNvSpPr>
            <a:spLocks noGrp="1"/>
          </p:cNvSpPr>
          <p:nvPr>
            <p:ph idx="1"/>
          </p:nvPr>
        </p:nvSpPr>
        <p:spPr>
          <a:xfrm>
            <a:off x="335901" y="186612"/>
            <a:ext cx="11560629" cy="6242180"/>
          </a:xfrm>
        </p:spPr>
        <p:txBody>
          <a:bodyPr>
            <a:normAutofit lnSpcReduction="10000"/>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Advantages of acyclic- graph directory</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Allows sharing of files or subdirectories from more than one directory.</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Searching is very easy.</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Provides more flexibility to the users.</a:t>
            </a:r>
          </a:p>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Disadvantages of acyclic-graph directory</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Harder to implement in comparison to the previous three.</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Since the files are accessed from multiple directories, deleting a file may cause some errors if the user is not cautious.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If the files are linked by a hard link, then it is necessary to delete all the references to that file to permanently delete the file.</a:t>
            </a:r>
          </a:p>
          <a:p>
            <a:pPr marL="0" indent="0">
              <a:buNone/>
            </a:pPr>
            <a:endParaRPr lang="en-IN" dirty="0"/>
          </a:p>
        </p:txBody>
      </p:sp>
    </p:spTree>
    <p:extLst>
      <p:ext uri="{BB962C8B-B14F-4D97-AF65-F5344CB8AC3E}">
        <p14:creationId xmlns:p14="http://schemas.microsoft.com/office/powerpoint/2010/main" val="345313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621F7-80C6-C16F-A9C0-7B66C8C056D0}"/>
              </a:ext>
            </a:extLst>
          </p:cNvPr>
          <p:cNvSpPr>
            <a:spLocks noGrp="1"/>
          </p:cNvSpPr>
          <p:nvPr>
            <p:ph type="title"/>
          </p:nvPr>
        </p:nvSpPr>
        <p:spPr>
          <a:xfrm>
            <a:off x="195943" y="514416"/>
            <a:ext cx="11157857" cy="437308"/>
          </a:xfrm>
        </p:spPr>
        <p:txBody>
          <a:bodyPr>
            <a:normAutofit fontScale="90000"/>
          </a:bodyPr>
          <a:lstStyle/>
          <a:p>
            <a:r>
              <a:rPr lang="en-IN" sz="3600" b="1" dirty="0">
                <a:latin typeface="Times New Roman" panose="02020603050405020304" pitchFamily="18" charset="0"/>
                <a:cs typeface="Times New Roman" panose="02020603050405020304" pitchFamily="18" charset="0"/>
              </a:rPr>
              <a:t>General Graph Directory</a:t>
            </a:r>
          </a:p>
        </p:txBody>
      </p:sp>
      <p:sp>
        <p:nvSpPr>
          <p:cNvPr id="3" name="Content Placeholder 2">
            <a:extLst>
              <a:ext uri="{FF2B5EF4-FFF2-40B4-BE49-F238E27FC236}">
                <a16:creationId xmlns:a16="http://schemas.microsoft.com/office/drawing/2014/main" id="{1D23B632-F867-D1AE-853B-CF562D310491}"/>
              </a:ext>
            </a:extLst>
          </p:cNvPr>
          <p:cNvSpPr>
            <a:spLocks noGrp="1"/>
          </p:cNvSpPr>
          <p:nvPr>
            <p:ph idx="1"/>
          </p:nvPr>
        </p:nvSpPr>
        <p:spPr>
          <a:xfrm>
            <a:off x="475861" y="1231640"/>
            <a:ext cx="11299371" cy="5290457"/>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Cycles are allowed inside a directory structure where numerous directories can be derived from more than one parent directory in a general graph directory structure. </a:t>
            </a:r>
          </a:p>
          <a:p>
            <a:pPr algn="just">
              <a:lnSpc>
                <a:spcPct val="150000"/>
              </a:lnSpc>
            </a:pPr>
            <a:r>
              <a:rPr lang="en-US" sz="2400" b="0" i="0" dirty="0">
                <a:effectLst/>
                <a:latin typeface="Times New Roman" panose="02020603050405020304" pitchFamily="18" charset="0"/>
                <a:cs typeface="Times New Roman" panose="02020603050405020304" pitchFamily="18" charset="0"/>
              </a:rPr>
              <a:t>When general graph directories are allowed, commands like search a directory and its subdirectories for something must be used with caution.  </a:t>
            </a:r>
          </a:p>
          <a:p>
            <a:pPr algn="just">
              <a:lnSpc>
                <a:spcPct val="150000"/>
              </a:lnSpc>
            </a:pPr>
            <a:r>
              <a:rPr lang="en-US" sz="2400" b="0" i="0" dirty="0">
                <a:effectLst/>
                <a:latin typeface="Times New Roman" panose="02020603050405020304" pitchFamily="18" charset="0"/>
                <a:cs typeface="Times New Roman" panose="02020603050405020304" pitchFamily="18" charset="0"/>
              </a:rPr>
              <a:t>If cycles are allowed, the search is infinite.</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biggest issue with this type of directory layout is figuring out how much space the files and folders have used up.</a:t>
            </a:r>
          </a:p>
          <a:p>
            <a:pPr marL="0" indent="0">
              <a:buNone/>
            </a:pPr>
            <a:endParaRPr lang="en-IN" dirty="0"/>
          </a:p>
        </p:txBody>
      </p:sp>
    </p:spTree>
    <p:extLst>
      <p:ext uri="{BB962C8B-B14F-4D97-AF65-F5344CB8AC3E}">
        <p14:creationId xmlns:p14="http://schemas.microsoft.com/office/powerpoint/2010/main" val="2218243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F21C91-81FD-5930-8639-FEBE9AB89565}"/>
              </a:ext>
            </a:extLst>
          </p:cNvPr>
          <p:cNvSpPr>
            <a:spLocks noGrp="1"/>
          </p:cNvSpPr>
          <p:nvPr>
            <p:ph idx="1"/>
          </p:nvPr>
        </p:nvSpPr>
        <p:spPr>
          <a:xfrm>
            <a:off x="382555" y="139959"/>
            <a:ext cx="11635274" cy="6037004"/>
          </a:xfrm>
        </p:spPr>
        <p:txBody>
          <a:bodyPr>
            <a:normAutofit/>
          </a:bodyPr>
          <a:lstStyle/>
          <a:p>
            <a:pPr marL="0" indent="0" algn="just">
              <a:lnSpc>
                <a:spcPct val="150000"/>
              </a:lnSpc>
              <a:buNone/>
            </a:pPr>
            <a:r>
              <a:rPr lang="en-US" sz="2800" b="1" i="0" dirty="0">
                <a:effectLst/>
                <a:latin typeface="Times New Roman" panose="02020603050405020304" pitchFamily="18" charset="0"/>
                <a:cs typeface="Times New Roman" panose="02020603050405020304" pitchFamily="18" charset="0"/>
              </a:rPr>
              <a:t>Advantages of General Graph Directory</a:t>
            </a:r>
          </a:p>
          <a:p>
            <a:pPr algn="just">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The General-Graph directory structure is more adaptable than the others.</a:t>
            </a:r>
          </a:p>
          <a:p>
            <a:pPr algn="just">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In the general-graph directory, cycles are permitted.</a:t>
            </a:r>
          </a:p>
          <a:p>
            <a:pPr marL="0" indent="0" algn="just">
              <a:lnSpc>
                <a:spcPct val="150000"/>
              </a:lnSpc>
              <a:buNone/>
            </a:pPr>
            <a:r>
              <a:rPr lang="en-US" sz="2800" b="1" i="0" dirty="0">
                <a:effectLst/>
                <a:latin typeface="Times New Roman" panose="02020603050405020304" pitchFamily="18" charset="0"/>
                <a:cs typeface="Times New Roman" panose="02020603050405020304" pitchFamily="18" charset="0"/>
              </a:rPr>
              <a:t>Disadvantages of General Graph Directory</a:t>
            </a:r>
          </a:p>
          <a:p>
            <a:pPr algn="just">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It is more expensive than other options.</a:t>
            </a:r>
          </a:p>
          <a:p>
            <a:pPr algn="just">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Garbage collection is required.</a:t>
            </a:r>
          </a:p>
        </p:txBody>
      </p:sp>
    </p:spTree>
    <p:extLst>
      <p:ext uri="{BB962C8B-B14F-4D97-AF65-F5344CB8AC3E}">
        <p14:creationId xmlns:p14="http://schemas.microsoft.com/office/powerpoint/2010/main" val="17222406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rectory Structure In OS: Definition, Types, Implementation">
            <a:extLst>
              <a:ext uri="{FF2B5EF4-FFF2-40B4-BE49-F238E27FC236}">
                <a16:creationId xmlns:a16="http://schemas.microsoft.com/office/drawing/2014/main" id="{B0CCB3C1-B674-C3CE-CFCA-FD1C7AD0A1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9110" y="203921"/>
            <a:ext cx="6382138" cy="515982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434182C-026A-FA4B-C6A8-9F8F661ED9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752" y="466531"/>
            <a:ext cx="5462260" cy="4599991"/>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63993980-63EC-407E-7D24-A8D6C6AFE748}"/>
                  </a:ext>
                </a:extLst>
              </p14:cNvPr>
              <p14:cNvContentPartPr/>
              <p14:nvPr/>
            </p14:nvContentPartPr>
            <p14:xfrm>
              <a:off x="11596768" y="4682990"/>
              <a:ext cx="384480" cy="680760"/>
            </p14:xfrm>
          </p:contentPart>
        </mc:Choice>
        <mc:Fallback>
          <p:pic>
            <p:nvPicPr>
              <p:cNvPr id="4" name="Ink 3">
                <a:extLst>
                  <a:ext uri="{FF2B5EF4-FFF2-40B4-BE49-F238E27FC236}">
                    <a16:creationId xmlns:a16="http://schemas.microsoft.com/office/drawing/2014/main" id="{63993980-63EC-407E-7D24-A8D6C6AFE748}"/>
                  </a:ext>
                </a:extLst>
              </p:cNvPr>
              <p:cNvPicPr/>
              <p:nvPr/>
            </p:nvPicPr>
            <p:blipFill>
              <a:blip r:embed="rId5"/>
              <a:stretch>
                <a:fillRect/>
              </a:stretch>
            </p:blipFill>
            <p:spPr>
              <a:xfrm>
                <a:off x="11534128" y="4619990"/>
                <a:ext cx="510120" cy="806400"/>
              </a:xfrm>
              <a:prstGeom prst="rect">
                <a:avLst/>
              </a:prstGeom>
            </p:spPr>
          </p:pic>
        </mc:Fallback>
      </mc:AlternateContent>
    </p:spTree>
    <p:extLst>
      <p:ext uri="{BB962C8B-B14F-4D97-AF65-F5344CB8AC3E}">
        <p14:creationId xmlns:p14="http://schemas.microsoft.com/office/powerpoint/2010/main" val="3547868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4A8209-B26A-74D7-F4F3-86A0895FC4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9359" y="3003632"/>
            <a:ext cx="5638800" cy="2241960"/>
          </a:xfrm>
          <a:prstGeom prst="rect">
            <a:avLst/>
          </a:prstGeom>
        </p:spPr>
      </p:pic>
      <p:sp>
        <p:nvSpPr>
          <p:cNvPr id="7" name="TextBox 6">
            <a:extLst>
              <a:ext uri="{FF2B5EF4-FFF2-40B4-BE49-F238E27FC236}">
                <a16:creationId xmlns:a16="http://schemas.microsoft.com/office/drawing/2014/main" id="{A12B6445-EA4C-F75A-4627-45F88B2EC9C4}"/>
              </a:ext>
            </a:extLst>
          </p:cNvPr>
          <p:cNvSpPr txBox="1"/>
          <p:nvPr/>
        </p:nvSpPr>
        <p:spPr>
          <a:xfrm>
            <a:off x="3694922" y="5383763"/>
            <a:ext cx="4226768"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Fig: Sequential access file</a:t>
            </a:r>
          </a:p>
        </p:txBody>
      </p:sp>
      <p:sp>
        <p:nvSpPr>
          <p:cNvPr id="9" name="TextBox 8">
            <a:extLst>
              <a:ext uri="{FF2B5EF4-FFF2-40B4-BE49-F238E27FC236}">
                <a16:creationId xmlns:a16="http://schemas.microsoft.com/office/drawing/2014/main" id="{B28FED9D-361D-AB1D-3BC0-6053E71A1EDB}"/>
              </a:ext>
            </a:extLst>
          </p:cNvPr>
          <p:cNvSpPr txBox="1"/>
          <p:nvPr/>
        </p:nvSpPr>
        <p:spPr>
          <a:xfrm>
            <a:off x="223935" y="248441"/>
            <a:ext cx="11616611" cy="224196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Such a file can be reset to the beginning, and on some systems, a program may be able to skip forward or backward n records for some integer n—perhaps only for n = 1. </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Sequential access, which is depicted in figure is based on a tape model of a file and works as well on sequential-access devices as it does on random-access ones.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8175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F176C-E870-B494-0728-6283692AF5D2}"/>
              </a:ext>
            </a:extLst>
          </p:cNvPr>
          <p:cNvSpPr>
            <a:spLocks noGrp="1"/>
          </p:cNvSpPr>
          <p:nvPr>
            <p:ph type="title"/>
          </p:nvPr>
        </p:nvSpPr>
        <p:spPr>
          <a:xfrm>
            <a:off x="158620" y="178513"/>
            <a:ext cx="11120535" cy="586597"/>
          </a:xfrm>
        </p:spPr>
        <p:txBody>
          <a:bodyPr>
            <a:normAutofit fontScale="90000"/>
          </a:bodyPr>
          <a:lstStyle/>
          <a:p>
            <a:r>
              <a:rPr lang="en-IN" b="1" dirty="0">
                <a:latin typeface="Times New Roman" panose="02020603050405020304" pitchFamily="18" charset="0"/>
                <a:cs typeface="Times New Roman" panose="02020603050405020304" pitchFamily="18" charset="0"/>
              </a:rPr>
              <a:t>Random Access/ Direct Access</a:t>
            </a:r>
          </a:p>
        </p:txBody>
      </p:sp>
      <p:sp>
        <p:nvSpPr>
          <p:cNvPr id="3" name="Content Placeholder 2">
            <a:extLst>
              <a:ext uri="{FF2B5EF4-FFF2-40B4-BE49-F238E27FC236}">
                <a16:creationId xmlns:a16="http://schemas.microsoft.com/office/drawing/2014/main" id="{4C27E538-8D3C-E58B-509E-C080ECA61584}"/>
              </a:ext>
            </a:extLst>
          </p:cNvPr>
          <p:cNvSpPr>
            <a:spLocks noGrp="1"/>
          </p:cNvSpPr>
          <p:nvPr>
            <p:ph idx="1"/>
          </p:nvPr>
        </p:nvSpPr>
        <p:spPr>
          <a:xfrm>
            <a:off x="270587" y="765110"/>
            <a:ext cx="11523307" cy="5691674"/>
          </a:xfrm>
        </p:spPr>
        <p:txBody>
          <a:bodyPr>
            <a:normAutofit fontScale="92500" lnSpcReduction="10000"/>
          </a:bodyPr>
          <a:lstStyle/>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random access method is also called direct random access.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Random access file organization provides, accessing the records directly.</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Each record has its own address on the file with by the help of which it can be directly accessed for reading or writing.</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records need not be in any sequence within the file and they need not be in adjacent locations on the storage medium.</a:t>
            </a:r>
          </a:p>
          <a:p>
            <a:pPr marL="457200" indent="-457200" algn="just">
              <a:lnSpc>
                <a:spcPct val="150000"/>
              </a:lnSpc>
              <a:buAutoNum type="arabicPeriod"/>
            </a:pPr>
            <a:r>
              <a:rPr lang="en-US" sz="2400" dirty="0">
                <a:latin typeface="Times New Roman" panose="02020603050405020304" pitchFamily="18" charset="0"/>
                <a:cs typeface="Times New Roman" panose="02020603050405020304" pitchFamily="18" charset="0"/>
              </a:rPr>
              <a:t>Read n: reading record n</a:t>
            </a:r>
          </a:p>
          <a:p>
            <a:pPr marL="457200" indent="-457200" algn="just">
              <a:lnSpc>
                <a:spcPct val="150000"/>
              </a:lnSpc>
              <a:buAutoNum type="arabicPeriod"/>
            </a:pPr>
            <a:r>
              <a:rPr lang="en-US" sz="2400" b="0" i="0" dirty="0">
                <a:effectLst/>
                <a:latin typeface="Times New Roman" panose="02020603050405020304" pitchFamily="18" charset="0"/>
                <a:cs typeface="Times New Roman" panose="02020603050405020304" pitchFamily="18" charset="0"/>
              </a:rPr>
              <a:t>Write n: writing record n</a:t>
            </a:r>
          </a:p>
          <a:p>
            <a:pPr marL="457200" indent="-457200" algn="just">
              <a:lnSpc>
                <a:spcPct val="150000"/>
              </a:lnSpc>
              <a:buAutoNum type="arabicPeriod"/>
            </a:pPr>
            <a:r>
              <a:rPr lang="en-US" sz="2400" dirty="0">
                <a:latin typeface="Times New Roman" panose="02020603050405020304" pitchFamily="18" charset="0"/>
                <a:cs typeface="Times New Roman" panose="02020603050405020304" pitchFamily="18" charset="0"/>
              </a:rPr>
              <a:t>Jump to record n</a:t>
            </a:r>
          </a:p>
          <a:p>
            <a:pPr marL="457200" indent="-457200" algn="just">
              <a:lnSpc>
                <a:spcPct val="150000"/>
              </a:lnSpc>
              <a:buAutoNum type="arabicPeriod"/>
            </a:pPr>
            <a:r>
              <a:rPr lang="en-US" sz="2400" b="0" i="0" dirty="0">
                <a:effectLst/>
                <a:latin typeface="Times New Roman" panose="02020603050405020304" pitchFamily="18" charset="0"/>
                <a:cs typeface="Times New Roman" panose="02020603050405020304" pitchFamily="18" charset="0"/>
              </a:rPr>
              <a:t>Query current record: used to return back to this record later</a:t>
            </a:r>
          </a:p>
          <a:p>
            <a:endParaRPr lang="en-IN" dirty="0"/>
          </a:p>
        </p:txBody>
      </p:sp>
    </p:spTree>
    <p:extLst>
      <p:ext uri="{BB962C8B-B14F-4D97-AF65-F5344CB8AC3E}">
        <p14:creationId xmlns:p14="http://schemas.microsoft.com/office/powerpoint/2010/main" val="2960845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E0BE-3821-62C9-CDDA-343B4CB32A20}"/>
              </a:ext>
            </a:extLst>
          </p:cNvPr>
          <p:cNvSpPr>
            <a:spLocks noGrp="1"/>
          </p:cNvSpPr>
          <p:nvPr>
            <p:ph type="title"/>
          </p:nvPr>
        </p:nvSpPr>
        <p:spPr>
          <a:xfrm>
            <a:off x="298580" y="197174"/>
            <a:ext cx="11428445" cy="586597"/>
          </a:xfrm>
        </p:spPr>
        <p:txBody>
          <a:bodyPr>
            <a:normAutofit/>
          </a:bodyPr>
          <a:lstStyle/>
          <a:p>
            <a:r>
              <a:rPr lang="en-IN" sz="3200" b="1" i="0" dirty="0">
                <a:effectLst/>
                <a:latin typeface="Times New Roman" panose="02020603050405020304" pitchFamily="18" charset="0"/>
                <a:cs typeface="Times New Roman" panose="02020603050405020304" pitchFamily="18" charset="0"/>
              </a:rPr>
              <a:t>Indexed sequential access/Index Access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97C75A-7DF6-8461-87CA-4931DDEE1B7E}"/>
              </a:ext>
            </a:extLst>
          </p:cNvPr>
          <p:cNvSpPr>
            <a:spLocks noGrp="1"/>
          </p:cNvSpPr>
          <p:nvPr>
            <p:ph idx="1"/>
          </p:nvPr>
        </p:nvSpPr>
        <p:spPr>
          <a:xfrm>
            <a:off x="298580" y="905070"/>
            <a:ext cx="11428444" cy="5271894"/>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This type of accessing method is based on simple sequential access. </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this access method, an index is built for every file, with a direct pointer to different memory blocks. </a:t>
            </a:r>
          </a:p>
          <a:p>
            <a:pPr algn="just">
              <a:lnSpc>
                <a:spcPct val="150000"/>
              </a:lnSpc>
            </a:pPr>
            <a:r>
              <a:rPr lang="en-US" sz="2400" b="0" i="0" dirty="0">
                <a:effectLst/>
                <a:latin typeface="Times New Roman" panose="02020603050405020304" pitchFamily="18" charset="0"/>
                <a:cs typeface="Times New Roman" panose="02020603050405020304" pitchFamily="18" charset="0"/>
              </a:rPr>
              <a:t> This method, the Index is searched sequentially, and its pointer can access the file directly. </a:t>
            </a:r>
          </a:p>
          <a:p>
            <a:pPr algn="just">
              <a:lnSpc>
                <a:spcPct val="150000"/>
              </a:lnSpc>
            </a:pPr>
            <a:r>
              <a:rPr lang="en-US" sz="2400" b="0" i="0" dirty="0">
                <a:effectLst/>
                <a:latin typeface="Times New Roman" panose="02020603050405020304" pitchFamily="18" charset="0"/>
                <a:cs typeface="Times New Roman" panose="02020603050405020304" pitchFamily="18" charset="0"/>
              </a:rPr>
              <a:t>Multiple levels of indexing can be used to offer greater efficiency in access. It also reduces the time needed to access a single record.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7706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A5DE3-C75E-4546-2EE6-497186B502D9}"/>
              </a:ext>
            </a:extLst>
          </p:cNvPr>
          <p:cNvSpPr>
            <a:spLocks noGrp="1"/>
          </p:cNvSpPr>
          <p:nvPr>
            <p:ph type="title"/>
          </p:nvPr>
        </p:nvSpPr>
        <p:spPr>
          <a:xfrm>
            <a:off x="353008" y="205273"/>
            <a:ext cx="11392678" cy="623920"/>
          </a:xfrm>
        </p:spPr>
        <p:txBody>
          <a:bodyPr>
            <a:normAutofit fontScale="90000"/>
          </a:bodyPr>
          <a:lstStyle/>
          <a:p>
            <a:r>
              <a:rPr lang="en-IN" b="1" dirty="0">
                <a:latin typeface="Times New Roman" panose="02020603050405020304" pitchFamily="18" charset="0"/>
                <a:cs typeface="Times New Roman" panose="02020603050405020304" pitchFamily="18" charset="0"/>
              </a:rPr>
              <a:t>Structure of directory</a:t>
            </a:r>
          </a:p>
        </p:txBody>
      </p:sp>
      <p:sp>
        <p:nvSpPr>
          <p:cNvPr id="3" name="Content Placeholder 2">
            <a:extLst>
              <a:ext uri="{FF2B5EF4-FFF2-40B4-BE49-F238E27FC236}">
                <a16:creationId xmlns:a16="http://schemas.microsoft.com/office/drawing/2014/main" id="{933DE3E4-64CD-6C58-453B-75FAE364F3F2}"/>
              </a:ext>
            </a:extLst>
          </p:cNvPr>
          <p:cNvSpPr>
            <a:spLocks noGrp="1"/>
          </p:cNvSpPr>
          <p:nvPr>
            <p:ph idx="1"/>
          </p:nvPr>
        </p:nvSpPr>
        <p:spPr>
          <a:xfrm>
            <a:off x="353008" y="1007706"/>
            <a:ext cx="11485984" cy="5402424"/>
          </a:xfrm>
        </p:spPr>
        <p:txBody>
          <a:bodyPr>
            <a:normAutofit lnSpcReduction="100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Directory can be defined as the listing of the related files on the disk.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directory may store some or the entire file attributes.</a:t>
            </a:r>
          </a:p>
          <a:p>
            <a:pPr algn="just">
              <a:lnSpc>
                <a:spcPct val="150000"/>
              </a:lnSpc>
            </a:pPr>
            <a:r>
              <a:rPr lang="en-US" sz="2400" b="0" i="0" dirty="0">
                <a:effectLst/>
                <a:latin typeface="Times New Roman" panose="02020603050405020304" pitchFamily="18" charset="0"/>
                <a:cs typeface="Times New Roman" panose="02020603050405020304" pitchFamily="18" charset="0"/>
              </a:rPr>
              <a:t>To get the benefit of different file systems on the different operating systems.</a:t>
            </a:r>
          </a:p>
          <a:p>
            <a:pPr algn="just">
              <a:lnSpc>
                <a:spcPct val="150000"/>
              </a:lnSpc>
            </a:pPr>
            <a:r>
              <a:rPr lang="en-US" sz="2400" b="0" i="0" dirty="0">
                <a:effectLst/>
                <a:latin typeface="Times New Roman" panose="02020603050405020304" pitchFamily="18" charset="0"/>
                <a:cs typeface="Times New Roman" panose="02020603050405020304" pitchFamily="18" charset="0"/>
              </a:rPr>
              <a:t> A hard disk can be divided into the number of partitions of different sizes. The partitions are also called volumes or mini disks.</a:t>
            </a:r>
          </a:p>
          <a:p>
            <a:pPr algn="just">
              <a:lnSpc>
                <a:spcPct val="150000"/>
              </a:lnSpc>
            </a:pPr>
            <a:r>
              <a:rPr lang="en-US" sz="2400" b="0" i="0" dirty="0">
                <a:effectLst/>
                <a:latin typeface="Times New Roman" panose="02020603050405020304" pitchFamily="18" charset="0"/>
                <a:cs typeface="Times New Roman" panose="02020603050405020304" pitchFamily="18" charset="0"/>
              </a:rPr>
              <a:t>Each partition must have at least one directory in which, all the files of the partition can be listed. </a:t>
            </a:r>
          </a:p>
          <a:p>
            <a:pPr algn="just">
              <a:lnSpc>
                <a:spcPct val="150000"/>
              </a:lnSpc>
            </a:pPr>
            <a:r>
              <a:rPr lang="en-US" sz="2400" b="0" i="0" dirty="0">
                <a:effectLst/>
                <a:latin typeface="Times New Roman" panose="02020603050405020304" pitchFamily="18" charset="0"/>
                <a:cs typeface="Times New Roman" panose="02020603050405020304" pitchFamily="18" charset="0"/>
              </a:rPr>
              <a:t>A directory entry is maintained for each file in the directory which stores all the information related to that file.</a:t>
            </a:r>
          </a:p>
          <a:p>
            <a:pPr marL="0" indent="0">
              <a:buNone/>
            </a:pPr>
            <a:endParaRPr lang="en-IN" dirty="0"/>
          </a:p>
        </p:txBody>
      </p:sp>
    </p:spTree>
    <p:extLst>
      <p:ext uri="{BB962C8B-B14F-4D97-AF65-F5344CB8AC3E}">
        <p14:creationId xmlns:p14="http://schemas.microsoft.com/office/powerpoint/2010/main" val="2120545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os Directory Structure">
            <a:extLst>
              <a:ext uri="{FF2B5EF4-FFF2-40B4-BE49-F238E27FC236}">
                <a16:creationId xmlns:a16="http://schemas.microsoft.com/office/drawing/2014/main" id="{9C616141-25E8-9323-39FC-0D18BDD6C2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005" y="223935"/>
            <a:ext cx="9703836" cy="5187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257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AF9964-12B1-FFFA-4D26-654779E5C7D5}"/>
              </a:ext>
            </a:extLst>
          </p:cNvPr>
          <p:cNvSpPr>
            <a:spLocks noGrp="1"/>
          </p:cNvSpPr>
          <p:nvPr>
            <p:ph idx="1"/>
          </p:nvPr>
        </p:nvSpPr>
        <p:spPr>
          <a:xfrm>
            <a:off x="307910" y="513184"/>
            <a:ext cx="11045890" cy="5663779"/>
          </a:xfrm>
        </p:spPr>
        <p:txBody>
          <a:bodyPr/>
          <a:lstStyle/>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Every Directory supports a number of common operations on the file:</a:t>
            </a: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File Creation</a:t>
            </a: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Search for the file</a:t>
            </a: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File deletion</a:t>
            </a: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Renaming the file</a:t>
            </a: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Traversing Files</a:t>
            </a: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Listing of files</a:t>
            </a:r>
          </a:p>
          <a:p>
            <a:endParaRPr lang="en-IN" dirty="0"/>
          </a:p>
        </p:txBody>
      </p:sp>
    </p:spTree>
    <p:extLst>
      <p:ext uri="{BB962C8B-B14F-4D97-AF65-F5344CB8AC3E}">
        <p14:creationId xmlns:p14="http://schemas.microsoft.com/office/powerpoint/2010/main" val="2548876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6EBAD-E8B2-02C4-213C-622D0E16FF6F}"/>
              </a:ext>
            </a:extLst>
          </p:cNvPr>
          <p:cNvSpPr>
            <a:spLocks noGrp="1"/>
          </p:cNvSpPr>
          <p:nvPr>
            <p:ph type="title"/>
          </p:nvPr>
        </p:nvSpPr>
        <p:spPr>
          <a:xfrm>
            <a:off x="549728" y="420395"/>
            <a:ext cx="10515600" cy="521283"/>
          </a:xfrm>
        </p:spPr>
        <p:txBody>
          <a:bodyPr>
            <a:normAutofit fontScale="90000"/>
          </a:bodyPr>
          <a:lstStyle/>
          <a:p>
            <a:r>
              <a:rPr lang="en-IN" b="1" dirty="0">
                <a:latin typeface="Times New Roman" panose="02020603050405020304" pitchFamily="18" charset="0"/>
                <a:cs typeface="Times New Roman" panose="02020603050405020304" pitchFamily="18" charset="0"/>
              </a:rPr>
              <a:t>Single level Directory</a:t>
            </a:r>
          </a:p>
        </p:txBody>
      </p:sp>
      <p:sp>
        <p:nvSpPr>
          <p:cNvPr id="3" name="Content Placeholder 2">
            <a:extLst>
              <a:ext uri="{FF2B5EF4-FFF2-40B4-BE49-F238E27FC236}">
                <a16:creationId xmlns:a16="http://schemas.microsoft.com/office/drawing/2014/main" id="{64B8FFD7-5BFC-E252-368F-D7B681B770BB}"/>
              </a:ext>
            </a:extLst>
          </p:cNvPr>
          <p:cNvSpPr>
            <a:spLocks noGrp="1"/>
          </p:cNvSpPr>
          <p:nvPr>
            <p:ph idx="1"/>
          </p:nvPr>
        </p:nvSpPr>
        <p:spPr>
          <a:xfrm>
            <a:off x="261257" y="979714"/>
            <a:ext cx="11092543" cy="5197249"/>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 simplest method is to have one big list of all the files on the disk.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entire system will contain only one directory which is supposed to mention all the files present in the file system.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directory contains one entry per each file present on the file system.</a:t>
            </a:r>
          </a:p>
          <a:p>
            <a:pPr algn="just">
              <a:lnSpc>
                <a:spcPct val="150000"/>
              </a:lnSpc>
            </a:pPr>
            <a:r>
              <a:rPr lang="en-US" sz="2400" b="0" i="0" dirty="0">
                <a:effectLst/>
                <a:latin typeface="Times New Roman" panose="02020603050405020304" pitchFamily="18" charset="0"/>
                <a:cs typeface="Times New Roman" panose="02020603050405020304" pitchFamily="18" charset="0"/>
              </a:rPr>
              <a:t>This type of directories can be used for a simple system.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4994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1708</Words>
  <Application>Microsoft Office PowerPoint</Application>
  <PresentationFormat>Widescreen</PresentationFormat>
  <Paragraphs>123</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Times New Roman</vt:lpstr>
      <vt:lpstr>Office Theme</vt:lpstr>
      <vt:lpstr>Access Methods</vt:lpstr>
      <vt:lpstr>Sequential Access Method</vt:lpstr>
      <vt:lpstr>PowerPoint Presentation</vt:lpstr>
      <vt:lpstr>Random Access/ Direct Access</vt:lpstr>
      <vt:lpstr>Indexed sequential access/Index Access</vt:lpstr>
      <vt:lpstr>Structure of directory</vt:lpstr>
      <vt:lpstr>PowerPoint Presentation</vt:lpstr>
      <vt:lpstr>PowerPoint Presentation</vt:lpstr>
      <vt:lpstr>Single level Directory</vt:lpstr>
      <vt:lpstr>PowerPoint Presentation</vt:lpstr>
      <vt:lpstr>PowerPoint Presentation</vt:lpstr>
      <vt:lpstr>Two Level Directory</vt:lpstr>
      <vt:lpstr>PowerPoint Presentation</vt:lpstr>
      <vt:lpstr>PowerPoint Presentation</vt:lpstr>
      <vt:lpstr>Tree Structured Directory</vt:lpstr>
      <vt:lpstr>PowerPoint Presentation</vt:lpstr>
      <vt:lpstr>PowerPoint Presentation</vt:lpstr>
      <vt:lpstr>PowerPoint Presentation</vt:lpstr>
      <vt:lpstr>Permissions on the file and directory</vt:lpstr>
      <vt:lpstr>Acyclic-Graph Structured Directories</vt:lpstr>
      <vt:lpstr>PowerPoint Presentation</vt:lpstr>
      <vt:lpstr>PowerPoint Presentation</vt:lpstr>
      <vt:lpstr>PowerPoint Presentation</vt:lpstr>
      <vt:lpstr>General Graph Directory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Methods</dc:title>
  <dc:creator>Akash Kadao</dc:creator>
  <cp:lastModifiedBy>Akash Kadao</cp:lastModifiedBy>
  <cp:revision>11</cp:revision>
  <dcterms:created xsi:type="dcterms:W3CDTF">2023-10-13T06:11:29Z</dcterms:created>
  <dcterms:modified xsi:type="dcterms:W3CDTF">2023-12-28T04:44:26Z</dcterms:modified>
</cp:coreProperties>
</file>