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96" r:id="rId3"/>
    <p:sldId id="297" r:id="rId4"/>
    <p:sldId id="298" r:id="rId5"/>
    <p:sldId id="299" r:id="rId6"/>
    <p:sldId id="300" r:id="rId7"/>
    <p:sldId id="301" r:id="rId8"/>
    <p:sldId id="302" r:id="rId9"/>
    <p:sldId id="303" r:id="rId10"/>
    <p:sldId id="304" r:id="rId11"/>
    <p:sldId id="305" r:id="rId12"/>
    <p:sldId id="3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0372-FB69-4E9D-5D46-BF515F9F59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46A11A-5867-D0F8-B718-D75B567321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A407F4-0B82-CE1F-65B8-C58A1FAD1522}"/>
              </a:ext>
            </a:extLst>
          </p:cNvPr>
          <p:cNvSpPr>
            <a:spLocks noGrp="1"/>
          </p:cNvSpPr>
          <p:nvPr>
            <p:ph type="dt" sz="half" idx="10"/>
          </p:nvPr>
        </p:nvSpPr>
        <p:spPr/>
        <p:txBody>
          <a:bodyPr/>
          <a:lstStyle/>
          <a:p>
            <a:fld id="{E0E33F13-A105-40B4-A619-0A2340D1E384}" type="datetimeFigureOut">
              <a:rPr lang="en-IN" smtClean="0"/>
              <a:t>30-12-2023</a:t>
            </a:fld>
            <a:endParaRPr lang="en-IN"/>
          </a:p>
        </p:txBody>
      </p:sp>
      <p:sp>
        <p:nvSpPr>
          <p:cNvPr id="5" name="Footer Placeholder 4">
            <a:extLst>
              <a:ext uri="{FF2B5EF4-FFF2-40B4-BE49-F238E27FC236}">
                <a16:creationId xmlns:a16="http://schemas.microsoft.com/office/drawing/2014/main" id="{62327BA9-E238-696E-E5F2-2DFEA392A6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622ADA-9253-AC59-2D6A-3957592108F5}"/>
              </a:ext>
            </a:extLst>
          </p:cNvPr>
          <p:cNvSpPr>
            <a:spLocks noGrp="1"/>
          </p:cNvSpPr>
          <p:nvPr>
            <p:ph type="sldNum" sz="quarter" idx="12"/>
          </p:nvPr>
        </p:nvSpPr>
        <p:spPr/>
        <p:txBody>
          <a:bodyPr/>
          <a:lstStyle/>
          <a:p>
            <a:fld id="{C35D4719-9F4D-47D5-996E-43FD590EEAD0}" type="slidenum">
              <a:rPr lang="en-IN" smtClean="0"/>
              <a:t>‹#›</a:t>
            </a:fld>
            <a:endParaRPr lang="en-IN"/>
          </a:p>
        </p:txBody>
      </p:sp>
    </p:spTree>
    <p:extLst>
      <p:ext uri="{BB962C8B-B14F-4D97-AF65-F5344CB8AC3E}">
        <p14:creationId xmlns:p14="http://schemas.microsoft.com/office/powerpoint/2010/main" val="1545559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D004-51EA-C1D0-149B-BBCEFA8743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95312E-8ABC-ADAF-AA37-A1AE91D570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EBC74C-9126-F34D-8DBB-86AC613DBC9C}"/>
              </a:ext>
            </a:extLst>
          </p:cNvPr>
          <p:cNvSpPr>
            <a:spLocks noGrp="1"/>
          </p:cNvSpPr>
          <p:nvPr>
            <p:ph type="dt" sz="half" idx="10"/>
          </p:nvPr>
        </p:nvSpPr>
        <p:spPr/>
        <p:txBody>
          <a:bodyPr/>
          <a:lstStyle/>
          <a:p>
            <a:fld id="{E0E33F13-A105-40B4-A619-0A2340D1E384}" type="datetimeFigureOut">
              <a:rPr lang="en-IN" smtClean="0"/>
              <a:t>30-12-2023</a:t>
            </a:fld>
            <a:endParaRPr lang="en-IN"/>
          </a:p>
        </p:txBody>
      </p:sp>
      <p:sp>
        <p:nvSpPr>
          <p:cNvPr id="5" name="Footer Placeholder 4">
            <a:extLst>
              <a:ext uri="{FF2B5EF4-FFF2-40B4-BE49-F238E27FC236}">
                <a16:creationId xmlns:a16="http://schemas.microsoft.com/office/drawing/2014/main" id="{62D8854A-E081-EBF1-7F7C-0C1C8FC08E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737EA2-3AA4-9F1D-CE2E-07DE9423E284}"/>
              </a:ext>
            </a:extLst>
          </p:cNvPr>
          <p:cNvSpPr>
            <a:spLocks noGrp="1"/>
          </p:cNvSpPr>
          <p:nvPr>
            <p:ph type="sldNum" sz="quarter" idx="12"/>
          </p:nvPr>
        </p:nvSpPr>
        <p:spPr/>
        <p:txBody>
          <a:bodyPr/>
          <a:lstStyle/>
          <a:p>
            <a:fld id="{C35D4719-9F4D-47D5-996E-43FD590EEAD0}" type="slidenum">
              <a:rPr lang="en-IN" smtClean="0"/>
              <a:t>‹#›</a:t>
            </a:fld>
            <a:endParaRPr lang="en-IN"/>
          </a:p>
        </p:txBody>
      </p:sp>
    </p:spTree>
    <p:extLst>
      <p:ext uri="{BB962C8B-B14F-4D97-AF65-F5344CB8AC3E}">
        <p14:creationId xmlns:p14="http://schemas.microsoft.com/office/powerpoint/2010/main" val="212077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692910-2B0E-AB16-A695-D5E2C10C82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070706-4A0A-2104-F785-4F148AB44D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29482A-2B32-95B0-DF55-22ED86AE79EE}"/>
              </a:ext>
            </a:extLst>
          </p:cNvPr>
          <p:cNvSpPr>
            <a:spLocks noGrp="1"/>
          </p:cNvSpPr>
          <p:nvPr>
            <p:ph type="dt" sz="half" idx="10"/>
          </p:nvPr>
        </p:nvSpPr>
        <p:spPr/>
        <p:txBody>
          <a:bodyPr/>
          <a:lstStyle/>
          <a:p>
            <a:fld id="{E0E33F13-A105-40B4-A619-0A2340D1E384}" type="datetimeFigureOut">
              <a:rPr lang="en-IN" smtClean="0"/>
              <a:t>30-12-2023</a:t>
            </a:fld>
            <a:endParaRPr lang="en-IN"/>
          </a:p>
        </p:txBody>
      </p:sp>
      <p:sp>
        <p:nvSpPr>
          <p:cNvPr id="5" name="Footer Placeholder 4">
            <a:extLst>
              <a:ext uri="{FF2B5EF4-FFF2-40B4-BE49-F238E27FC236}">
                <a16:creationId xmlns:a16="http://schemas.microsoft.com/office/drawing/2014/main" id="{C4D1372E-5A12-4EA5-95ED-B8636522F9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8F2CFC-AE83-E33B-9BA3-7EA8F0DDDB9D}"/>
              </a:ext>
            </a:extLst>
          </p:cNvPr>
          <p:cNvSpPr>
            <a:spLocks noGrp="1"/>
          </p:cNvSpPr>
          <p:nvPr>
            <p:ph type="sldNum" sz="quarter" idx="12"/>
          </p:nvPr>
        </p:nvSpPr>
        <p:spPr/>
        <p:txBody>
          <a:bodyPr/>
          <a:lstStyle/>
          <a:p>
            <a:fld id="{C35D4719-9F4D-47D5-996E-43FD590EEAD0}" type="slidenum">
              <a:rPr lang="en-IN" smtClean="0"/>
              <a:t>‹#›</a:t>
            </a:fld>
            <a:endParaRPr lang="en-IN"/>
          </a:p>
        </p:txBody>
      </p:sp>
    </p:spTree>
    <p:extLst>
      <p:ext uri="{BB962C8B-B14F-4D97-AF65-F5344CB8AC3E}">
        <p14:creationId xmlns:p14="http://schemas.microsoft.com/office/powerpoint/2010/main" val="2841114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A717F-10E9-3E73-B3CF-F9BAB2051E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1D840F-5B66-F1CA-111E-DBBB604B1C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7DB6BF-BB59-E22E-A220-9451EF9BED81}"/>
              </a:ext>
            </a:extLst>
          </p:cNvPr>
          <p:cNvSpPr>
            <a:spLocks noGrp="1"/>
          </p:cNvSpPr>
          <p:nvPr>
            <p:ph type="dt" sz="half" idx="10"/>
          </p:nvPr>
        </p:nvSpPr>
        <p:spPr/>
        <p:txBody>
          <a:bodyPr/>
          <a:lstStyle/>
          <a:p>
            <a:fld id="{E0E33F13-A105-40B4-A619-0A2340D1E384}" type="datetimeFigureOut">
              <a:rPr lang="en-IN" smtClean="0"/>
              <a:t>30-12-2023</a:t>
            </a:fld>
            <a:endParaRPr lang="en-IN"/>
          </a:p>
        </p:txBody>
      </p:sp>
      <p:sp>
        <p:nvSpPr>
          <p:cNvPr id="5" name="Footer Placeholder 4">
            <a:extLst>
              <a:ext uri="{FF2B5EF4-FFF2-40B4-BE49-F238E27FC236}">
                <a16:creationId xmlns:a16="http://schemas.microsoft.com/office/drawing/2014/main" id="{035DA22E-1528-B7A4-748D-162D1E703C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9A340A-B0E8-818F-06FD-641ECC246CC2}"/>
              </a:ext>
            </a:extLst>
          </p:cNvPr>
          <p:cNvSpPr>
            <a:spLocks noGrp="1"/>
          </p:cNvSpPr>
          <p:nvPr>
            <p:ph type="sldNum" sz="quarter" idx="12"/>
          </p:nvPr>
        </p:nvSpPr>
        <p:spPr/>
        <p:txBody>
          <a:bodyPr/>
          <a:lstStyle/>
          <a:p>
            <a:fld id="{C35D4719-9F4D-47D5-996E-43FD590EEAD0}" type="slidenum">
              <a:rPr lang="en-IN" smtClean="0"/>
              <a:t>‹#›</a:t>
            </a:fld>
            <a:endParaRPr lang="en-IN"/>
          </a:p>
        </p:txBody>
      </p:sp>
    </p:spTree>
    <p:extLst>
      <p:ext uri="{BB962C8B-B14F-4D97-AF65-F5344CB8AC3E}">
        <p14:creationId xmlns:p14="http://schemas.microsoft.com/office/powerpoint/2010/main" val="522295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C4F58-4EBF-49F8-855D-7AD353E865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AE39FC-6718-AD3F-956B-887B091D1A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A79A87-7694-C89B-9787-7C06E0674A4F}"/>
              </a:ext>
            </a:extLst>
          </p:cNvPr>
          <p:cNvSpPr>
            <a:spLocks noGrp="1"/>
          </p:cNvSpPr>
          <p:nvPr>
            <p:ph type="dt" sz="half" idx="10"/>
          </p:nvPr>
        </p:nvSpPr>
        <p:spPr/>
        <p:txBody>
          <a:bodyPr/>
          <a:lstStyle/>
          <a:p>
            <a:fld id="{E0E33F13-A105-40B4-A619-0A2340D1E384}" type="datetimeFigureOut">
              <a:rPr lang="en-IN" smtClean="0"/>
              <a:t>30-12-2023</a:t>
            </a:fld>
            <a:endParaRPr lang="en-IN"/>
          </a:p>
        </p:txBody>
      </p:sp>
      <p:sp>
        <p:nvSpPr>
          <p:cNvPr id="5" name="Footer Placeholder 4">
            <a:extLst>
              <a:ext uri="{FF2B5EF4-FFF2-40B4-BE49-F238E27FC236}">
                <a16:creationId xmlns:a16="http://schemas.microsoft.com/office/drawing/2014/main" id="{C1D39315-99A9-3703-0C2A-E28419922E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0A86A0-4E2C-5D41-3400-967A81D4770E}"/>
              </a:ext>
            </a:extLst>
          </p:cNvPr>
          <p:cNvSpPr>
            <a:spLocks noGrp="1"/>
          </p:cNvSpPr>
          <p:nvPr>
            <p:ph type="sldNum" sz="quarter" idx="12"/>
          </p:nvPr>
        </p:nvSpPr>
        <p:spPr/>
        <p:txBody>
          <a:bodyPr/>
          <a:lstStyle/>
          <a:p>
            <a:fld id="{C35D4719-9F4D-47D5-996E-43FD590EEAD0}" type="slidenum">
              <a:rPr lang="en-IN" smtClean="0"/>
              <a:t>‹#›</a:t>
            </a:fld>
            <a:endParaRPr lang="en-IN"/>
          </a:p>
        </p:txBody>
      </p:sp>
    </p:spTree>
    <p:extLst>
      <p:ext uri="{BB962C8B-B14F-4D97-AF65-F5344CB8AC3E}">
        <p14:creationId xmlns:p14="http://schemas.microsoft.com/office/powerpoint/2010/main" val="118228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61B7-037A-EA3E-F0E1-F7F26372A4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E2BF93-A649-8810-DBA9-CA2951975E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F3F329-26B7-B150-77F6-7CBB395AE0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C7A4C1-F4E6-A88A-BE72-D430970F2D84}"/>
              </a:ext>
            </a:extLst>
          </p:cNvPr>
          <p:cNvSpPr>
            <a:spLocks noGrp="1"/>
          </p:cNvSpPr>
          <p:nvPr>
            <p:ph type="dt" sz="half" idx="10"/>
          </p:nvPr>
        </p:nvSpPr>
        <p:spPr/>
        <p:txBody>
          <a:bodyPr/>
          <a:lstStyle/>
          <a:p>
            <a:fld id="{E0E33F13-A105-40B4-A619-0A2340D1E384}" type="datetimeFigureOut">
              <a:rPr lang="en-IN" smtClean="0"/>
              <a:t>30-12-2023</a:t>
            </a:fld>
            <a:endParaRPr lang="en-IN"/>
          </a:p>
        </p:txBody>
      </p:sp>
      <p:sp>
        <p:nvSpPr>
          <p:cNvPr id="6" name="Footer Placeholder 5">
            <a:extLst>
              <a:ext uri="{FF2B5EF4-FFF2-40B4-BE49-F238E27FC236}">
                <a16:creationId xmlns:a16="http://schemas.microsoft.com/office/drawing/2014/main" id="{9E3AF104-B212-A774-2303-122D0C0629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DA18B7-B598-C64B-EF4B-C3B93FC07FE5}"/>
              </a:ext>
            </a:extLst>
          </p:cNvPr>
          <p:cNvSpPr>
            <a:spLocks noGrp="1"/>
          </p:cNvSpPr>
          <p:nvPr>
            <p:ph type="sldNum" sz="quarter" idx="12"/>
          </p:nvPr>
        </p:nvSpPr>
        <p:spPr/>
        <p:txBody>
          <a:bodyPr/>
          <a:lstStyle/>
          <a:p>
            <a:fld id="{C35D4719-9F4D-47D5-996E-43FD590EEAD0}" type="slidenum">
              <a:rPr lang="en-IN" smtClean="0"/>
              <a:t>‹#›</a:t>
            </a:fld>
            <a:endParaRPr lang="en-IN"/>
          </a:p>
        </p:txBody>
      </p:sp>
    </p:spTree>
    <p:extLst>
      <p:ext uri="{BB962C8B-B14F-4D97-AF65-F5344CB8AC3E}">
        <p14:creationId xmlns:p14="http://schemas.microsoft.com/office/powerpoint/2010/main" val="131416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5003-DE05-414C-2E15-FE88E074A8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9ECA9D-7FB2-D26B-42E4-4FFBD1FF0A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9A1D55-7FB4-EB52-636C-66D399DFB3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E454E3-CEBF-7C99-47B7-C277E092C9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DBCF98-337F-C04B-2167-26FA3E90F9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ADBC77-71AC-F422-623B-4CE566A24D5B}"/>
              </a:ext>
            </a:extLst>
          </p:cNvPr>
          <p:cNvSpPr>
            <a:spLocks noGrp="1"/>
          </p:cNvSpPr>
          <p:nvPr>
            <p:ph type="dt" sz="half" idx="10"/>
          </p:nvPr>
        </p:nvSpPr>
        <p:spPr/>
        <p:txBody>
          <a:bodyPr/>
          <a:lstStyle/>
          <a:p>
            <a:fld id="{E0E33F13-A105-40B4-A619-0A2340D1E384}" type="datetimeFigureOut">
              <a:rPr lang="en-IN" smtClean="0"/>
              <a:t>30-12-2023</a:t>
            </a:fld>
            <a:endParaRPr lang="en-IN"/>
          </a:p>
        </p:txBody>
      </p:sp>
      <p:sp>
        <p:nvSpPr>
          <p:cNvPr id="8" name="Footer Placeholder 7">
            <a:extLst>
              <a:ext uri="{FF2B5EF4-FFF2-40B4-BE49-F238E27FC236}">
                <a16:creationId xmlns:a16="http://schemas.microsoft.com/office/drawing/2014/main" id="{9B784F9C-DA93-ED13-54EB-64CD354C2E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294267-3F50-9644-3B6C-54062A13351C}"/>
              </a:ext>
            </a:extLst>
          </p:cNvPr>
          <p:cNvSpPr>
            <a:spLocks noGrp="1"/>
          </p:cNvSpPr>
          <p:nvPr>
            <p:ph type="sldNum" sz="quarter" idx="12"/>
          </p:nvPr>
        </p:nvSpPr>
        <p:spPr/>
        <p:txBody>
          <a:bodyPr/>
          <a:lstStyle/>
          <a:p>
            <a:fld id="{C35D4719-9F4D-47D5-996E-43FD590EEAD0}" type="slidenum">
              <a:rPr lang="en-IN" smtClean="0"/>
              <a:t>‹#›</a:t>
            </a:fld>
            <a:endParaRPr lang="en-IN"/>
          </a:p>
        </p:txBody>
      </p:sp>
    </p:spTree>
    <p:extLst>
      <p:ext uri="{BB962C8B-B14F-4D97-AF65-F5344CB8AC3E}">
        <p14:creationId xmlns:p14="http://schemas.microsoft.com/office/powerpoint/2010/main" val="96535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C0C1C-4077-1BC3-9705-832F09DE21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4334F3-423B-FB1B-5568-CB9FE0FF13E5}"/>
              </a:ext>
            </a:extLst>
          </p:cNvPr>
          <p:cNvSpPr>
            <a:spLocks noGrp="1"/>
          </p:cNvSpPr>
          <p:nvPr>
            <p:ph type="dt" sz="half" idx="10"/>
          </p:nvPr>
        </p:nvSpPr>
        <p:spPr/>
        <p:txBody>
          <a:bodyPr/>
          <a:lstStyle/>
          <a:p>
            <a:fld id="{E0E33F13-A105-40B4-A619-0A2340D1E384}" type="datetimeFigureOut">
              <a:rPr lang="en-IN" smtClean="0"/>
              <a:t>30-12-2023</a:t>
            </a:fld>
            <a:endParaRPr lang="en-IN"/>
          </a:p>
        </p:txBody>
      </p:sp>
      <p:sp>
        <p:nvSpPr>
          <p:cNvPr id="4" name="Footer Placeholder 3">
            <a:extLst>
              <a:ext uri="{FF2B5EF4-FFF2-40B4-BE49-F238E27FC236}">
                <a16:creationId xmlns:a16="http://schemas.microsoft.com/office/drawing/2014/main" id="{480373F0-513D-1F1C-F714-35DDF08A8E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52C776-9A23-89AA-02FA-0B05212CCB4D}"/>
              </a:ext>
            </a:extLst>
          </p:cNvPr>
          <p:cNvSpPr>
            <a:spLocks noGrp="1"/>
          </p:cNvSpPr>
          <p:nvPr>
            <p:ph type="sldNum" sz="quarter" idx="12"/>
          </p:nvPr>
        </p:nvSpPr>
        <p:spPr/>
        <p:txBody>
          <a:bodyPr/>
          <a:lstStyle/>
          <a:p>
            <a:fld id="{C35D4719-9F4D-47D5-996E-43FD590EEAD0}" type="slidenum">
              <a:rPr lang="en-IN" smtClean="0"/>
              <a:t>‹#›</a:t>
            </a:fld>
            <a:endParaRPr lang="en-IN"/>
          </a:p>
        </p:txBody>
      </p:sp>
    </p:spTree>
    <p:extLst>
      <p:ext uri="{BB962C8B-B14F-4D97-AF65-F5344CB8AC3E}">
        <p14:creationId xmlns:p14="http://schemas.microsoft.com/office/powerpoint/2010/main" val="2541184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5B31ED-DB01-B74A-F580-09AFEEC212AF}"/>
              </a:ext>
            </a:extLst>
          </p:cNvPr>
          <p:cNvSpPr>
            <a:spLocks noGrp="1"/>
          </p:cNvSpPr>
          <p:nvPr>
            <p:ph type="dt" sz="half" idx="10"/>
          </p:nvPr>
        </p:nvSpPr>
        <p:spPr/>
        <p:txBody>
          <a:bodyPr/>
          <a:lstStyle/>
          <a:p>
            <a:fld id="{E0E33F13-A105-40B4-A619-0A2340D1E384}" type="datetimeFigureOut">
              <a:rPr lang="en-IN" smtClean="0"/>
              <a:t>30-12-2023</a:t>
            </a:fld>
            <a:endParaRPr lang="en-IN"/>
          </a:p>
        </p:txBody>
      </p:sp>
      <p:sp>
        <p:nvSpPr>
          <p:cNvPr id="3" name="Footer Placeholder 2">
            <a:extLst>
              <a:ext uri="{FF2B5EF4-FFF2-40B4-BE49-F238E27FC236}">
                <a16:creationId xmlns:a16="http://schemas.microsoft.com/office/drawing/2014/main" id="{D04533CE-AF61-9450-DACE-C24F19E1E6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4F2C21-4DC6-4BCF-128C-DAB765656AEB}"/>
              </a:ext>
            </a:extLst>
          </p:cNvPr>
          <p:cNvSpPr>
            <a:spLocks noGrp="1"/>
          </p:cNvSpPr>
          <p:nvPr>
            <p:ph type="sldNum" sz="quarter" idx="12"/>
          </p:nvPr>
        </p:nvSpPr>
        <p:spPr/>
        <p:txBody>
          <a:bodyPr/>
          <a:lstStyle/>
          <a:p>
            <a:fld id="{C35D4719-9F4D-47D5-996E-43FD590EEAD0}" type="slidenum">
              <a:rPr lang="en-IN" smtClean="0"/>
              <a:t>‹#›</a:t>
            </a:fld>
            <a:endParaRPr lang="en-IN"/>
          </a:p>
        </p:txBody>
      </p:sp>
    </p:spTree>
    <p:extLst>
      <p:ext uri="{BB962C8B-B14F-4D97-AF65-F5344CB8AC3E}">
        <p14:creationId xmlns:p14="http://schemas.microsoft.com/office/powerpoint/2010/main" val="328790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C8D5-2E63-465A-C6A1-AD38CCBC36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3D42DF-0F2B-58AF-292D-1E5DB0BA92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A6F24B-589C-B143-A88F-7046187D9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A1FB18-CA99-0354-678A-3C60DCBD6362}"/>
              </a:ext>
            </a:extLst>
          </p:cNvPr>
          <p:cNvSpPr>
            <a:spLocks noGrp="1"/>
          </p:cNvSpPr>
          <p:nvPr>
            <p:ph type="dt" sz="half" idx="10"/>
          </p:nvPr>
        </p:nvSpPr>
        <p:spPr/>
        <p:txBody>
          <a:bodyPr/>
          <a:lstStyle/>
          <a:p>
            <a:fld id="{E0E33F13-A105-40B4-A619-0A2340D1E384}" type="datetimeFigureOut">
              <a:rPr lang="en-IN" smtClean="0"/>
              <a:t>30-12-2023</a:t>
            </a:fld>
            <a:endParaRPr lang="en-IN"/>
          </a:p>
        </p:txBody>
      </p:sp>
      <p:sp>
        <p:nvSpPr>
          <p:cNvPr id="6" name="Footer Placeholder 5">
            <a:extLst>
              <a:ext uri="{FF2B5EF4-FFF2-40B4-BE49-F238E27FC236}">
                <a16:creationId xmlns:a16="http://schemas.microsoft.com/office/drawing/2014/main" id="{323C9A5F-A59F-67D8-D280-5775D4D3B8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451FF6-96AF-C198-40ED-4165B0024A3A}"/>
              </a:ext>
            </a:extLst>
          </p:cNvPr>
          <p:cNvSpPr>
            <a:spLocks noGrp="1"/>
          </p:cNvSpPr>
          <p:nvPr>
            <p:ph type="sldNum" sz="quarter" idx="12"/>
          </p:nvPr>
        </p:nvSpPr>
        <p:spPr/>
        <p:txBody>
          <a:bodyPr/>
          <a:lstStyle/>
          <a:p>
            <a:fld id="{C35D4719-9F4D-47D5-996E-43FD590EEAD0}" type="slidenum">
              <a:rPr lang="en-IN" smtClean="0"/>
              <a:t>‹#›</a:t>
            </a:fld>
            <a:endParaRPr lang="en-IN"/>
          </a:p>
        </p:txBody>
      </p:sp>
    </p:spTree>
    <p:extLst>
      <p:ext uri="{BB962C8B-B14F-4D97-AF65-F5344CB8AC3E}">
        <p14:creationId xmlns:p14="http://schemas.microsoft.com/office/powerpoint/2010/main" val="88271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6223-8941-CA8E-D2C2-F628382A32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17E5D3-3159-F240-B5EC-E647A435BA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03CB83-7A11-9EAF-7AEC-EB49E5CE5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30DD23-8502-0AB2-F306-2DF19983EA44}"/>
              </a:ext>
            </a:extLst>
          </p:cNvPr>
          <p:cNvSpPr>
            <a:spLocks noGrp="1"/>
          </p:cNvSpPr>
          <p:nvPr>
            <p:ph type="dt" sz="half" idx="10"/>
          </p:nvPr>
        </p:nvSpPr>
        <p:spPr/>
        <p:txBody>
          <a:bodyPr/>
          <a:lstStyle/>
          <a:p>
            <a:fld id="{E0E33F13-A105-40B4-A619-0A2340D1E384}" type="datetimeFigureOut">
              <a:rPr lang="en-IN" smtClean="0"/>
              <a:t>30-12-2023</a:t>
            </a:fld>
            <a:endParaRPr lang="en-IN"/>
          </a:p>
        </p:txBody>
      </p:sp>
      <p:sp>
        <p:nvSpPr>
          <p:cNvPr id="6" name="Footer Placeholder 5">
            <a:extLst>
              <a:ext uri="{FF2B5EF4-FFF2-40B4-BE49-F238E27FC236}">
                <a16:creationId xmlns:a16="http://schemas.microsoft.com/office/drawing/2014/main" id="{7A3E34C3-3FD2-1DA8-39E1-07F26F64F8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15DE77-31D5-4753-C914-66FD5DB9CD73}"/>
              </a:ext>
            </a:extLst>
          </p:cNvPr>
          <p:cNvSpPr>
            <a:spLocks noGrp="1"/>
          </p:cNvSpPr>
          <p:nvPr>
            <p:ph type="sldNum" sz="quarter" idx="12"/>
          </p:nvPr>
        </p:nvSpPr>
        <p:spPr/>
        <p:txBody>
          <a:bodyPr/>
          <a:lstStyle/>
          <a:p>
            <a:fld id="{C35D4719-9F4D-47D5-996E-43FD590EEAD0}" type="slidenum">
              <a:rPr lang="en-IN" smtClean="0"/>
              <a:t>‹#›</a:t>
            </a:fld>
            <a:endParaRPr lang="en-IN"/>
          </a:p>
        </p:txBody>
      </p:sp>
    </p:spTree>
    <p:extLst>
      <p:ext uri="{BB962C8B-B14F-4D97-AF65-F5344CB8AC3E}">
        <p14:creationId xmlns:p14="http://schemas.microsoft.com/office/powerpoint/2010/main" val="3235016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069EAF-9830-3421-619E-3374A8670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5942CA-0265-F080-54C9-C1D5B0EB30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71A89F-1801-2B94-72B6-5ED1E0471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33F13-A105-40B4-A619-0A2340D1E384}" type="datetimeFigureOut">
              <a:rPr lang="en-IN" smtClean="0"/>
              <a:t>30-12-2023</a:t>
            </a:fld>
            <a:endParaRPr lang="en-IN"/>
          </a:p>
        </p:txBody>
      </p:sp>
      <p:sp>
        <p:nvSpPr>
          <p:cNvPr id="5" name="Footer Placeholder 4">
            <a:extLst>
              <a:ext uri="{FF2B5EF4-FFF2-40B4-BE49-F238E27FC236}">
                <a16:creationId xmlns:a16="http://schemas.microsoft.com/office/drawing/2014/main" id="{E4EEFF6A-EB4B-4223-5DFD-5814CB2C34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49C961-7E0E-3A95-017D-9D2CB6A539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5D4719-9F4D-47D5-996E-43FD590EEAD0}" type="slidenum">
              <a:rPr lang="en-IN" smtClean="0"/>
              <a:t>‹#›</a:t>
            </a:fld>
            <a:endParaRPr lang="en-IN"/>
          </a:p>
        </p:txBody>
      </p:sp>
    </p:spTree>
    <p:extLst>
      <p:ext uri="{BB962C8B-B14F-4D97-AF65-F5344CB8AC3E}">
        <p14:creationId xmlns:p14="http://schemas.microsoft.com/office/powerpoint/2010/main" val="3055189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1FE9-F85F-6D3F-27FF-D4508B94A7FF}"/>
              </a:ext>
            </a:extLst>
          </p:cNvPr>
          <p:cNvSpPr>
            <a:spLocks noGrp="1"/>
          </p:cNvSpPr>
          <p:nvPr>
            <p:ph type="title"/>
          </p:nvPr>
        </p:nvSpPr>
        <p:spPr>
          <a:xfrm>
            <a:off x="251927" y="158620"/>
            <a:ext cx="10624458" cy="624438"/>
          </a:xfrm>
        </p:spPr>
        <p:txBody>
          <a:bodyPr>
            <a:normAutofit fontScale="90000"/>
          </a:bodyPr>
          <a:lstStyle/>
          <a:p>
            <a:r>
              <a:rPr lang="en-IN" b="1" dirty="0">
                <a:latin typeface="Times New Roman" panose="02020603050405020304" pitchFamily="18" charset="0"/>
                <a:cs typeface="Times New Roman" panose="02020603050405020304" pitchFamily="18" charset="0"/>
              </a:rPr>
              <a:t>Protection in File System</a:t>
            </a:r>
          </a:p>
        </p:txBody>
      </p:sp>
      <p:sp>
        <p:nvSpPr>
          <p:cNvPr id="3" name="Content Placeholder 2">
            <a:extLst>
              <a:ext uri="{FF2B5EF4-FFF2-40B4-BE49-F238E27FC236}">
                <a16:creationId xmlns:a16="http://schemas.microsoft.com/office/drawing/2014/main" id="{499A5BC8-8913-0285-8CB6-737545DFDEA7}"/>
              </a:ext>
            </a:extLst>
          </p:cNvPr>
          <p:cNvSpPr>
            <a:spLocks noGrp="1"/>
          </p:cNvSpPr>
          <p:nvPr>
            <p:ph idx="1"/>
          </p:nvPr>
        </p:nvSpPr>
        <p:spPr>
          <a:xfrm>
            <a:off x="326571" y="849086"/>
            <a:ext cx="11532637" cy="5747657"/>
          </a:xfrm>
        </p:spPr>
        <p:txBody>
          <a:bodyPr/>
          <a:lstStyle/>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Users want to protect the information stored in the file system from </a:t>
            </a:r>
            <a:r>
              <a:rPr lang="en-US" sz="2400" b="1" i="0" dirty="0">
                <a:effectLst/>
                <a:latin typeface="Times New Roman" panose="02020603050405020304" pitchFamily="18" charset="0"/>
                <a:cs typeface="Times New Roman" panose="02020603050405020304" pitchFamily="18" charset="0"/>
              </a:rPr>
              <a:t>improper access </a:t>
            </a:r>
            <a:r>
              <a:rPr lang="en-US" sz="2400" b="0" i="0" dirty="0">
                <a:effectLst/>
                <a:latin typeface="Times New Roman" panose="02020603050405020304" pitchFamily="18" charset="0"/>
                <a:cs typeface="Times New Roman" panose="02020603050405020304" pitchFamily="18" charset="0"/>
              </a:rPr>
              <a:t>and </a:t>
            </a:r>
            <a:r>
              <a:rPr lang="en-US" sz="2400" b="1" i="0" dirty="0">
                <a:effectLst/>
                <a:latin typeface="Times New Roman" panose="02020603050405020304" pitchFamily="18" charset="0"/>
                <a:cs typeface="Times New Roman" panose="02020603050405020304" pitchFamily="18" charset="0"/>
              </a:rPr>
              <a:t>physical damage</a:t>
            </a:r>
            <a:r>
              <a:rPr lang="en-US" sz="2400" b="0" i="0" dirty="0">
                <a:effectLst/>
                <a:latin typeface="Times New Roman" panose="02020603050405020304" pitchFamily="18" charset="0"/>
                <a:cs typeface="Times New Roman" panose="02020603050405020304" pitchFamily="18" charset="0"/>
              </a:rPr>
              <a:t>.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To protect our information, one can make duplicate copies of the files, some systems automatically copy the files to protect the user from losing important information if the original files are accidentally destroyed.</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There can be situations of hardware errors like extreme temperature, vandalism, head crashes, failures, etc. that may cause damage to the files.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To understand protection better we will need to understand the types of access.</a:t>
            </a:r>
          </a:p>
          <a:p>
            <a:pPr marL="0" indent="0" algn="l" fontAlgn="base">
              <a:buNone/>
            </a:pPr>
            <a:endParaRPr lang="en-US" b="0"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4239238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9DF8F-6D62-C2AE-331E-A60141F2D82D}"/>
              </a:ext>
            </a:extLst>
          </p:cNvPr>
          <p:cNvSpPr>
            <a:spLocks noGrp="1"/>
          </p:cNvSpPr>
          <p:nvPr>
            <p:ph idx="1"/>
          </p:nvPr>
        </p:nvSpPr>
        <p:spPr>
          <a:xfrm>
            <a:off x="466531" y="522514"/>
            <a:ext cx="10887269" cy="5654449"/>
          </a:xfrm>
        </p:spPr>
        <p:txBody>
          <a:bodyPr/>
          <a:lstStyle/>
          <a:p>
            <a:pPr algn="just" fontAlgn="base">
              <a:lnSpc>
                <a:spcPct val="150000"/>
              </a:lnSpc>
              <a:buFont typeface="Arial" panose="020B0604020202020204" pitchFamily="34" charset="0"/>
              <a:buChar char="•"/>
            </a:pPr>
            <a:r>
              <a:rPr lang="en-US" sz="2800" b="1" i="0" dirty="0">
                <a:solidFill>
                  <a:srgbClr val="000000"/>
                </a:solidFill>
                <a:effectLst/>
                <a:latin typeface="Times New Roman" panose="02020603050405020304" pitchFamily="18" charset="0"/>
                <a:cs typeface="Times New Roman" panose="02020603050405020304" pitchFamily="18" charset="0"/>
              </a:rPr>
              <a:t>Per-File FCB</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sz="2800" b="0" i="0" dirty="0">
                <a:solidFill>
                  <a:srgbClr val="000000"/>
                </a:solidFill>
                <a:effectLst/>
                <a:latin typeface="Times New Roman" panose="02020603050405020304" pitchFamily="18" charset="0"/>
                <a:cs typeface="Times New Roman" panose="02020603050405020304" pitchFamily="18" charset="0"/>
              </a:rPr>
              <a:t>Per-File FCB stores details about </a:t>
            </a:r>
            <a:r>
              <a:rPr lang="en-US" sz="2800" b="1" i="0" dirty="0">
                <a:solidFill>
                  <a:srgbClr val="000000"/>
                </a:solidFill>
                <a:effectLst/>
                <a:latin typeface="Times New Roman" panose="02020603050405020304" pitchFamily="18" charset="0"/>
                <a:cs typeface="Times New Roman" panose="02020603050405020304" pitchFamily="18" charset="0"/>
              </a:rPr>
              <a:t>files and has a unique identifier number </a:t>
            </a:r>
            <a:r>
              <a:rPr lang="en-US" sz="2800" b="0" i="0" dirty="0">
                <a:solidFill>
                  <a:srgbClr val="000000"/>
                </a:solidFill>
                <a:effectLst/>
                <a:latin typeface="Times New Roman" panose="02020603050405020304" pitchFamily="18" charset="0"/>
                <a:cs typeface="Times New Roman" panose="02020603050405020304" pitchFamily="18" charset="0"/>
              </a:rPr>
              <a:t>to associate with the directory entry. </a:t>
            </a:r>
          </a:p>
          <a:p>
            <a:endParaRPr lang="en-IN" dirty="0"/>
          </a:p>
        </p:txBody>
      </p:sp>
    </p:spTree>
    <p:extLst>
      <p:ext uri="{BB962C8B-B14F-4D97-AF65-F5344CB8AC3E}">
        <p14:creationId xmlns:p14="http://schemas.microsoft.com/office/powerpoint/2010/main" val="226281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D1D2-CBD4-5A97-40FE-DBC69513385A}"/>
              </a:ext>
            </a:extLst>
          </p:cNvPr>
          <p:cNvSpPr>
            <a:spLocks noGrp="1"/>
          </p:cNvSpPr>
          <p:nvPr>
            <p:ph type="title"/>
          </p:nvPr>
        </p:nvSpPr>
        <p:spPr>
          <a:xfrm>
            <a:off x="147735" y="56599"/>
            <a:ext cx="10515600" cy="390655"/>
          </a:xfrm>
        </p:spPr>
        <p:txBody>
          <a:bodyPr>
            <a:normAutofit fontScale="90000"/>
          </a:bodyPr>
          <a:lstStyle/>
          <a:p>
            <a:r>
              <a:rPr lang="en-IN" b="1" i="0" dirty="0">
                <a:solidFill>
                  <a:srgbClr val="000000"/>
                </a:solidFill>
                <a:effectLst/>
                <a:latin typeface="Times New Roman" panose="02020603050405020304" pitchFamily="18" charset="0"/>
                <a:cs typeface="Times New Roman" panose="02020603050405020304" pitchFamily="18" charset="0"/>
              </a:rPr>
              <a:t>In-memory structures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641EBB-EDE4-1BD2-76E7-C266C76CCE24}"/>
              </a:ext>
            </a:extLst>
          </p:cNvPr>
          <p:cNvSpPr>
            <a:spLocks noGrp="1"/>
          </p:cNvSpPr>
          <p:nvPr>
            <p:ph idx="1"/>
          </p:nvPr>
        </p:nvSpPr>
        <p:spPr>
          <a:xfrm>
            <a:off x="147735" y="587829"/>
            <a:ext cx="11795449" cy="6074228"/>
          </a:xfrm>
        </p:spPr>
        <p:txBody>
          <a:bodyPr>
            <a:normAutofit fontScale="92500" lnSpcReduction="20000"/>
          </a:bodyPr>
          <a:lstStyle/>
          <a:p>
            <a:pPr marL="0" indent="0" algn="just" fontAlgn="base">
              <a:lnSpc>
                <a:spcPct val="150000"/>
              </a:lnSpc>
              <a:buNone/>
            </a:pPr>
            <a:r>
              <a:rPr lang="en-US" sz="2400" b="0" i="0" dirty="0">
                <a:solidFill>
                  <a:srgbClr val="000000"/>
                </a:solidFill>
                <a:effectLst/>
                <a:latin typeface="Times New Roman" panose="02020603050405020304" pitchFamily="18" charset="0"/>
                <a:cs typeface="Times New Roman" panose="02020603050405020304" pitchFamily="18" charset="0"/>
              </a:rPr>
              <a:t>The in-memory structure is maintained in the main memory and is helpful for file management for caching. Different in-memory structures are:</a:t>
            </a:r>
          </a:p>
          <a:p>
            <a:pPr marL="0" indent="0" algn="just" fontAlgn="base">
              <a:lnSpc>
                <a:spcPct val="150000"/>
              </a:lnSpc>
              <a:buNone/>
            </a:pPr>
            <a:r>
              <a:rPr lang="en-US" sz="2400" b="1" i="0" dirty="0">
                <a:solidFill>
                  <a:srgbClr val="000000"/>
                </a:solidFill>
                <a:effectLst/>
                <a:latin typeface="Times New Roman" panose="02020603050405020304" pitchFamily="18" charset="0"/>
                <a:cs typeface="Times New Roman" panose="02020603050405020304" pitchFamily="18" charset="0"/>
              </a:rPr>
              <a:t>Mount Table</a:t>
            </a:r>
            <a:r>
              <a:rPr lang="en-US" sz="2400" b="0" i="0" dirty="0">
                <a:solidFill>
                  <a:srgbClr val="000000"/>
                </a:solidFill>
                <a:effectLst/>
                <a:latin typeface="Times New Roman" panose="02020603050405020304" pitchFamily="18" charset="0"/>
                <a:cs typeface="Times New Roman" panose="02020603050405020304" pitchFamily="18" charset="0"/>
              </a:rPr>
              <a:t>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Mount Table stores information about the mounted volume. </a:t>
            </a:r>
          </a:p>
          <a:p>
            <a:pPr marL="0" indent="0" algn="just" fontAlgn="base">
              <a:lnSpc>
                <a:spcPct val="150000"/>
              </a:lnSpc>
              <a:buNone/>
            </a:pPr>
            <a:r>
              <a:rPr lang="en-US" sz="2400" b="1" i="0" dirty="0">
                <a:solidFill>
                  <a:srgbClr val="000000"/>
                </a:solidFill>
                <a:effectLst/>
                <a:latin typeface="Times New Roman" panose="02020603050405020304" pitchFamily="18" charset="0"/>
                <a:cs typeface="Times New Roman" panose="02020603050405020304" pitchFamily="18" charset="0"/>
              </a:rPr>
              <a:t>Per-process open-file table</a:t>
            </a:r>
            <a:r>
              <a:rPr lang="en-US" sz="2400" b="0" i="0" dirty="0">
                <a:solidFill>
                  <a:srgbClr val="000000"/>
                </a:solidFill>
                <a:effectLst/>
                <a:latin typeface="Times New Roman" panose="02020603050405020304" pitchFamily="18" charset="0"/>
                <a:cs typeface="Times New Roman" panose="02020603050405020304" pitchFamily="18" charset="0"/>
              </a:rPr>
              <a:t>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Per-process open-file table stores information opened by the process and it maps with the system open-file. </a:t>
            </a:r>
          </a:p>
          <a:p>
            <a:pPr marL="0" indent="0" algn="just" fontAlgn="base">
              <a:lnSpc>
                <a:spcPct val="150000"/>
              </a:lnSpc>
              <a:buNone/>
            </a:pPr>
            <a:r>
              <a:rPr lang="en-US" sz="2400" b="1" i="0" dirty="0">
                <a:solidFill>
                  <a:srgbClr val="000000"/>
                </a:solidFill>
                <a:effectLst/>
                <a:latin typeface="Times New Roman" panose="02020603050405020304" pitchFamily="18" charset="0"/>
                <a:cs typeface="Times New Roman" panose="02020603050405020304" pitchFamily="18" charset="0"/>
              </a:rPr>
              <a:t>Directory-structure cache</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Directory-structure cache stores information about the recently accessed directories.</a:t>
            </a:r>
          </a:p>
          <a:p>
            <a:pPr marL="0" indent="0" algn="just" fontAlgn="base">
              <a:lnSpc>
                <a:spcPct val="150000"/>
              </a:lnSpc>
              <a:buNone/>
            </a:pPr>
            <a:r>
              <a:rPr lang="en-US" sz="2400" b="1" i="0" dirty="0">
                <a:solidFill>
                  <a:srgbClr val="000000"/>
                </a:solidFill>
                <a:effectLst/>
                <a:latin typeface="Times New Roman" panose="02020603050405020304" pitchFamily="18" charset="0"/>
                <a:cs typeface="Times New Roman" panose="02020603050405020304" pitchFamily="18" charset="0"/>
              </a:rPr>
              <a:t>System-wide open-file table</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system-wide open-file table stores the copy of the FCB of each open file.</a:t>
            </a:r>
          </a:p>
          <a:p>
            <a:pPr marL="0" indent="0" algn="l" fontAlgn="base">
              <a:buNone/>
            </a:pPr>
            <a:endParaRPr lang="en-US" b="0" i="0" dirty="0">
              <a:solidFill>
                <a:srgbClr val="000000"/>
              </a:solidFill>
              <a:effectLst/>
              <a:latin typeface="Montserrat" panose="00000500000000000000" pitchFamily="2" charset="0"/>
            </a:endParaRPr>
          </a:p>
          <a:p>
            <a:endParaRPr lang="en-IN" dirty="0"/>
          </a:p>
        </p:txBody>
      </p:sp>
    </p:spTree>
    <p:extLst>
      <p:ext uri="{BB962C8B-B14F-4D97-AF65-F5344CB8AC3E}">
        <p14:creationId xmlns:p14="http://schemas.microsoft.com/office/powerpoint/2010/main" val="3205627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40E365-E1F7-8579-F317-301302E35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955" y="186612"/>
            <a:ext cx="10254343" cy="6428792"/>
          </a:xfrm>
          <a:prstGeom prst="rect">
            <a:avLst/>
          </a:prstGeom>
        </p:spPr>
      </p:pic>
    </p:spTree>
    <p:extLst>
      <p:ext uri="{BB962C8B-B14F-4D97-AF65-F5344CB8AC3E}">
        <p14:creationId xmlns:p14="http://schemas.microsoft.com/office/powerpoint/2010/main" val="3307208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B1A20D-E306-5D53-F8A5-5FCCAD2AB3C4}"/>
              </a:ext>
            </a:extLst>
          </p:cNvPr>
          <p:cNvSpPr>
            <a:spLocks noGrp="1"/>
          </p:cNvSpPr>
          <p:nvPr>
            <p:ph idx="1"/>
          </p:nvPr>
        </p:nvSpPr>
        <p:spPr>
          <a:xfrm>
            <a:off x="307910" y="205272"/>
            <a:ext cx="11607281" cy="6550091"/>
          </a:xfrm>
        </p:spPr>
        <p:txBody>
          <a:bodyPr>
            <a:normAutofit/>
          </a:bodyPr>
          <a:lstStyle/>
          <a:p>
            <a:pPr marL="0" indent="0" algn="l" fontAlgn="base">
              <a:buNone/>
            </a:pPr>
            <a:r>
              <a:rPr lang="en-IN" b="1" i="0" dirty="0">
                <a:solidFill>
                  <a:srgbClr val="C00000"/>
                </a:solidFill>
                <a:effectLst/>
                <a:latin typeface="Times New Roman" panose="02020603050405020304" pitchFamily="18" charset="0"/>
                <a:cs typeface="Times New Roman" panose="02020603050405020304" pitchFamily="18" charset="0"/>
              </a:rPr>
              <a:t>Types of access:</a:t>
            </a:r>
            <a:endParaRPr lang="en-IN" b="0" i="0" dirty="0">
              <a:solidFill>
                <a:srgbClr val="C00000"/>
              </a:solidFill>
              <a:effectLst/>
              <a:latin typeface="Times New Roman" panose="02020603050405020304" pitchFamily="18" charset="0"/>
              <a:cs typeface="Times New Roman" panose="02020603050405020304" pitchFamily="18" charset="0"/>
            </a:endParaRPr>
          </a:p>
          <a:p>
            <a:pPr algn="just" fontAlgn="base">
              <a:lnSpc>
                <a:spcPct val="160000"/>
              </a:lnSpc>
            </a:pPr>
            <a:r>
              <a:rPr lang="en-US" sz="2600" b="1" i="0" dirty="0">
                <a:effectLst/>
                <a:latin typeface="Times New Roman" panose="02020603050405020304" pitchFamily="18" charset="0"/>
                <a:cs typeface="Times New Roman" panose="02020603050405020304" pitchFamily="18" charset="0"/>
              </a:rPr>
              <a:t>File sharing</a:t>
            </a:r>
            <a:r>
              <a:rPr lang="en-US" sz="2600" b="0" i="0" dirty="0">
                <a:effectLst/>
                <a:latin typeface="Times New Roman" panose="02020603050405020304" pitchFamily="18" charset="0"/>
                <a:cs typeface="Times New Roman" panose="02020603050405020304" pitchFamily="18" charset="0"/>
              </a:rPr>
              <a:t> is the method of providing partial or full access to the users of the file system, as multiple users have access to the same data, there is a need for protection. </a:t>
            </a:r>
          </a:p>
          <a:p>
            <a:pPr algn="just" fontAlgn="base">
              <a:lnSpc>
                <a:spcPct val="160000"/>
              </a:lnSpc>
            </a:pPr>
            <a:r>
              <a:rPr lang="en-US" sz="2600" b="0" i="0" dirty="0">
                <a:effectLst/>
                <a:latin typeface="Times New Roman" panose="02020603050405020304" pitchFamily="18" charset="0"/>
                <a:cs typeface="Times New Roman" panose="02020603050405020304" pitchFamily="18" charset="0"/>
              </a:rPr>
              <a:t>One way to protect file systems can be to prohibit access, but it is an extreme scenario and is not of practical use.</a:t>
            </a:r>
          </a:p>
          <a:p>
            <a:pPr algn="just" fontAlgn="base">
              <a:lnSpc>
                <a:spcPct val="160000"/>
              </a:lnSpc>
            </a:pPr>
            <a:r>
              <a:rPr lang="en-US" sz="2600" b="0" i="0" dirty="0">
                <a:effectLst/>
                <a:latin typeface="Times New Roman" panose="02020603050405020304" pitchFamily="18" charset="0"/>
                <a:cs typeface="Times New Roman" panose="02020603050405020304" pitchFamily="18" charset="0"/>
              </a:rPr>
              <a:t>What is needed is </a:t>
            </a:r>
            <a:r>
              <a:rPr lang="en-US" sz="2600" b="1" i="0" dirty="0">
                <a:effectLst/>
                <a:latin typeface="Times New Roman" panose="02020603050405020304" pitchFamily="18" charset="0"/>
                <a:cs typeface="Times New Roman" panose="02020603050405020304" pitchFamily="18" charset="0"/>
              </a:rPr>
              <a:t>controlled access</a:t>
            </a:r>
            <a:r>
              <a:rPr lang="en-US" sz="2600" b="0" i="0" dirty="0">
                <a:effectLst/>
                <a:latin typeface="Times New Roman" panose="02020603050405020304" pitchFamily="18" charset="0"/>
                <a:cs typeface="Times New Roman" panose="02020603050405020304" pitchFamily="18" charset="0"/>
              </a:rPr>
              <a:t>. It may depend on various factors.</a:t>
            </a:r>
          </a:p>
          <a:p>
            <a:pPr algn="just" fontAlgn="base">
              <a:lnSpc>
                <a:spcPct val="160000"/>
              </a:lnSpc>
            </a:pPr>
            <a:r>
              <a:rPr lang="en-US" sz="2600" b="0" i="0" dirty="0">
                <a:effectLst/>
                <a:latin typeface="Times New Roman" panose="02020603050405020304" pitchFamily="18" charset="0"/>
                <a:cs typeface="Times New Roman" panose="02020603050405020304" pitchFamily="18" charset="0"/>
              </a:rPr>
              <a:t>These are the following operations that can be controlled:</a:t>
            </a:r>
          </a:p>
          <a:p>
            <a:pPr marL="0" indent="0">
              <a:buNone/>
            </a:pPr>
            <a:endParaRPr lang="en-IN" dirty="0"/>
          </a:p>
        </p:txBody>
      </p:sp>
    </p:spTree>
    <p:extLst>
      <p:ext uri="{BB962C8B-B14F-4D97-AF65-F5344CB8AC3E}">
        <p14:creationId xmlns:p14="http://schemas.microsoft.com/office/powerpoint/2010/main" val="599915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4DE5ED-1538-4213-1434-F712634FC35C}"/>
              </a:ext>
            </a:extLst>
          </p:cNvPr>
          <p:cNvSpPr>
            <a:spLocks noGrp="1"/>
          </p:cNvSpPr>
          <p:nvPr>
            <p:ph idx="1"/>
          </p:nvPr>
        </p:nvSpPr>
        <p:spPr>
          <a:xfrm>
            <a:off x="625151" y="475861"/>
            <a:ext cx="10728649" cy="5701102"/>
          </a:xfrm>
        </p:spPr>
        <p:txBody>
          <a:bodyPr>
            <a:normAutofit fontScale="85000" lnSpcReduction="20000"/>
          </a:bodyPr>
          <a:lstStyle/>
          <a:p>
            <a:pPr algn="just" fontAlgn="base">
              <a:lnSpc>
                <a:spcPct val="160000"/>
              </a:lnSpc>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Delete: delete the file and free its space for possible reuse</a:t>
            </a:r>
          </a:p>
          <a:p>
            <a:pPr algn="just" fontAlgn="base">
              <a:lnSpc>
                <a:spcPct val="160000"/>
              </a:lnSpc>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Append: Write new information at the end of the file</a:t>
            </a:r>
          </a:p>
          <a:p>
            <a:pPr algn="just" fontAlgn="base">
              <a:lnSpc>
                <a:spcPct val="160000"/>
              </a:lnSpc>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Execute: Load the file into memory and execute it.</a:t>
            </a:r>
          </a:p>
          <a:p>
            <a:pPr algn="just" fontAlgn="base">
              <a:lnSpc>
                <a:spcPct val="160000"/>
              </a:lnSpc>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Read: Read from the file</a:t>
            </a:r>
          </a:p>
          <a:p>
            <a:pPr algn="just" fontAlgn="base">
              <a:lnSpc>
                <a:spcPct val="160000"/>
              </a:lnSpc>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Write: Write or rewrite the file</a:t>
            </a:r>
          </a:p>
          <a:p>
            <a:pPr algn="just" fontAlgn="base">
              <a:lnSpc>
                <a:spcPct val="160000"/>
              </a:lnSpc>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List: List the name and attributes of the file</a:t>
            </a:r>
          </a:p>
          <a:p>
            <a:pPr algn="just" fontAlgn="base">
              <a:lnSpc>
                <a:spcPct val="160000"/>
              </a:lnSpc>
            </a:pPr>
            <a:r>
              <a:rPr lang="en-US" sz="2800" b="0" i="0" dirty="0">
                <a:solidFill>
                  <a:srgbClr val="000000"/>
                </a:solidFill>
                <a:effectLst/>
                <a:latin typeface="Times New Roman" panose="02020603050405020304" pitchFamily="18" charset="0"/>
                <a:cs typeface="Times New Roman" panose="02020603050405020304" pitchFamily="18" charset="0"/>
              </a:rPr>
              <a:t>However, protection is provided only at a lower level. For example, copying a file may be implemented by simply providing a sequence of </a:t>
            </a:r>
            <a:r>
              <a:rPr lang="en-US" sz="2800" b="1" i="0" dirty="0">
                <a:solidFill>
                  <a:srgbClr val="000000"/>
                </a:solidFill>
                <a:effectLst/>
                <a:latin typeface="Times New Roman" panose="02020603050405020304" pitchFamily="18" charset="0"/>
                <a:cs typeface="Times New Roman" panose="02020603050405020304" pitchFamily="18" charset="0"/>
              </a:rPr>
              <a:t>read requests</a:t>
            </a:r>
            <a:r>
              <a:rPr lang="en-US" sz="2800" b="0" i="0" dirty="0">
                <a:solidFill>
                  <a:srgbClr val="000000"/>
                </a:solidFill>
                <a:effectLst/>
                <a:latin typeface="Times New Roman" panose="02020603050405020304" pitchFamily="18" charset="0"/>
                <a:cs typeface="Times New Roman" panose="02020603050405020304" pitchFamily="18" charset="0"/>
              </a:rPr>
              <a:t>. In this scenario, a user with read access can copy the file and print it, and so on.</a:t>
            </a:r>
          </a:p>
          <a:p>
            <a:endParaRPr lang="en-IN" dirty="0"/>
          </a:p>
        </p:txBody>
      </p:sp>
    </p:spTree>
    <p:extLst>
      <p:ext uri="{BB962C8B-B14F-4D97-AF65-F5344CB8AC3E}">
        <p14:creationId xmlns:p14="http://schemas.microsoft.com/office/powerpoint/2010/main" val="8603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11236D-FE8E-0EA5-BAF1-C411FFE2496E}"/>
              </a:ext>
            </a:extLst>
          </p:cNvPr>
          <p:cNvSpPr>
            <a:spLocks noGrp="1"/>
          </p:cNvSpPr>
          <p:nvPr>
            <p:ph idx="1"/>
          </p:nvPr>
        </p:nvSpPr>
        <p:spPr>
          <a:xfrm>
            <a:off x="362339" y="416702"/>
            <a:ext cx="10515600" cy="6170709"/>
          </a:xfrm>
        </p:spPr>
        <p:txBody>
          <a:bodyPr>
            <a:normAutofit fontScale="77500" lnSpcReduction="20000"/>
          </a:bodyPr>
          <a:lstStyle/>
          <a:p>
            <a:pPr marL="0" indent="0">
              <a:buNone/>
            </a:pPr>
            <a:r>
              <a:rPr lang="en-US" b="1" i="0" dirty="0">
                <a:solidFill>
                  <a:srgbClr val="000000"/>
                </a:solidFill>
                <a:effectLst/>
                <a:latin typeface="Times New Roman" panose="02020603050405020304" pitchFamily="18" charset="0"/>
                <a:cs typeface="Times New Roman" panose="02020603050405020304" pitchFamily="18" charset="0"/>
              </a:rPr>
              <a:t>Access Control</a:t>
            </a:r>
          </a:p>
          <a:p>
            <a:pPr algn="just">
              <a:lnSpc>
                <a:spcPct val="160000"/>
              </a:lnSpc>
            </a:pPr>
            <a:r>
              <a:rPr lang="en-US" sz="2600" b="0" i="0" dirty="0">
                <a:effectLst/>
                <a:latin typeface="Times New Roman" panose="02020603050405020304" pitchFamily="18" charset="0"/>
                <a:cs typeface="Times New Roman" panose="02020603050405020304" pitchFamily="18" charset="0"/>
              </a:rPr>
              <a:t>There are numerous ways to access any file, one of the prominent ones is to associate identity-dependent access with all files and directories. </a:t>
            </a:r>
          </a:p>
          <a:p>
            <a:pPr algn="just">
              <a:lnSpc>
                <a:spcPct val="160000"/>
              </a:lnSpc>
            </a:pPr>
            <a:r>
              <a:rPr lang="en-US" sz="2600" b="0" i="0" dirty="0">
                <a:effectLst/>
                <a:latin typeface="Times New Roman" panose="02020603050405020304" pitchFamily="18" charset="0"/>
                <a:cs typeface="Times New Roman" panose="02020603050405020304" pitchFamily="18" charset="0"/>
              </a:rPr>
              <a:t>A list is created called the access-control list which enlists the names of users and the type of access granted to them. </a:t>
            </a:r>
          </a:p>
          <a:p>
            <a:pPr algn="just">
              <a:lnSpc>
                <a:spcPct val="160000"/>
              </a:lnSpc>
            </a:pPr>
            <a:r>
              <a:rPr lang="en-US" sz="2600" b="0" i="0" dirty="0">
                <a:effectLst/>
                <a:latin typeface="Times New Roman" panose="02020603050405020304" pitchFamily="18" charset="0"/>
                <a:cs typeface="Times New Roman" panose="02020603050405020304" pitchFamily="18" charset="0"/>
              </a:rPr>
              <a:t>However, it is very long as all the users need to be listed down. This process can often be tedious and unrewarding, especially if one does not have the list of users before the task. </a:t>
            </a:r>
          </a:p>
          <a:p>
            <a:pPr algn="just" fontAlgn="base">
              <a:lnSpc>
                <a:spcPct val="160000"/>
              </a:lnSpc>
            </a:pPr>
            <a:r>
              <a:rPr lang="en-US" sz="2600" b="0" i="0" dirty="0">
                <a:effectLst/>
                <a:latin typeface="Times New Roman" panose="02020603050405020304" pitchFamily="18" charset="0"/>
                <a:cs typeface="Times New Roman" panose="02020603050405020304" pitchFamily="18" charset="0"/>
              </a:rPr>
              <a:t>To resolve this situation and condense the length of access-control list, the following classifications are used:</a:t>
            </a:r>
          </a:p>
          <a:p>
            <a:pPr algn="just" fontAlgn="base">
              <a:lnSpc>
                <a:spcPct val="160000"/>
              </a:lnSpc>
              <a:buFont typeface="Arial" panose="020B0604020202020204" pitchFamily="34" charset="0"/>
              <a:buChar char="•"/>
            </a:pPr>
            <a:r>
              <a:rPr lang="en-US" sz="2600" b="1" i="0" dirty="0">
                <a:effectLst/>
                <a:latin typeface="Times New Roman" panose="02020603050405020304" pitchFamily="18" charset="0"/>
                <a:cs typeface="Times New Roman" panose="02020603050405020304" pitchFamily="18" charset="0"/>
              </a:rPr>
              <a:t>Owner –</a:t>
            </a:r>
            <a:r>
              <a:rPr lang="en-US" sz="2600" b="0" i="0" dirty="0">
                <a:effectLst/>
                <a:latin typeface="Times New Roman" panose="02020603050405020304" pitchFamily="18" charset="0"/>
                <a:cs typeface="Times New Roman" panose="02020603050405020304" pitchFamily="18" charset="0"/>
              </a:rPr>
              <a:t> Owner is the user who has created the file.</a:t>
            </a:r>
          </a:p>
          <a:p>
            <a:pPr algn="just" fontAlgn="base">
              <a:lnSpc>
                <a:spcPct val="160000"/>
              </a:lnSpc>
              <a:buFont typeface="Arial" panose="020B0604020202020204" pitchFamily="34" charset="0"/>
              <a:buChar char="•"/>
            </a:pPr>
            <a:r>
              <a:rPr lang="en-US" sz="2600" b="1" i="0" dirty="0">
                <a:effectLst/>
                <a:latin typeface="Times New Roman" panose="02020603050405020304" pitchFamily="18" charset="0"/>
                <a:cs typeface="Times New Roman" panose="02020603050405020304" pitchFamily="18" charset="0"/>
              </a:rPr>
              <a:t>Group –</a:t>
            </a:r>
            <a:r>
              <a:rPr lang="en-US" sz="2600" b="0" i="0" dirty="0">
                <a:effectLst/>
                <a:latin typeface="Times New Roman" panose="02020603050405020304" pitchFamily="18" charset="0"/>
                <a:cs typeface="Times New Roman" panose="02020603050405020304" pitchFamily="18" charset="0"/>
              </a:rPr>
              <a:t> A group is a set of members who has similar needs and they are sharing the same file.</a:t>
            </a:r>
          </a:p>
          <a:p>
            <a:pPr algn="just" fontAlgn="base">
              <a:lnSpc>
                <a:spcPct val="160000"/>
              </a:lnSpc>
              <a:buFont typeface="Arial" panose="020B0604020202020204" pitchFamily="34" charset="0"/>
              <a:buChar char="•"/>
            </a:pPr>
            <a:r>
              <a:rPr lang="en-US" sz="2600" b="1" i="0" dirty="0">
                <a:effectLst/>
                <a:latin typeface="Times New Roman" panose="02020603050405020304" pitchFamily="18" charset="0"/>
                <a:cs typeface="Times New Roman" panose="02020603050405020304" pitchFamily="18" charset="0"/>
              </a:rPr>
              <a:t>Universe –</a:t>
            </a:r>
            <a:r>
              <a:rPr lang="en-US" sz="2600" b="0" i="0" dirty="0">
                <a:effectLst/>
                <a:latin typeface="Times New Roman" panose="02020603050405020304" pitchFamily="18" charset="0"/>
                <a:cs typeface="Times New Roman" panose="02020603050405020304" pitchFamily="18" charset="0"/>
              </a:rPr>
              <a:t> In the system, all other users are under the category called universe.</a:t>
            </a:r>
          </a:p>
          <a:p>
            <a:pPr marL="0" indent="0" algn="l" fontAlgn="base">
              <a:buNone/>
            </a:pPr>
            <a:endParaRPr lang="en-US" b="0"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379841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B10D1-87E0-038D-84E2-D934A646740E}"/>
              </a:ext>
            </a:extLst>
          </p:cNvPr>
          <p:cNvSpPr>
            <a:spLocks noGrp="1"/>
          </p:cNvSpPr>
          <p:nvPr>
            <p:ph idx="1"/>
          </p:nvPr>
        </p:nvSpPr>
        <p:spPr>
          <a:xfrm>
            <a:off x="298580" y="485192"/>
            <a:ext cx="11523306" cy="5691771"/>
          </a:xfrm>
        </p:spPr>
        <p:txBody>
          <a:bodyPr>
            <a:normAutofit/>
          </a:bodyPr>
          <a:lstStyle/>
          <a:p>
            <a:pPr marL="0" indent="0" algn="l" fontAlgn="base">
              <a:buNone/>
            </a:pPr>
            <a:r>
              <a:rPr lang="en-US" sz="2400" b="1" i="0" dirty="0">
                <a:solidFill>
                  <a:srgbClr val="000000"/>
                </a:solidFill>
                <a:effectLst/>
                <a:latin typeface="Times New Roman" panose="02020603050405020304" pitchFamily="18" charset="0"/>
                <a:cs typeface="Times New Roman" panose="02020603050405020304" pitchFamily="18" charset="0"/>
              </a:rPr>
              <a:t>Other ways of protection:</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Another approach is to use passwords to enable access to the file systems.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However, this method has certain disadvantages:</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If one password is used for all the files, then in a situation where the password happens to be known by the other users, all the files will be accessible.</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It can be difficult to remember a lengthy and large number of passwords.</a:t>
            </a:r>
          </a:p>
          <a:p>
            <a:pPr marL="0" indent="0" algn="just" fontAlgn="base">
              <a:lnSpc>
                <a:spcPct val="150000"/>
              </a:lnSpc>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301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0424-2F2C-D058-62F4-A182270087D8}"/>
              </a:ext>
            </a:extLst>
          </p:cNvPr>
          <p:cNvSpPr>
            <a:spLocks noGrp="1"/>
          </p:cNvSpPr>
          <p:nvPr>
            <p:ph type="title"/>
          </p:nvPr>
        </p:nvSpPr>
        <p:spPr>
          <a:xfrm>
            <a:off x="205273" y="187844"/>
            <a:ext cx="11148527" cy="344001"/>
          </a:xfrm>
        </p:spPr>
        <p:txBody>
          <a:bodyPr>
            <a:noAutofit/>
          </a:bodyPr>
          <a:lstStyle/>
          <a:p>
            <a:r>
              <a:rPr lang="en-IN" sz="3600" b="1" i="0" dirty="0">
                <a:solidFill>
                  <a:srgbClr val="000000"/>
                </a:solidFill>
                <a:effectLst/>
                <a:latin typeface="Times New Roman" panose="02020603050405020304" pitchFamily="18" charset="0"/>
                <a:cs typeface="Times New Roman" panose="02020603050405020304" pitchFamily="18" charset="0"/>
              </a:rPr>
              <a:t>File System Structure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3617F6-7F6C-AEFD-0868-61B32FA91DFC}"/>
              </a:ext>
            </a:extLst>
          </p:cNvPr>
          <p:cNvSpPr>
            <a:spLocks noGrp="1"/>
          </p:cNvSpPr>
          <p:nvPr>
            <p:ph idx="1"/>
          </p:nvPr>
        </p:nvSpPr>
        <p:spPr>
          <a:xfrm>
            <a:off x="205273" y="634480"/>
            <a:ext cx="11709919" cy="5961031"/>
          </a:xfrm>
        </p:spPr>
        <p:txBody>
          <a:bodyPr>
            <a:normAutofit fontScale="92500" lnSpcReduction="20000"/>
          </a:bodyPr>
          <a:lstStyle/>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file system provides the users efficient access to the disk by allowing convenient storage, location, and retrieval of data.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Operating Systems use the layering method for every task including file systems, and every layer is responsible for some activities.</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layers are as follows:</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Application program</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Logical File System</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File Organization Module</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Basic File System</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I\O Control</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Devices</a:t>
            </a:r>
          </a:p>
          <a:p>
            <a:pPr marL="0" indent="0">
              <a:buNone/>
            </a:pPr>
            <a:endParaRPr lang="en-IN" dirty="0"/>
          </a:p>
        </p:txBody>
      </p:sp>
    </p:spTree>
    <p:extLst>
      <p:ext uri="{BB962C8B-B14F-4D97-AF65-F5344CB8AC3E}">
        <p14:creationId xmlns:p14="http://schemas.microsoft.com/office/powerpoint/2010/main" val="7732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B84D-D966-6D7E-6C15-ADDECD83F5BE}"/>
              </a:ext>
            </a:extLst>
          </p:cNvPr>
          <p:cNvSpPr>
            <a:spLocks noGrp="1"/>
          </p:cNvSpPr>
          <p:nvPr>
            <p:ph type="title"/>
          </p:nvPr>
        </p:nvSpPr>
        <p:spPr>
          <a:xfrm>
            <a:off x="149288" y="81157"/>
            <a:ext cx="11064551" cy="493291"/>
          </a:xfrm>
        </p:spPr>
        <p:txBody>
          <a:bodyPr>
            <a:noAutofit/>
          </a:bodyPr>
          <a:lstStyle/>
          <a:p>
            <a:r>
              <a:rPr lang="en-IN" sz="3200" b="1" i="0" dirty="0">
                <a:solidFill>
                  <a:srgbClr val="000000"/>
                </a:solidFill>
                <a:effectLst/>
                <a:latin typeface="Times New Roman" panose="02020603050405020304" pitchFamily="18" charset="0"/>
                <a:cs typeface="Times New Roman" panose="02020603050405020304" pitchFamily="18" charset="0"/>
              </a:rPr>
              <a:t>Application of each layer:</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6A37F5-28BD-0284-4B18-775B501A6031}"/>
              </a:ext>
            </a:extLst>
          </p:cNvPr>
          <p:cNvSpPr>
            <a:spLocks noGrp="1"/>
          </p:cNvSpPr>
          <p:nvPr>
            <p:ph idx="1"/>
          </p:nvPr>
        </p:nvSpPr>
        <p:spPr>
          <a:xfrm>
            <a:off x="149288" y="574448"/>
            <a:ext cx="11893424" cy="6115601"/>
          </a:xfrm>
        </p:spPr>
        <p:txBody>
          <a:bodyPr>
            <a:normAutofit fontScale="70000" lnSpcReduction="20000"/>
          </a:bodyPr>
          <a:lstStyle/>
          <a:p>
            <a:pPr algn="just" fontAlgn="base">
              <a:lnSpc>
                <a:spcPct val="170000"/>
              </a:lnSpc>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The application program</a:t>
            </a:r>
            <a:r>
              <a:rPr lang="en-US" b="0" i="0" dirty="0">
                <a:solidFill>
                  <a:srgbClr val="000000"/>
                </a:solidFill>
                <a:effectLst/>
                <a:latin typeface="Times New Roman" panose="02020603050405020304" pitchFamily="18" charset="0"/>
                <a:cs typeface="Times New Roman" panose="02020603050405020304" pitchFamily="18" charset="0"/>
              </a:rPr>
              <a:t> requests for a file, the request is sent to the logical file system. </a:t>
            </a:r>
          </a:p>
          <a:p>
            <a:pPr algn="just" fontAlgn="base">
              <a:lnSpc>
                <a:spcPct val="170000"/>
              </a:lnSpc>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The logical file system</a:t>
            </a:r>
            <a:r>
              <a:rPr lang="en-US" b="0" i="0" dirty="0">
                <a:solidFill>
                  <a:srgbClr val="000000"/>
                </a:solidFill>
                <a:effectLst/>
                <a:latin typeface="Times New Roman" panose="02020603050405020304" pitchFamily="18" charset="0"/>
                <a:cs typeface="Times New Roman" panose="02020603050405020304" pitchFamily="18" charset="0"/>
              </a:rPr>
              <a:t> stores the meta data of the file and the directory structure. If the application program does not have the required permissions, then the logical file system shows an error. It is also responsible for verifying the path to the file.</a:t>
            </a:r>
          </a:p>
          <a:p>
            <a:pPr algn="just" fontAlgn="base">
              <a:lnSpc>
                <a:spcPct val="170000"/>
              </a:lnSpc>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Files are stored in the hard disks from where it is to be retrieved. The files are divided into logical blocks. To store and retrieve data from the file, the logical blocks need to be mapped to the physical blocks. This mapping is done by </a:t>
            </a:r>
            <a:r>
              <a:rPr lang="en-US" b="1" i="0" dirty="0">
                <a:solidFill>
                  <a:srgbClr val="000000"/>
                </a:solidFill>
                <a:effectLst/>
                <a:latin typeface="Times New Roman" panose="02020603050405020304" pitchFamily="18" charset="0"/>
                <a:cs typeface="Times New Roman" panose="02020603050405020304" pitchFamily="18" charset="0"/>
              </a:rPr>
              <a:t>the file organization module</a:t>
            </a:r>
            <a:r>
              <a:rPr lang="en-US" b="0" i="0" dirty="0">
                <a:solidFill>
                  <a:srgbClr val="000000"/>
                </a:solidFill>
                <a:effectLst/>
                <a:latin typeface="Times New Roman" panose="02020603050405020304" pitchFamily="18" charset="0"/>
                <a:cs typeface="Times New Roman" panose="02020603050405020304" pitchFamily="18" charset="0"/>
              </a:rPr>
              <a:t>. It also looks over space management. The file organization module decided which physical block is to be allocated to the applications.</a:t>
            </a:r>
          </a:p>
          <a:p>
            <a:pPr algn="just" fontAlgn="base">
              <a:lnSpc>
                <a:spcPct val="170000"/>
              </a:lnSpc>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Once the decision is made, it passes the information to </a:t>
            </a:r>
            <a:r>
              <a:rPr lang="en-US" b="1" i="0" dirty="0">
                <a:solidFill>
                  <a:srgbClr val="000000"/>
                </a:solidFill>
                <a:effectLst/>
                <a:latin typeface="Times New Roman" panose="02020603050405020304" pitchFamily="18" charset="0"/>
                <a:cs typeface="Times New Roman" panose="02020603050405020304" pitchFamily="18" charset="0"/>
              </a:rPr>
              <a:t>the basic file system</a:t>
            </a:r>
            <a:r>
              <a:rPr lang="en-US" b="0" i="0" dirty="0">
                <a:solidFill>
                  <a:srgbClr val="000000"/>
                </a:solidFill>
                <a:effectLst/>
                <a:latin typeface="Times New Roman" panose="02020603050405020304" pitchFamily="18" charset="0"/>
                <a:cs typeface="Times New Roman" panose="02020603050405020304" pitchFamily="18" charset="0"/>
              </a:rPr>
              <a:t>. The basic file system issues a command to the I\O Control to fetch the blocks. </a:t>
            </a:r>
          </a:p>
          <a:p>
            <a:pPr algn="just" fontAlgn="base">
              <a:lnSpc>
                <a:spcPct val="170000"/>
              </a:lnSpc>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The I\O control</a:t>
            </a:r>
            <a:r>
              <a:rPr lang="en-US" b="0" i="0" dirty="0">
                <a:solidFill>
                  <a:srgbClr val="000000"/>
                </a:solidFill>
                <a:effectLst/>
                <a:latin typeface="Times New Roman" panose="02020603050405020304" pitchFamily="18" charset="0"/>
                <a:cs typeface="Times New Roman" panose="02020603050405020304" pitchFamily="18" charset="0"/>
              </a:rPr>
              <a:t> handles any interrupts and contains the device drivers to access the hard disk.</a:t>
            </a:r>
          </a:p>
          <a:p>
            <a:pPr algn="l" fontAlgn="base"/>
            <a:endParaRPr lang="en-US" b="0"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2791860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7D23-087A-160D-0F38-C1052C61909B}"/>
              </a:ext>
            </a:extLst>
          </p:cNvPr>
          <p:cNvSpPr>
            <a:spLocks noGrp="1"/>
          </p:cNvSpPr>
          <p:nvPr>
            <p:ph type="title"/>
          </p:nvPr>
        </p:nvSpPr>
        <p:spPr>
          <a:xfrm>
            <a:off x="158620" y="187844"/>
            <a:ext cx="11195180" cy="614589"/>
          </a:xfrm>
        </p:spPr>
        <p:txBody>
          <a:bodyPr>
            <a:normAutofit/>
          </a:bodyPr>
          <a:lstStyle/>
          <a:p>
            <a:r>
              <a:rPr lang="en-IN" sz="3600" b="1" i="0" dirty="0">
                <a:solidFill>
                  <a:srgbClr val="000000"/>
                </a:solidFill>
                <a:effectLst/>
                <a:latin typeface="Times New Roman" panose="02020603050405020304" pitchFamily="18" charset="0"/>
                <a:cs typeface="Times New Roman" panose="02020603050405020304" pitchFamily="18" charset="0"/>
              </a:rPr>
              <a:t>File System Implementation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316505-1D4F-7D15-4037-269B1AA7EE5D}"/>
              </a:ext>
            </a:extLst>
          </p:cNvPr>
          <p:cNvSpPr>
            <a:spLocks noGrp="1"/>
          </p:cNvSpPr>
          <p:nvPr>
            <p:ph idx="1"/>
          </p:nvPr>
        </p:nvSpPr>
        <p:spPr>
          <a:xfrm>
            <a:off x="158620" y="802432"/>
            <a:ext cx="11663266" cy="5867723"/>
          </a:xfrm>
        </p:spPr>
        <p:txBody>
          <a:bodyPr/>
          <a:lstStyle/>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We can use the following data structures to implement file systems:</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On-disk structures</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In-memory structures</a:t>
            </a:r>
          </a:p>
          <a:p>
            <a:pPr marL="0" indent="0" algn="just" fontAlgn="base">
              <a:lnSpc>
                <a:spcPct val="15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On-disk structures</a:t>
            </a:r>
            <a:endParaRPr lang="en-US" sz="2400" b="0" i="0" dirty="0">
              <a:solidFill>
                <a:srgbClr val="FF0000"/>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They store information about the total number of disk blocks, their location, free disk blocks, etc. Different on-disk structures are as follows:</a:t>
            </a:r>
          </a:p>
          <a:p>
            <a:pPr marL="0" indent="0">
              <a:buNone/>
            </a:pPr>
            <a:endParaRPr lang="en-IN" dirty="0"/>
          </a:p>
        </p:txBody>
      </p:sp>
    </p:spTree>
    <p:extLst>
      <p:ext uri="{BB962C8B-B14F-4D97-AF65-F5344CB8AC3E}">
        <p14:creationId xmlns:p14="http://schemas.microsoft.com/office/powerpoint/2010/main" val="84565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71AF0-A20C-BD7E-FC61-BB95BDD974E1}"/>
              </a:ext>
            </a:extLst>
          </p:cNvPr>
          <p:cNvSpPr>
            <a:spLocks noGrp="1"/>
          </p:cNvSpPr>
          <p:nvPr>
            <p:ph idx="1"/>
          </p:nvPr>
        </p:nvSpPr>
        <p:spPr>
          <a:xfrm>
            <a:off x="289249" y="233265"/>
            <a:ext cx="11433111" cy="6307494"/>
          </a:xfrm>
        </p:spPr>
        <p:txBody>
          <a:bodyPr>
            <a:noAutofit/>
          </a:bodyPr>
          <a:lstStyle/>
          <a:p>
            <a:pPr marL="0" indent="0" algn="just" fontAlgn="base">
              <a:lnSpc>
                <a:spcPct val="150000"/>
              </a:lnSpc>
              <a:buNone/>
            </a:pPr>
            <a:r>
              <a:rPr lang="en-US" sz="2400" b="1" i="0" dirty="0">
                <a:solidFill>
                  <a:srgbClr val="000000"/>
                </a:solidFill>
                <a:effectLst/>
                <a:latin typeface="Times New Roman" panose="02020603050405020304" pitchFamily="18" charset="0"/>
                <a:cs typeface="Times New Roman" panose="02020603050405020304" pitchFamily="18" charset="0"/>
              </a:rPr>
              <a:t>Directory structure</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Directory structure stores the </a:t>
            </a:r>
            <a:r>
              <a:rPr lang="en-US" sz="2400" b="1" i="0" dirty="0">
                <a:solidFill>
                  <a:srgbClr val="000000"/>
                </a:solidFill>
                <a:effectLst/>
                <a:latin typeface="Times New Roman" panose="02020603050405020304" pitchFamily="18" charset="0"/>
                <a:cs typeface="Times New Roman" panose="02020603050405020304" pitchFamily="18" charset="0"/>
              </a:rPr>
              <a:t>file names </a:t>
            </a:r>
            <a:r>
              <a:rPr lang="en-US" sz="2400" b="0" i="0" dirty="0">
                <a:solidFill>
                  <a:srgbClr val="000000"/>
                </a:solidFill>
                <a:effectLst/>
                <a:latin typeface="Times New Roman" panose="02020603050405020304" pitchFamily="18" charset="0"/>
                <a:cs typeface="Times New Roman" panose="02020603050405020304" pitchFamily="18" charset="0"/>
              </a:rPr>
              <a:t>and associated </a:t>
            </a:r>
            <a:r>
              <a:rPr lang="en-US" sz="2400" b="1" i="0" dirty="0" err="1">
                <a:solidFill>
                  <a:srgbClr val="000000"/>
                </a:solidFill>
                <a:effectLst/>
                <a:latin typeface="Times New Roman" panose="02020603050405020304" pitchFamily="18" charset="0"/>
                <a:cs typeface="Times New Roman" panose="02020603050405020304" pitchFamily="18" charset="0"/>
              </a:rPr>
              <a:t>i</a:t>
            </a:r>
            <a:r>
              <a:rPr lang="en-US" sz="2400" b="1" i="0" dirty="0">
                <a:solidFill>
                  <a:srgbClr val="000000"/>
                </a:solidFill>
                <a:effectLst/>
                <a:latin typeface="Times New Roman" panose="02020603050405020304" pitchFamily="18" charset="0"/>
                <a:cs typeface="Times New Roman" panose="02020603050405020304" pitchFamily="18" charset="0"/>
              </a:rPr>
              <a:t>-node numbers</a:t>
            </a:r>
            <a:r>
              <a:rPr lang="en-US" sz="2400" b="0" i="0" dirty="0">
                <a:solidFill>
                  <a:srgbClr val="000000"/>
                </a:solidFill>
                <a:effectLst/>
                <a:latin typeface="Times New Roman" panose="02020603050405020304" pitchFamily="18" charset="0"/>
                <a:cs typeface="Times New Roman" panose="02020603050405020304" pitchFamily="18" charset="0"/>
              </a:rPr>
              <a:t>. </a:t>
            </a:r>
          </a:p>
          <a:p>
            <a:pPr marL="0" indent="0" algn="just" fontAlgn="base">
              <a:lnSpc>
                <a:spcPct val="150000"/>
              </a:lnSpc>
              <a:buNone/>
            </a:pPr>
            <a:r>
              <a:rPr lang="en-US" sz="2400" b="1" i="0" dirty="0">
                <a:solidFill>
                  <a:srgbClr val="000000"/>
                </a:solidFill>
                <a:effectLst/>
                <a:latin typeface="Times New Roman" panose="02020603050405020304" pitchFamily="18" charset="0"/>
                <a:cs typeface="Times New Roman" panose="02020603050405020304" pitchFamily="18" charset="0"/>
              </a:rPr>
              <a:t>Volume Control Block</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Volume Control Block stores </a:t>
            </a:r>
            <a:r>
              <a:rPr lang="en-US" sz="2400" b="1" i="0" dirty="0">
                <a:solidFill>
                  <a:srgbClr val="000000"/>
                </a:solidFill>
                <a:effectLst/>
                <a:latin typeface="Times New Roman" panose="02020603050405020304" pitchFamily="18" charset="0"/>
                <a:cs typeface="Times New Roman" panose="02020603050405020304" pitchFamily="18" charset="0"/>
              </a:rPr>
              <a:t>information about a particular partition</a:t>
            </a:r>
            <a:r>
              <a:rPr lang="en-US" sz="2400" b="0" i="0" dirty="0">
                <a:solidFill>
                  <a:srgbClr val="000000"/>
                </a:solidFill>
                <a:effectLst/>
                <a:latin typeface="Times New Roman" panose="02020603050405020304" pitchFamily="18" charset="0"/>
                <a:cs typeface="Times New Roman" panose="02020603050405020304" pitchFamily="18" charset="0"/>
              </a:rPr>
              <a:t>. Examples: block pointers, free block count, etc.</a:t>
            </a:r>
          </a:p>
          <a:p>
            <a:pPr marL="0" indent="0" algn="just" fontAlgn="base">
              <a:lnSpc>
                <a:spcPct val="150000"/>
              </a:lnSpc>
              <a:buNone/>
            </a:pPr>
            <a:r>
              <a:rPr lang="en-US" sz="2400" b="1" i="0" dirty="0">
                <a:solidFill>
                  <a:srgbClr val="000000"/>
                </a:solidFill>
                <a:effectLst/>
                <a:latin typeface="Times New Roman" panose="02020603050405020304" pitchFamily="18" charset="0"/>
                <a:cs typeface="Times New Roman" panose="02020603050405020304" pitchFamily="18" charset="0"/>
              </a:rPr>
              <a:t>Boot Control Block</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Boot Control Block is generally the first block of volume and it stores the information needed to boot an operating system. It is also known as partition boot sector in NTFS and boot block in UNIX.</a:t>
            </a:r>
          </a:p>
        </p:txBody>
      </p:sp>
    </p:spTree>
    <p:extLst>
      <p:ext uri="{BB962C8B-B14F-4D97-AF65-F5344CB8AC3E}">
        <p14:creationId xmlns:p14="http://schemas.microsoft.com/office/powerpoint/2010/main" val="2972069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1031</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Montserrat</vt:lpstr>
      <vt:lpstr>Times New Roman</vt:lpstr>
      <vt:lpstr>Office Theme</vt:lpstr>
      <vt:lpstr>Protection in File System</vt:lpstr>
      <vt:lpstr>PowerPoint Presentation</vt:lpstr>
      <vt:lpstr>PowerPoint Presentation</vt:lpstr>
      <vt:lpstr>PowerPoint Presentation</vt:lpstr>
      <vt:lpstr>PowerPoint Presentation</vt:lpstr>
      <vt:lpstr>File System Structure</vt:lpstr>
      <vt:lpstr>Application of each layer:</vt:lpstr>
      <vt:lpstr>File System Implementation</vt:lpstr>
      <vt:lpstr>PowerPoint Presentation</vt:lpstr>
      <vt:lpstr>PowerPoint Presentation</vt:lpstr>
      <vt:lpstr>In-memory structures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Protection in File System</dc:title>
  <dc:creator>Akash Kadao</dc:creator>
  <cp:lastModifiedBy>Akash Kadao</cp:lastModifiedBy>
  <cp:revision>4</cp:revision>
  <dcterms:created xsi:type="dcterms:W3CDTF">2023-10-13T06:15:09Z</dcterms:created>
  <dcterms:modified xsi:type="dcterms:W3CDTF">2023-12-30T06:52:32Z</dcterms:modified>
</cp:coreProperties>
</file>