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6" r:id="rId2"/>
    <p:sldId id="308" r:id="rId3"/>
    <p:sldId id="309" r:id="rId4"/>
    <p:sldId id="311" r:id="rId5"/>
    <p:sldId id="312" r:id="rId6"/>
    <p:sldId id="313" r:id="rId7"/>
    <p:sldId id="314" r:id="rId8"/>
    <p:sldId id="315" r:id="rId9"/>
    <p:sldId id="316" r:id="rId10"/>
    <p:sldId id="317" r:id="rId11"/>
    <p:sldId id="318" r:id="rId12"/>
    <p:sldId id="319" r:id="rId13"/>
    <p:sldId id="320" r:id="rId14"/>
    <p:sldId id="321" r:id="rId15"/>
    <p:sldId id="323" r:id="rId16"/>
    <p:sldId id="324" r:id="rId17"/>
    <p:sldId id="325" r:id="rId18"/>
    <p:sldId id="326" r:id="rId19"/>
    <p:sldId id="32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100A2-27C7-1476-4060-0E9366B731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FE5210-BEA3-D357-F28E-C4004B4EDD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8AC98F2-1FCD-F942-FD2E-AEC5DD1C7A89}"/>
              </a:ext>
            </a:extLst>
          </p:cNvPr>
          <p:cNvSpPr>
            <a:spLocks noGrp="1"/>
          </p:cNvSpPr>
          <p:nvPr>
            <p:ph type="dt" sz="half" idx="10"/>
          </p:nvPr>
        </p:nvSpPr>
        <p:spPr/>
        <p:txBody>
          <a:bodyPr/>
          <a:lstStyle/>
          <a:p>
            <a:fld id="{E74927B8-C104-422F-99C3-D7BD12DBDD6B}" type="datetimeFigureOut">
              <a:rPr lang="en-IN" smtClean="0"/>
              <a:t>01-01-2024</a:t>
            </a:fld>
            <a:endParaRPr lang="en-IN"/>
          </a:p>
        </p:txBody>
      </p:sp>
      <p:sp>
        <p:nvSpPr>
          <p:cNvPr id="5" name="Footer Placeholder 4">
            <a:extLst>
              <a:ext uri="{FF2B5EF4-FFF2-40B4-BE49-F238E27FC236}">
                <a16:creationId xmlns:a16="http://schemas.microsoft.com/office/drawing/2014/main" id="{EA80879F-788E-CD5F-9D31-1666BCA4FA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03E385-FA0E-8147-4A33-9D5A41B1A324}"/>
              </a:ext>
            </a:extLst>
          </p:cNvPr>
          <p:cNvSpPr>
            <a:spLocks noGrp="1"/>
          </p:cNvSpPr>
          <p:nvPr>
            <p:ph type="sldNum" sz="quarter" idx="12"/>
          </p:nvPr>
        </p:nvSpPr>
        <p:spPr/>
        <p:txBody>
          <a:bodyPr/>
          <a:lstStyle/>
          <a:p>
            <a:fld id="{07A240A9-7DBF-4588-92DD-8FB7E3F35289}" type="slidenum">
              <a:rPr lang="en-IN" smtClean="0"/>
              <a:t>‹#›</a:t>
            </a:fld>
            <a:endParaRPr lang="en-IN"/>
          </a:p>
        </p:txBody>
      </p:sp>
    </p:spTree>
    <p:extLst>
      <p:ext uri="{BB962C8B-B14F-4D97-AF65-F5344CB8AC3E}">
        <p14:creationId xmlns:p14="http://schemas.microsoft.com/office/powerpoint/2010/main" val="1983840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84D8-DF0B-43B1-A324-960C1B37FA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1129FE-B2FF-EE9B-0C27-73DD43AB11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812D83-6F23-7034-E561-62DAE23DCCD6}"/>
              </a:ext>
            </a:extLst>
          </p:cNvPr>
          <p:cNvSpPr>
            <a:spLocks noGrp="1"/>
          </p:cNvSpPr>
          <p:nvPr>
            <p:ph type="dt" sz="half" idx="10"/>
          </p:nvPr>
        </p:nvSpPr>
        <p:spPr/>
        <p:txBody>
          <a:bodyPr/>
          <a:lstStyle/>
          <a:p>
            <a:fld id="{E74927B8-C104-422F-99C3-D7BD12DBDD6B}" type="datetimeFigureOut">
              <a:rPr lang="en-IN" smtClean="0"/>
              <a:t>01-01-2024</a:t>
            </a:fld>
            <a:endParaRPr lang="en-IN"/>
          </a:p>
        </p:txBody>
      </p:sp>
      <p:sp>
        <p:nvSpPr>
          <p:cNvPr id="5" name="Footer Placeholder 4">
            <a:extLst>
              <a:ext uri="{FF2B5EF4-FFF2-40B4-BE49-F238E27FC236}">
                <a16:creationId xmlns:a16="http://schemas.microsoft.com/office/drawing/2014/main" id="{303F89AC-B8F1-D1A7-E600-955430F804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5CE6BB-C90A-E61C-9A02-602774C05164}"/>
              </a:ext>
            </a:extLst>
          </p:cNvPr>
          <p:cNvSpPr>
            <a:spLocks noGrp="1"/>
          </p:cNvSpPr>
          <p:nvPr>
            <p:ph type="sldNum" sz="quarter" idx="12"/>
          </p:nvPr>
        </p:nvSpPr>
        <p:spPr/>
        <p:txBody>
          <a:bodyPr/>
          <a:lstStyle/>
          <a:p>
            <a:fld id="{07A240A9-7DBF-4588-92DD-8FB7E3F35289}" type="slidenum">
              <a:rPr lang="en-IN" smtClean="0"/>
              <a:t>‹#›</a:t>
            </a:fld>
            <a:endParaRPr lang="en-IN"/>
          </a:p>
        </p:txBody>
      </p:sp>
    </p:spTree>
    <p:extLst>
      <p:ext uri="{BB962C8B-B14F-4D97-AF65-F5344CB8AC3E}">
        <p14:creationId xmlns:p14="http://schemas.microsoft.com/office/powerpoint/2010/main" val="2226795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945C70-ED83-611D-9414-26BC5F00EE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451C6C-41E0-F579-D505-718F56BB58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FFC40A-7796-D85D-FC5F-5FE6A04B5E31}"/>
              </a:ext>
            </a:extLst>
          </p:cNvPr>
          <p:cNvSpPr>
            <a:spLocks noGrp="1"/>
          </p:cNvSpPr>
          <p:nvPr>
            <p:ph type="dt" sz="half" idx="10"/>
          </p:nvPr>
        </p:nvSpPr>
        <p:spPr/>
        <p:txBody>
          <a:bodyPr/>
          <a:lstStyle/>
          <a:p>
            <a:fld id="{E74927B8-C104-422F-99C3-D7BD12DBDD6B}" type="datetimeFigureOut">
              <a:rPr lang="en-IN" smtClean="0"/>
              <a:t>01-01-2024</a:t>
            </a:fld>
            <a:endParaRPr lang="en-IN"/>
          </a:p>
        </p:txBody>
      </p:sp>
      <p:sp>
        <p:nvSpPr>
          <p:cNvPr id="5" name="Footer Placeholder 4">
            <a:extLst>
              <a:ext uri="{FF2B5EF4-FFF2-40B4-BE49-F238E27FC236}">
                <a16:creationId xmlns:a16="http://schemas.microsoft.com/office/drawing/2014/main" id="{ECC4DB11-B034-E2B8-0CB8-150ACA3AFD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4B1009-1F91-D8E2-0EBC-BAB3ECC4BA28}"/>
              </a:ext>
            </a:extLst>
          </p:cNvPr>
          <p:cNvSpPr>
            <a:spLocks noGrp="1"/>
          </p:cNvSpPr>
          <p:nvPr>
            <p:ph type="sldNum" sz="quarter" idx="12"/>
          </p:nvPr>
        </p:nvSpPr>
        <p:spPr/>
        <p:txBody>
          <a:bodyPr/>
          <a:lstStyle/>
          <a:p>
            <a:fld id="{07A240A9-7DBF-4588-92DD-8FB7E3F35289}" type="slidenum">
              <a:rPr lang="en-IN" smtClean="0"/>
              <a:t>‹#›</a:t>
            </a:fld>
            <a:endParaRPr lang="en-IN"/>
          </a:p>
        </p:txBody>
      </p:sp>
    </p:spTree>
    <p:extLst>
      <p:ext uri="{BB962C8B-B14F-4D97-AF65-F5344CB8AC3E}">
        <p14:creationId xmlns:p14="http://schemas.microsoft.com/office/powerpoint/2010/main" val="2983508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200D-1399-69F9-FD09-D9DC8E928F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565826-3A6E-466F-51B2-D2D5F4BE28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C4CE88-FE2C-1D9E-4339-31D2AEA1EB8B}"/>
              </a:ext>
            </a:extLst>
          </p:cNvPr>
          <p:cNvSpPr>
            <a:spLocks noGrp="1"/>
          </p:cNvSpPr>
          <p:nvPr>
            <p:ph type="dt" sz="half" idx="10"/>
          </p:nvPr>
        </p:nvSpPr>
        <p:spPr/>
        <p:txBody>
          <a:bodyPr/>
          <a:lstStyle/>
          <a:p>
            <a:fld id="{E74927B8-C104-422F-99C3-D7BD12DBDD6B}" type="datetimeFigureOut">
              <a:rPr lang="en-IN" smtClean="0"/>
              <a:t>01-01-2024</a:t>
            </a:fld>
            <a:endParaRPr lang="en-IN"/>
          </a:p>
        </p:txBody>
      </p:sp>
      <p:sp>
        <p:nvSpPr>
          <p:cNvPr id="5" name="Footer Placeholder 4">
            <a:extLst>
              <a:ext uri="{FF2B5EF4-FFF2-40B4-BE49-F238E27FC236}">
                <a16:creationId xmlns:a16="http://schemas.microsoft.com/office/drawing/2014/main" id="{D5B6B51D-6466-997F-D796-440055A7DF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B455B6-53F1-64BB-5A02-132F2CED7288}"/>
              </a:ext>
            </a:extLst>
          </p:cNvPr>
          <p:cNvSpPr>
            <a:spLocks noGrp="1"/>
          </p:cNvSpPr>
          <p:nvPr>
            <p:ph type="sldNum" sz="quarter" idx="12"/>
          </p:nvPr>
        </p:nvSpPr>
        <p:spPr/>
        <p:txBody>
          <a:bodyPr/>
          <a:lstStyle/>
          <a:p>
            <a:fld id="{07A240A9-7DBF-4588-92DD-8FB7E3F35289}" type="slidenum">
              <a:rPr lang="en-IN" smtClean="0"/>
              <a:t>‹#›</a:t>
            </a:fld>
            <a:endParaRPr lang="en-IN"/>
          </a:p>
        </p:txBody>
      </p:sp>
    </p:spTree>
    <p:extLst>
      <p:ext uri="{BB962C8B-B14F-4D97-AF65-F5344CB8AC3E}">
        <p14:creationId xmlns:p14="http://schemas.microsoft.com/office/powerpoint/2010/main" val="2449365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2901D-ED22-3785-F2F5-5BEAA6ABBB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F59B54A-D89E-5364-3957-3062684DCF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5D5F7F-F91D-B1CA-9346-BF914B7250E7}"/>
              </a:ext>
            </a:extLst>
          </p:cNvPr>
          <p:cNvSpPr>
            <a:spLocks noGrp="1"/>
          </p:cNvSpPr>
          <p:nvPr>
            <p:ph type="dt" sz="half" idx="10"/>
          </p:nvPr>
        </p:nvSpPr>
        <p:spPr/>
        <p:txBody>
          <a:bodyPr/>
          <a:lstStyle/>
          <a:p>
            <a:fld id="{E74927B8-C104-422F-99C3-D7BD12DBDD6B}" type="datetimeFigureOut">
              <a:rPr lang="en-IN" smtClean="0"/>
              <a:t>01-01-2024</a:t>
            </a:fld>
            <a:endParaRPr lang="en-IN"/>
          </a:p>
        </p:txBody>
      </p:sp>
      <p:sp>
        <p:nvSpPr>
          <p:cNvPr id="5" name="Footer Placeholder 4">
            <a:extLst>
              <a:ext uri="{FF2B5EF4-FFF2-40B4-BE49-F238E27FC236}">
                <a16:creationId xmlns:a16="http://schemas.microsoft.com/office/drawing/2014/main" id="{F6EA2D09-B373-5DB9-C6D7-9E8377D7FE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0FBEF6-0522-8865-449B-6ECC9CF2275D}"/>
              </a:ext>
            </a:extLst>
          </p:cNvPr>
          <p:cNvSpPr>
            <a:spLocks noGrp="1"/>
          </p:cNvSpPr>
          <p:nvPr>
            <p:ph type="sldNum" sz="quarter" idx="12"/>
          </p:nvPr>
        </p:nvSpPr>
        <p:spPr/>
        <p:txBody>
          <a:bodyPr/>
          <a:lstStyle/>
          <a:p>
            <a:fld id="{07A240A9-7DBF-4588-92DD-8FB7E3F35289}" type="slidenum">
              <a:rPr lang="en-IN" smtClean="0"/>
              <a:t>‹#›</a:t>
            </a:fld>
            <a:endParaRPr lang="en-IN"/>
          </a:p>
        </p:txBody>
      </p:sp>
    </p:spTree>
    <p:extLst>
      <p:ext uri="{BB962C8B-B14F-4D97-AF65-F5344CB8AC3E}">
        <p14:creationId xmlns:p14="http://schemas.microsoft.com/office/powerpoint/2010/main" val="2522353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86430-9563-14F3-AF9E-FB5BD92E49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AF6D54-FAFF-10A8-1FBC-BC21B9D161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52F96C5-C601-0D47-3DF3-41EBFBFB86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88116AA-9A7E-4FF2-AE1D-C01AB25ED421}"/>
              </a:ext>
            </a:extLst>
          </p:cNvPr>
          <p:cNvSpPr>
            <a:spLocks noGrp="1"/>
          </p:cNvSpPr>
          <p:nvPr>
            <p:ph type="dt" sz="half" idx="10"/>
          </p:nvPr>
        </p:nvSpPr>
        <p:spPr/>
        <p:txBody>
          <a:bodyPr/>
          <a:lstStyle/>
          <a:p>
            <a:fld id="{E74927B8-C104-422F-99C3-D7BD12DBDD6B}" type="datetimeFigureOut">
              <a:rPr lang="en-IN" smtClean="0"/>
              <a:t>01-01-2024</a:t>
            </a:fld>
            <a:endParaRPr lang="en-IN"/>
          </a:p>
        </p:txBody>
      </p:sp>
      <p:sp>
        <p:nvSpPr>
          <p:cNvPr id="6" name="Footer Placeholder 5">
            <a:extLst>
              <a:ext uri="{FF2B5EF4-FFF2-40B4-BE49-F238E27FC236}">
                <a16:creationId xmlns:a16="http://schemas.microsoft.com/office/drawing/2014/main" id="{7FFB4C1A-4510-3214-F21E-D32BB1BC3B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267196-B19D-943E-0264-7F9065E26792}"/>
              </a:ext>
            </a:extLst>
          </p:cNvPr>
          <p:cNvSpPr>
            <a:spLocks noGrp="1"/>
          </p:cNvSpPr>
          <p:nvPr>
            <p:ph type="sldNum" sz="quarter" idx="12"/>
          </p:nvPr>
        </p:nvSpPr>
        <p:spPr/>
        <p:txBody>
          <a:bodyPr/>
          <a:lstStyle/>
          <a:p>
            <a:fld id="{07A240A9-7DBF-4588-92DD-8FB7E3F35289}" type="slidenum">
              <a:rPr lang="en-IN" smtClean="0"/>
              <a:t>‹#›</a:t>
            </a:fld>
            <a:endParaRPr lang="en-IN"/>
          </a:p>
        </p:txBody>
      </p:sp>
    </p:spTree>
    <p:extLst>
      <p:ext uri="{BB962C8B-B14F-4D97-AF65-F5344CB8AC3E}">
        <p14:creationId xmlns:p14="http://schemas.microsoft.com/office/powerpoint/2010/main" val="593307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2920E-4D3F-DB28-526A-3CAE5C88F2B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A441E8-1944-FBBE-0066-4BBCB54A2B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219D4E-0881-61E9-6CD9-2B51468666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A512A2-D2E7-2ACC-92BC-CC56D42B0A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2427CA-A797-0C16-C55B-D0733C42EA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8320455-C1F3-FC77-285F-6816476B699F}"/>
              </a:ext>
            </a:extLst>
          </p:cNvPr>
          <p:cNvSpPr>
            <a:spLocks noGrp="1"/>
          </p:cNvSpPr>
          <p:nvPr>
            <p:ph type="dt" sz="half" idx="10"/>
          </p:nvPr>
        </p:nvSpPr>
        <p:spPr/>
        <p:txBody>
          <a:bodyPr/>
          <a:lstStyle/>
          <a:p>
            <a:fld id="{E74927B8-C104-422F-99C3-D7BD12DBDD6B}" type="datetimeFigureOut">
              <a:rPr lang="en-IN" smtClean="0"/>
              <a:t>01-01-2024</a:t>
            </a:fld>
            <a:endParaRPr lang="en-IN"/>
          </a:p>
        </p:txBody>
      </p:sp>
      <p:sp>
        <p:nvSpPr>
          <p:cNvPr id="8" name="Footer Placeholder 7">
            <a:extLst>
              <a:ext uri="{FF2B5EF4-FFF2-40B4-BE49-F238E27FC236}">
                <a16:creationId xmlns:a16="http://schemas.microsoft.com/office/drawing/2014/main" id="{5099DB3E-4121-3D1D-C763-BA46A104E06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DDF044A-818A-FDBA-E6A6-A09E2876872F}"/>
              </a:ext>
            </a:extLst>
          </p:cNvPr>
          <p:cNvSpPr>
            <a:spLocks noGrp="1"/>
          </p:cNvSpPr>
          <p:nvPr>
            <p:ph type="sldNum" sz="quarter" idx="12"/>
          </p:nvPr>
        </p:nvSpPr>
        <p:spPr/>
        <p:txBody>
          <a:bodyPr/>
          <a:lstStyle/>
          <a:p>
            <a:fld id="{07A240A9-7DBF-4588-92DD-8FB7E3F35289}" type="slidenum">
              <a:rPr lang="en-IN" smtClean="0"/>
              <a:t>‹#›</a:t>
            </a:fld>
            <a:endParaRPr lang="en-IN"/>
          </a:p>
        </p:txBody>
      </p:sp>
    </p:spTree>
    <p:extLst>
      <p:ext uri="{BB962C8B-B14F-4D97-AF65-F5344CB8AC3E}">
        <p14:creationId xmlns:p14="http://schemas.microsoft.com/office/powerpoint/2010/main" val="2119242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14185-E79A-B659-0E36-1459262CD17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AEF95E-6B04-A303-37E3-185C1586C4A9}"/>
              </a:ext>
            </a:extLst>
          </p:cNvPr>
          <p:cNvSpPr>
            <a:spLocks noGrp="1"/>
          </p:cNvSpPr>
          <p:nvPr>
            <p:ph type="dt" sz="half" idx="10"/>
          </p:nvPr>
        </p:nvSpPr>
        <p:spPr/>
        <p:txBody>
          <a:bodyPr/>
          <a:lstStyle/>
          <a:p>
            <a:fld id="{E74927B8-C104-422F-99C3-D7BD12DBDD6B}" type="datetimeFigureOut">
              <a:rPr lang="en-IN" smtClean="0"/>
              <a:t>01-01-2024</a:t>
            </a:fld>
            <a:endParaRPr lang="en-IN"/>
          </a:p>
        </p:txBody>
      </p:sp>
      <p:sp>
        <p:nvSpPr>
          <p:cNvPr id="4" name="Footer Placeholder 3">
            <a:extLst>
              <a:ext uri="{FF2B5EF4-FFF2-40B4-BE49-F238E27FC236}">
                <a16:creationId xmlns:a16="http://schemas.microsoft.com/office/drawing/2014/main" id="{90F93773-179B-BF27-8CF2-EE22FA4AC06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0750C04-3A22-E349-64B2-3BE01CDD7C4F}"/>
              </a:ext>
            </a:extLst>
          </p:cNvPr>
          <p:cNvSpPr>
            <a:spLocks noGrp="1"/>
          </p:cNvSpPr>
          <p:nvPr>
            <p:ph type="sldNum" sz="quarter" idx="12"/>
          </p:nvPr>
        </p:nvSpPr>
        <p:spPr/>
        <p:txBody>
          <a:bodyPr/>
          <a:lstStyle/>
          <a:p>
            <a:fld id="{07A240A9-7DBF-4588-92DD-8FB7E3F35289}" type="slidenum">
              <a:rPr lang="en-IN" smtClean="0"/>
              <a:t>‹#›</a:t>
            </a:fld>
            <a:endParaRPr lang="en-IN"/>
          </a:p>
        </p:txBody>
      </p:sp>
    </p:spTree>
    <p:extLst>
      <p:ext uri="{BB962C8B-B14F-4D97-AF65-F5344CB8AC3E}">
        <p14:creationId xmlns:p14="http://schemas.microsoft.com/office/powerpoint/2010/main" val="1467963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E0DACE-53FA-29F1-F3F3-1CC8A46A7DAB}"/>
              </a:ext>
            </a:extLst>
          </p:cNvPr>
          <p:cNvSpPr>
            <a:spLocks noGrp="1"/>
          </p:cNvSpPr>
          <p:nvPr>
            <p:ph type="dt" sz="half" idx="10"/>
          </p:nvPr>
        </p:nvSpPr>
        <p:spPr/>
        <p:txBody>
          <a:bodyPr/>
          <a:lstStyle/>
          <a:p>
            <a:fld id="{E74927B8-C104-422F-99C3-D7BD12DBDD6B}" type="datetimeFigureOut">
              <a:rPr lang="en-IN" smtClean="0"/>
              <a:t>01-01-2024</a:t>
            </a:fld>
            <a:endParaRPr lang="en-IN"/>
          </a:p>
        </p:txBody>
      </p:sp>
      <p:sp>
        <p:nvSpPr>
          <p:cNvPr id="3" name="Footer Placeholder 2">
            <a:extLst>
              <a:ext uri="{FF2B5EF4-FFF2-40B4-BE49-F238E27FC236}">
                <a16:creationId xmlns:a16="http://schemas.microsoft.com/office/drawing/2014/main" id="{CED26961-A813-A469-386E-362909D285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204210B-0BC2-5BD7-7D97-829DBBC3E47D}"/>
              </a:ext>
            </a:extLst>
          </p:cNvPr>
          <p:cNvSpPr>
            <a:spLocks noGrp="1"/>
          </p:cNvSpPr>
          <p:nvPr>
            <p:ph type="sldNum" sz="quarter" idx="12"/>
          </p:nvPr>
        </p:nvSpPr>
        <p:spPr/>
        <p:txBody>
          <a:bodyPr/>
          <a:lstStyle/>
          <a:p>
            <a:fld id="{07A240A9-7DBF-4588-92DD-8FB7E3F35289}" type="slidenum">
              <a:rPr lang="en-IN" smtClean="0"/>
              <a:t>‹#›</a:t>
            </a:fld>
            <a:endParaRPr lang="en-IN"/>
          </a:p>
        </p:txBody>
      </p:sp>
    </p:spTree>
    <p:extLst>
      <p:ext uri="{BB962C8B-B14F-4D97-AF65-F5344CB8AC3E}">
        <p14:creationId xmlns:p14="http://schemas.microsoft.com/office/powerpoint/2010/main" val="1879789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13A96-01E3-77E8-1FE5-9DB692B97A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3A8E5C0-D887-C690-CEF9-A86FB34C80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A28E652-B7C2-A7B7-516D-3AC2AA69A0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3BA6FE-2DFB-1E23-46C4-E46BFD68AE03}"/>
              </a:ext>
            </a:extLst>
          </p:cNvPr>
          <p:cNvSpPr>
            <a:spLocks noGrp="1"/>
          </p:cNvSpPr>
          <p:nvPr>
            <p:ph type="dt" sz="half" idx="10"/>
          </p:nvPr>
        </p:nvSpPr>
        <p:spPr/>
        <p:txBody>
          <a:bodyPr/>
          <a:lstStyle/>
          <a:p>
            <a:fld id="{E74927B8-C104-422F-99C3-D7BD12DBDD6B}" type="datetimeFigureOut">
              <a:rPr lang="en-IN" smtClean="0"/>
              <a:t>01-01-2024</a:t>
            </a:fld>
            <a:endParaRPr lang="en-IN"/>
          </a:p>
        </p:txBody>
      </p:sp>
      <p:sp>
        <p:nvSpPr>
          <p:cNvPr id="6" name="Footer Placeholder 5">
            <a:extLst>
              <a:ext uri="{FF2B5EF4-FFF2-40B4-BE49-F238E27FC236}">
                <a16:creationId xmlns:a16="http://schemas.microsoft.com/office/drawing/2014/main" id="{0DE87304-A537-C3F7-B663-5BC0EB3E17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72D19D-068F-D899-55D7-45305A2FE9FB}"/>
              </a:ext>
            </a:extLst>
          </p:cNvPr>
          <p:cNvSpPr>
            <a:spLocks noGrp="1"/>
          </p:cNvSpPr>
          <p:nvPr>
            <p:ph type="sldNum" sz="quarter" idx="12"/>
          </p:nvPr>
        </p:nvSpPr>
        <p:spPr/>
        <p:txBody>
          <a:bodyPr/>
          <a:lstStyle/>
          <a:p>
            <a:fld id="{07A240A9-7DBF-4588-92DD-8FB7E3F35289}" type="slidenum">
              <a:rPr lang="en-IN" smtClean="0"/>
              <a:t>‹#›</a:t>
            </a:fld>
            <a:endParaRPr lang="en-IN"/>
          </a:p>
        </p:txBody>
      </p:sp>
    </p:spTree>
    <p:extLst>
      <p:ext uri="{BB962C8B-B14F-4D97-AF65-F5344CB8AC3E}">
        <p14:creationId xmlns:p14="http://schemas.microsoft.com/office/powerpoint/2010/main" val="3886958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7156E-7EBF-8E8B-5A2C-F8FA1D7C15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1100043-AC00-A500-57CB-9BD04DCC92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4268AED-80B0-D7DC-AB79-0555B1D6B8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B6C49E-CC0D-092D-D80A-C13D0F579EB3}"/>
              </a:ext>
            </a:extLst>
          </p:cNvPr>
          <p:cNvSpPr>
            <a:spLocks noGrp="1"/>
          </p:cNvSpPr>
          <p:nvPr>
            <p:ph type="dt" sz="half" idx="10"/>
          </p:nvPr>
        </p:nvSpPr>
        <p:spPr/>
        <p:txBody>
          <a:bodyPr/>
          <a:lstStyle/>
          <a:p>
            <a:fld id="{E74927B8-C104-422F-99C3-D7BD12DBDD6B}" type="datetimeFigureOut">
              <a:rPr lang="en-IN" smtClean="0"/>
              <a:t>01-01-2024</a:t>
            </a:fld>
            <a:endParaRPr lang="en-IN"/>
          </a:p>
        </p:txBody>
      </p:sp>
      <p:sp>
        <p:nvSpPr>
          <p:cNvPr id="6" name="Footer Placeholder 5">
            <a:extLst>
              <a:ext uri="{FF2B5EF4-FFF2-40B4-BE49-F238E27FC236}">
                <a16:creationId xmlns:a16="http://schemas.microsoft.com/office/drawing/2014/main" id="{2247C08B-3078-02B4-7097-22D0CC8FB5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4A1B99-1F97-164A-76A1-41367CA798CE}"/>
              </a:ext>
            </a:extLst>
          </p:cNvPr>
          <p:cNvSpPr>
            <a:spLocks noGrp="1"/>
          </p:cNvSpPr>
          <p:nvPr>
            <p:ph type="sldNum" sz="quarter" idx="12"/>
          </p:nvPr>
        </p:nvSpPr>
        <p:spPr/>
        <p:txBody>
          <a:bodyPr/>
          <a:lstStyle/>
          <a:p>
            <a:fld id="{07A240A9-7DBF-4588-92DD-8FB7E3F35289}" type="slidenum">
              <a:rPr lang="en-IN" smtClean="0"/>
              <a:t>‹#›</a:t>
            </a:fld>
            <a:endParaRPr lang="en-IN"/>
          </a:p>
        </p:txBody>
      </p:sp>
    </p:spTree>
    <p:extLst>
      <p:ext uri="{BB962C8B-B14F-4D97-AF65-F5344CB8AC3E}">
        <p14:creationId xmlns:p14="http://schemas.microsoft.com/office/powerpoint/2010/main" val="3025565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7AF521-C128-F3D8-97FD-ABB81A9773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0A2B28-8B60-20D7-3F51-351FAD7108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A9F2FF-B339-6B9D-AF9F-A9F3164221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4927B8-C104-422F-99C3-D7BD12DBDD6B}" type="datetimeFigureOut">
              <a:rPr lang="en-IN" smtClean="0"/>
              <a:t>01-01-2024</a:t>
            </a:fld>
            <a:endParaRPr lang="en-IN"/>
          </a:p>
        </p:txBody>
      </p:sp>
      <p:sp>
        <p:nvSpPr>
          <p:cNvPr id="5" name="Footer Placeholder 4">
            <a:extLst>
              <a:ext uri="{FF2B5EF4-FFF2-40B4-BE49-F238E27FC236}">
                <a16:creationId xmlns:a16="http://schemas.microsoft.com/office/drawing/2014/main" id="{EC096DB9-A34E-11FC-8809-769F234937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2A60A74-8F3D-3711-35CE-FAC070A889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A240A9-7DBF-4588-92DD-8FB7E3F35289}" type="slidenum">
              <a:rPr lang="en-IN" smtClean="0"/>
              <a:t>‹#›</a:t>
            </a:fld>
            <a:endParaRPr lang="en-IN"/>
          </a:p>
        </p:txBody>
      </p:sp>
    </p:spTree>
    <p:extLst>
      <p:ext uri="{BB962C8B-B14F-4D97-AF65-F5344CB8AC3E}">
        <p14:creationId xmlns:p14="http://schemas.microsoft.com/office/powerpoint/2010/main" val="531656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302DB-421D-FB25-DF5B-594CEBC4FB34}"/>
              </a:ext>
            </a:extLst>
          </p:cNvPr>
          <p:cNvSpPr>
            <a:spLocks noGrp="1"/>
          </p:cNvSpPr>
          <p:nvPr>
            <p:ph type="title"/>
          </p:nvPr>
        </p:nvSpPr>
        <p:spPr>
          <a:xfrm>
            <a:off x="186612" y="65315"/>
            <a:ext cx="11167188" cy="755780"/>
          </a:xfrm>
        </p:spPr>
        <p:txBody>
          <a:bodyPr>
            <a:normAutofit/>
          </a:bodyPr>
          <a:lstStyle/>
          <a:p>
            <a:r>
              <a:rPr lang="en-IN" sz="3600" b="1" dirty="0">
                <a:latin typeface="Times New Roman" panose="02020603050405020304" pitchFamily="18" charset="0"/>
                <a:cs typeface="Times New Roman" panose="02020603050405020304" pitchFamily="18" charset="0"/>
              </a:rPr>
              <a:t>Directory implementation</a:t>
            </a:r>
          </a:p>
        </p:txBody>
      </p:sp>
      <p:sp>
        <p:nvSpPr>
          <p:cNvPr id="3" name="Content Placeholder 2">
            <a:extLst>
              <a:ext uri="{FF2B5EF4-FFF2-40B4-BE49-F238E27FC236}">
                <a16:creationId xmlns:a16="http://schemas.microsoft.com/office/drawing/2014/main" id="{56F4B227-D753-DDA4-075D-A5D1D6152582}"/>
              </a:ext>
            </a:extLst>
          </p:cNvPr>
          <p:cNvSpPr>
            <a:spLocks noGrp="1"/>
          </p:cNvSpPr>
          <p:nvPr>
            <p:ph idx="1"/>
          </p:nvPr>
        </p:nvSpPr>
        <p:spPr>
          <a:xfrm>
            <a:off x="186612" y="755780"/>
            <a:ext cx="11728580" cy="5859624"/>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There is the number of algorithms by using which, the directories can be implemented.</a:t>
            </a:r>
          </a:p>
          <a:p>
            <a:pPr algn="just">
              <a:lnSpc>
                <a:spcPct val="150000"/>
              </a:lnSpc>
            </a:pPr>
            <a:r>
              <a:rPr lang="en-US" sz="2400" b="0" i="0" dirty="0">
                <a:effectLst/>
                <a:latin typeface="Times New Roman" panose="02020603050405020304" pitchFamily="18" charset="0"/>
                <a:cs typeface="Times New Roman" panose="02020603050405020304" pitchFamily="18" charset="0"/>
              </a:rPr>
              <a:t>However, the selection of an appropriate directory implementation algorithm may significantly affect the performance of the system.</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directory implementation algorithms are classified according to the data structure they are using.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There are mainly two algorithms which are used in these days.</a:t>
            </a:r>
          </a:p>
        </p:txBody>
      </p:sp>
    </p:spTree>
    <p:extLst>
      <p:ext uri="{BB962C8B-B14F-4D97-AF65-F5344CB8AC3E}">
        <p14:creationId xmlns:p14="http://schemas.microsoft.com/office/powerpoint/2010/main" val="1555163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79DBEC-B448-2AF7-5A44-A2D76B6ADED8}"/>
              </a:ext>
            </a:extLst>
          </p:cNvPr>
          <p:cNvSpPr>
            <a:spLocks noGrp="1"/>
          </p:cNvSpPr>
          <p:nvPr>
            <p:ph idx="1"/>
          </p:nvPr>
        </p:nvSpPr>
        <p:spPr>
          <a:xfrm>
            <a:off x="270588" y="261256"/>
            <a:ext cx="11439330" cy="6326155"/>
          </a:xfrm>
        </p:spPr>
        <p:txBody>
          <a:bodyPr>
            <a:normAutofit fontScale="92500" lnSpcReduction="20000"/>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Advantages</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is very easy to implement.</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There is a minimum amount of seek time.</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disk head movement is minimum.</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Memory access is faster.</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supports sequential as well as direct access.</a:t>
            </a:r>
          </a:p>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Disadvantages</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At the time of creation, the file size must be initialized.</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As it is pre-initialized, the size cannot increase. </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Due to its constrained allocation, it is possible that the disk would fragment internally or externally.</a:t>
            </a:r>
          </a:p>
          <a:p>
            <a:endParaRPr lang="en-IN" dirty="0"/>
          </a:p>
        </p:txBody>
      </p:sp>
    </p:spTree>
    <p:extLst>
      <p:ext uri="{BB962C8B-B14F-4D97-AF65-F5344CB8AC3E}">
        <p14:creationId xmlns:p14="http://schemas.microsoft.com/office/powerpoint/2010/main" val="757509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84CB9-4FEB-A3D4-2FEB-B44E386176E9}"/>
              </a:ext>
            </a:extLst>
          </p:cNvPr>
          <p:cNvSpPr>
            <a:spLocks noGrp="1"/>
          </p:cNvSpPr>
          <p:nvPr>
            <p:ph type="title"/>
          </p:nvPr>
        </p:nvSpPr>
        <p:spPr>
          <a:xfrm>
            <a:off x="119743" y="159852"/>
            <a:ext cx="10515600" cy="549275"/>
          </a:xfrm>
        </p:spPr>
        <p:txBody>
          <a:bodyPr>
            <a:normAutofit fontScale="90000"/>
          </a:bodyPr>
          <a:lstStyle/>
          <a:p>
            <a:r>
              <a:rPr lang="en-IN" b="1" i="0" dirty="0">
                <a:effectLst/>
                <a:latin typeface="Source Sans Pro" panose="020B0503030403020204" pitchFamily="34" charset="0"/>
              </a:rPr>
              <a:t>Linked File Allocation</a:t>
            </a:r>
            <a:endParaRPr lang="en-IN" dirty="0"/>
          </a:p>
        </p:txBody>
      </p:sp>
      <p:sp>
        <p:nvSpPr>
          <p:cNvPr id="3" name="Content Placeholder 2">
            <a:extLst>
              <a:ext uri="{FF2B5EF4-FFF2-40B4-BE49-F238E27FC236}">
                <a16:creationId xmlns:a16="http://schemas.microsoft.com/office/drawing/2014/main" id="{EFC3527A-F173-4937-3DAC-ABAB57430EFF}"/>
              </a:ext>
            </a:extLst>
          </p:cNvPr>
          <p:cNvSpPr>
            <a:spLocks noGrp="1"/>
          </p:cNvSpPr>
          <p:nvPr>
            <p:ph idx="1"/>
          </p:nvPr>
        </p:nvSpPr>
        <p:spPr>
          <a:xfrm>
            <a:off x="251927" y="858416"/>
            <a:ext cx="11569959" cy="5728996"/>
          </a:xfrm>
        </p:spPr>
        <p:txBody>
          <a:bodyPr>
            <a:normAutofit fontScale="92500" lnSpcReduction="200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The Linked file allocation overcomes the drawback of contiguous file allocation. </a:t>
            </a:r>
          </a:p>
          <a:p>
            <a:pPr algn="just">
              <a:lnSpc>
                <a:spcPct val="150000"/>
              </a:lnSpc>
            </a:pPr>
            <a:r>
              <a:rPr lang="en-US" sz="2400" b="0" i="0" dirty="0">
                <a:effectLst/>
                <a:latin typeface="Times New Roman" panose="02020603050405020304" pitchFamily="18" charset="0"/>
                <a:cs typeface="Times New Roman" panose="02020603050405020304" pitchFamily="18" charset="0"/>
              </a:rPr>
              <a:t>Here the file which we store on the hard disk is stored in a scattered manner according to the space available on the hard disk. </a:t>
            </a:r>
          </a:p>
          <a:p>
            <a:pPr algn="just">
              <a:lnSpc>
                <a:spcPct val="150000"/>
              </a:lnSpc>
            </a:pPr>
            <a:r>
              <a:rPr lang="en-US" sz="2400" b="0" i="0" dirty="0">
                <a:effectLst/>
                <a:latin typeface="Times New Roman" panose="02020603050405020304" pitchFamily="18" charset="0"/>
                <a:cs typeface="Times New Roman" panose="02020603050405020304" pitchFamily="18" charset="0"/>
              </a:rPr>
              <a:t>Now, you must be thinking about how the OS remembers that all the scattered blocks belong to the same file. </a:t>
            </a:r>
          </a:p>
          <a:p>
            <a:pPr algn="just">
              <a:lnSpc>
                <a:spcPct val="150000"/>
              </a:lnSpc>
            </a:pPr>
            <a:r>
              <a:rPr lang="en-US" sz="2400" b="0" i="0" dirty="0">
                <a:effectLst/>
                <a:latin typeface="Times New Roman" panose="02020603050405020304" pitchFamily="18" charset="0"/>
                <a:cs typeface="Times New Roman" panose="02020603050405020304" pitchFamily="18" charset="0"/>
              </a:rPr>
              <a:t>So as the name linked File Allocation suggests, the pointers are used to point to the next block of the same file, therefore along with the entry of each file each block also stores the pointer to the next block.</a:t>
            </a:r>
          </a:p>
          <a:p>
            <a:pPr algn="just">
              <a:lnSpc>
                <a:spcPct val="150000"/>
              </a:lnSpc>
            </a:pPr>
            <a:r>
              <a:rPr lang="en-US" sz="2400" b="0" i="0" dirty="0">
                <a:effectLst/>
                <a:latin typeface="Times New Roman" panose="02020603050405020304" pitchFamily="18" charset="0"/>
                <a:cs typeface="Times New Roman" panose="02020603050405020304" pitchFamily="18" charset="0"/>
              </a:rPr>
              <a:t>Let's understand this better diagrammatically by taking an example.</a:t>
            </a:r>
          </a:p>
          <a:p>
            <a:pPr algn="just">
              <a:lnSpc>
                <a:spcPct val="150000"/>
              </a:lnSpc>
            </a:pPr>
            <a:r>
              <a:rPr lang="en-US" sz="2400" b="1" i="0" dirty="0">
                <a:effectLst/>
                <a:latin typeface="Times New Roman" panose="02020603050405020304" pitchFamily="18" charset="0"/>
                <a:cs typeface="Times New Roman" panose="02020603050405020304" pitchFamily="18" charset="0"/>
              </a:rPr>
              <a:t>Example</a:t>
            </a:r>
          </a:p>
          <a:p>
            <a:pPr algn="just">
              <a:lnSpc>
                <a:spcPct val="150000"/>
              </a:lnSpc>
            </a:pPr>
            <a:r>
              <a:rPr lang="en-US" sz="2400" b="0" i="0" dirty="0">
                <a:effectLst/>
                <a:latin typeface="Times New Roman" panose="02020603050405020304" pitchFamily="18" charset="0"/>
                <a:cs typeface="Times New Roman" panose="02020603050405020304" pitchFamily="18" charset="0"/>
              </a:rPr>
              <a:t>Here we have one file which is stored using Linked File Allocation.</a:t>
            </a:r>
          </a:p>
          <a:p>
            <a:endParaRPr lang="en-IN" dirty="0"/>
          </a:p>
        </p:txBody>
      </p:sp>
    </p:spTree>
    <p:extLst>
      <p:ext uri="{BB962C8B-B14F-4D97-AF65-F5344CB8AC3E}">
        <p14:creationId xmlns:p14="http://schemas.microsoft.com/office/powerpoint/2010/main" val="1090377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24BB40-B7EF-108E-CDFE-0B13CBE318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567" y="989045"/>
            <a:ext cx="9330613" cy="4497355"/>
          </a:xfrm>
          <a:prstGeom prst="rect">
            <a:avLst/>
          </a:prstGeom>
        </p:spPr>
      </p:pic>
    </p:spTree>
    <p:extLst>
      <p:ext uri="{BB962C8B-B14F-4D97-AF65-F5344CB8AC3E}">
        <p14:creationId xmlns:p14="http://schemas.microsoft.com/office/powerpoint/2010/main" val="768848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7035F4-D748-4FD3-4F3B-5E7B5B087220}"/>
              </a:ext>
            </a:extLst>
          </p:cNvPr>
          <p:cNvSpPr>
            <a:spLocks noGrp="1"/>
          </p:cNvSpPr>
          <p:nvPr>
            <p:ph idx="1"/>
          </p:nvPr>
        </p:nvSpPr>
        <p:spPr>
          <a:xfrm>
            <a:off x="335902" y="438539"/>
            <a:ext cx="11017898" cy="5738424"/>
          </a:xfrm>
        </p:spPr>
        <p:txBody>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In the above image on the right, we have a memory diagram where we can see memory blocks. </a:t>
            </a:r>
          </a:p>
          <a:p>
            <a:pPr algn="just">
              <a:lnSpc>
                <a:spcPct val="150000"/>
              </a:lnSpc>
            </a:pPr>
            <a:r>
              <a:rPr lang="en-US" sz="2400" b="0" i="0" dirty="0">
                <a:effectLst/>
                <a:latin typeface="Times New Roman" panose="02020603050405020304" pitchFamily="18" charset="0"/>
                <a:cs typeface="Times New Roman" panose="02020603050405020304" pitchFamily="18" charset="0"/>
              </a:rPr>
              <a:t>On the left side, we have a directory where we have the information like the address of the first memory block and the last memory block.</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this allocation, the starting block given is 0 and the ending block is 15, therefore the OS searches the empty blocks between 0 and 15 and stores the files in available blocks, but along with that it also stores the pointer to the next block in the present block. </a:t>
            </a:r>
          </a:p>
          <a:p>
            <a:pPr algn="just">
              <a:lnSpc>
                <a:spcPct val="150000"/>
              </a:lnSpc>
            </a:pPr>
            <a:r>
              <a:rPr lang="en-US" sz="2400" b="0" i="0" dirty="0">
                <a:effectLst/>
                <a:latin typeface="Times New Roman" panose="02020603050405020304" pitchFamily="18" charset="0"/>
                <a:cs typeface="Times New Roman" panose="02020603050405020304" pitchFamily="18" charset="0"/>
              </a:rPr>
              <a:t>Hence it requires some extra space to store that link.</a:t>
            </a:r>
          </a:p>
          <a:p>
            <a:endParaRPr lang="en-IN" dirty="0"/>
          </a:p>
        </p:txBody>
      </p:sp>
    </p:spTree>
    <p:extLst>
      <p:ext uri="{BB962C8B-B14F-4D97-AF65-F5344CB8AC3E}">
        <p14:creationId xmlns:p14="http://schemas.microsoft.com/office/powerpoint/2010/main" val="289979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3BC024-ABCB-F540-3658-8F7AE7C680F0}"/>
              </a:ext>
            </a:extLst>
          </p:cNvPr>
          <p:cNvSpPr>
            <a:spLocks noGrp="1"/>
          </p:cNvSpPr>
          <p:nvPr>
            <p:ph idx="1"/>
          </p:nvPr>
        </p:nvSpPr>
        <p:spPr>
          <a:xfrm>
            <a:off x="345233" y="429208"/>
            <a:ext cx="11513975" cy="6111551"/>
          </a:xfrm>
        </p:spPr>
        <p:txBody>
          <a:bodyPr>
            <a:normAutofit/>
          </a:bodyPr>
          <a:lstStyle/>
          <a:p>
            <a:pPr algn="just">
              <a:lnSpc>
                <a:spcPct val="150000"/>
              </a:lnSpc>
            </a:pPr>
            <a:r>
              <a:rPr lang="en-US" sz="2400" b="1" i="0" dirty="0">
                <a:effectLst/>
                <a:latin typeface="Times New Roman" panose="02020603050405020304" pitchFamily="18" charset="0"/>
                <a:cs typeface="Times New Roman" panose="02020603050405020304" pitchFamily="18" charset="0"/>
              </a:rPr>
              <a:t>Advantages</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There is no external fragmentation.</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directory entry just needs the address of starting block.</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memory is not needed in contiguous form, it is more flexible than contiguous file allocation.</a:t>
            </a:r>
          </a:p>
          <a:p>
            <a:pPr algn="just">
              <a:lnSpc>
                <a:spcPct val="150000"/>
              </a:lnSpc>
            </a:pPr>
            <a:r>
              <a:rPr lang="en-US" sz="2400" b="1" i="0" dirty="0">
                <a:effectLst/>
                <a:latin typeface="Times New Roman" panose="02020603050405020304" pitchFamily="18" charset="0"/>
                <a:cs typeface="Times New Roman" panose="02020603050405020304" pitchFamily="18" charset="0"/>
              </a:rPr>
              <a:t>Disadvantages</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does not support random access or direct access.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If pointers are affected so the disk blocks are also affected.</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Extra space is required for pointers in the block.</a:t>
            </a:r>
          </a:p>
          <a:p>
            <a:endParaRPr lang="en-IN" dirty="0"/>
          </a:p>
        </p:txBody>
      </p:sp>
    </p:spTree>
    <p:extLst>
      <p:ext uri="{BB962C8B-B14F-4D97-AF65-F5344CB8AC3E}">
        <p14:creationId xmlns:p14="http://schemas.microsoft.com/office/powerpoint/2010/main" val="1374430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8D068-186A-7106-E076-DF826A539E1F}"/>
              </a:ext>
            </a:extLst>
          </p:cNvPr>
          <p:cNvSpPr>
            <a:spLocks noGrp="1"/>
          </p:cNvSpPr>
          <p:nvPr>
            <p:ph type="title"/>
          </p:nvPr>
        </p:nvSpPr>
        <p:spPr>
          <a:xfrm>
            <a:off x="130629" y="150423"/>
            <a:ext cx="11223171" cy="530614"/>
          </a:xfrm>
        </p:spPr>
        <p:txBody>
          <a:bodyPr>
            <a:normAutofit fontScale="90000"/>
          </a:bodyPr>
          <a:lstStyle/>
          <a:p>
            <a:r>
              <a:rPr lang="en-IN" b="1" i="0" dirty="0">
                <a:effectLst/>
                <a:latin typeface="Source Sans Pro" panose="020B0503030403020204" pitchFamily="34" charset="0"/>
              </a:rPr>
              <a:t>Indexed File Allocation.</a:t>
            </a:r>
            <a:endParaRPr lang="en-IN" dirty="0"/>
          </a:p>
        </p:txBody>
      </p:sp>
      <p:sp>
        <p:nvSpPr>
          <p:cNvPr id="3" name="Content Placeholder 2">
            <a:extLst>
              <a:ext uri="{FF2B5EF4-FFF2-40B4-BE49-F238E27FC236}">
                <a16:creationId xmlns:a16="http://schemas.microsoft.com/office/drawing/2014/main" id="{447DA29B-A398-F626-FF8E-994A4C9FB6FB}"/>
              </a:ext>
            </a:extLst>
          </p:cNvPr>
          <p:cNvSpPr>
            <a:spLocks noGrp="1"/>
          </p:cNvSpPr>
          <p:nvPr>
            <p:ph idx="1"/>
          </p:nvPr>
        </p:nvSpPr>
        <p:spPr>
          <a:xfrm>
            <a:off x="251927" y="746449"/>
            <a:ext cx="11467322" cy="5961128"/>
          </a:xfrm>
        </p:spPr>
        <p:txBody>
          <a:bodyPr>
            <a:normAutofit fontScale="85000" lnSpcReduction="200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The indexed file allocation is somewhat similar to linked file allocation as indexed file allocation also uses pointers but the difference is here all the pointers are put together into one location which is called </a:t>
            </a:r>
            <a:r>
              <a:rPr lang="en-US" sz="2400" b="1" i="0" dirty="0">
                <a:effectLst/>
                <a:latin typeface="Times New Roman" panose="02020603050405020304" pitchFamily="18" charset="0"/>
                <a:cs typeface="Times New Roman" panose="02020603050405020304" pitchFamily="18" charset="0"/>
              </a:rPr>
              <a:t>index block</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That means we will get all the locations of blocks in one index file.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blocks and pointers were spread over the memory in the Linked Allocation method, where retrieval was accomplished by visiting each block sequentially. </a:t>
            </a:r>
          </a:p>
          <a:p>
            <a:pPr algn="just">
              <a:lnSpc>
                <a:spcPct val="150000"/>
              </a:lnSpc>
            </a:pPr>
            <a:r>
              <a:rPr lang="en-US" sz="2400" b="0" i="0" dirty="0">
                <a:effectLst/>
                <a:latin typeface="Times New Roman" panose="02020603050405020304" pitchFamily="18" charset="0"/>
                <a:cs typeface="Times New Roman" panose="02020603050405020304" pitchFamily="18" charset="0"/>
              </a:rPr>
              <a:t>But here in indexed allocation, it becomes easier with the index block to retrieve.</a:t>
            </a:r>
          </a:p>
          <a:p>
            <a:pPr algn="just">
              <a:lnSpc>
                <a:spcPct val="150000"/>
              </a:lnSpc>
            </a:pPr>
            <a:r>
              <a:rPr lang="en-US" sz="2400" b="0" i="0" dirty="0">
                <a:effectLst/>
                <a:latin typeface="Times New Roman" panose="02020603050405020304" pitchFamily="18" charset="0"/>
                <a:cs typeface="Times New Roman" panose="02020603050405020304" pitchFamily="18" charset="0"/>
              </a:rPr>
              <a:t>Let's take an example to explain this better.</a:t>
            </a:r>
          </a:p>
          <a:p>
            <a:pPr algn="just">
              <a:lnSpc>
                <a:spcPct val="150000"/>
              </a:lnSpc>
            </a:pPr>
            <a:r>
              <a:rPr lang="en-US" sz="2400" b="1" i="0" dirty="0">
                <a:effectLst/>
                <a:latin typeface="Times New Roman" panose="02020603050405020304" pitchFamily="18" charset="0"/>
                <a:cs typeface="Times New Roman" panose="02020603050405020304" pitchFamily="18" charset="0"/>
              </a:rPr>
              <a:t>Example</a:t>
            </a:r>
          </a:p>
          <a:p>
            <a:pPr algn="just">
              <a:lnSpc>
                <a:spcPct val="150000"/>
              </a:lnSpc>
            </a:pPr>
            <a:r>
              <a:rPr lang="en-US" sz="2400" b="0" i="0" dirty="0">
                <a:effectLst/>
                <a:latin typeface="Times New Roman" panose="02020603050405020304" pitchFamily="18" charset="0"/>
                <a:cs typeface="Times New Roman" panose="02020603050405020304" pitchFamily="18" charset="0"/>
              </a:rPr>
              <a:t>As shown in the diagram below block 19 is the index block which contains all the addresses of the file named </a:t>
            </a:r>
            <a:r>
              <a:rPr lang="en-US" sz="2400" b="1" i="0" dirty="0">
                <a:effectLst/>
                <a:latin typeface="Times New Roman" panose="02020603050405020304" pitchFamily="18" charset="0"/>
                <a:cs typeface="Times New Roman" panose="02020603050405020304" pitchFamily="18" charset="0"/>
              </a:rPr>
              <a:t>text1</a:t>
            </a:r>
            <a:r>
              <a:rPr lang="en-US" sz="2400" b="0" i="0" dirty="0">
                <a:effectLst/>
                <a:latin typeface="Times New Roman" panose="02020603050405020304" pitchFamily="18" charset="0"/>
                <a:cs typeface="Times New Roman" panose="02020603050405020304" pitchFamily="18" charset="0"/>
              </a:rPr>
              <a:t>. In order, the first storage block is 9, followed by 16, 1, then 10, and 25. The negative number -1 here denotes the empty index block list as the file text1 is still too small to fill more blocks.</a:t>
            </a:r>
          </a:p>
          <a:p>
            <a:pPr marL="0" indent="0">
              <a:buNone/>
            </a:pPr>
            <a:endParaRPr lang="en-IN" dirty="0"/>
          </a:p>
        </p:txBody>
      </p:sp>
    </p:spTree>
    <p:extLst>
      <p:ext uri="{BB962C8B-B14F-4D97-AF65-F5344CB8AC3E}">
        <p14:creationId xmlns:p14="http://schemas.microsoft.com/office/powerpoint/2010/main" val="182546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A6A4052-01EC-E8C4-CFF8-CCED8BE31F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6245" y="373223"/>
            <a:ext cx="9853125" cy="5831633"/>
          </a:xfrm>
          <a:prstGeom prst="rect">
            <a:avLst/>
          </a:prstGeom>
        </p:spPr>
      </p:pic>
    </p:spTree>
    <p:extLst>
      <p:ext uri="{BB962C8B-B14F-4D97-AF65-F5344CB8AC3E}">
        <p14:creationId xmlns:p14="http://schemas.microsoft.com/office/powerpoint/2010/main" val="1617272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A2CACF-BC04-EF4A-1BF9-6AE28541A377}"/>
              </a:ext>
            </a:extLst>
          </p:cNvPr>
          <p:cNvSpPr>
            <a:spLocks noGrp="1"/>
          </p:cNvSpPr>
          <p:nvPr>
            <p:ph idx="1"/>
          </p:nvPr>
        </p:nvSpPr>
        <p:spPr>
          <a:xfrm>
            <a:off x="391886" y="606490"/>
            <a:ext cx="10961914" cy="5570473"/>
          </a:xfrm>
        </p:spPr>
        <p:txBody>
          <a:bodyPr>
            <a:normAutofit/>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Advantages</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reduces the possibilities of external fragmentation.</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Rather than accessing sequentially it has direct access to the block.</a:t>
            </a:r>
          </a:p>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Disadvantages</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Here more pointer overhead is there.</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If we lose the index block we cannot access the complete file.</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becomes heavy for the small files.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is possible that a single index block cannot keep all the pointers for some large files.</a:t>
            </a:r>
          </a:p>
          <a:p>
            <a:endParaRPr lang="en-IN" dirty="0"/>
          </a:p>
        </p:txBody>
      </p:sp>
    </p:spTree>
    <p:extLst>
      <p:ext uri="{BB962C8B-B14F-4D97-AF65-F5344CB8AC3E}">
        <p14:creationId xmlns:p14="http://schemas.microsoft.com/office/powerpoint/2010/main" val="3579383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9BAED8-616C-D65A-F0E7-0826833A478C}"/>
              </a:ext>
            </a:extLst>
          </p:cNvPr>
          <p:cNvSpPr>
            <a:spLocks noGrp="1"/>
          </p:cNvSpPr>
          <p:nvPr>
            <p:ph idx="1"/>
          </p:nvPr>
        </p:nvSpPr>
        <p:spPr>
          <a:xfrm>
            <a:off x="401215" y="307910"/>
            <a:ext cx="11439331" cy="6260841"/>
          </a:xfrm>
        </p:spPr>
        <p:txBody>
          <a:bodyPr/>
          <a:lstStyle/>
          <a:p>
            <a:pPr algn="l">
              <a:lnSpc>
                <a:spcPct val="150000"/>
              </a:lnSpc>
            </a:pPr>
            <a:r>
              <a:rPr lang="en-US" sz="2400" b="0" i="0" dirty="0">
                <a:effectLst/>
                <a:latin typeface="Times New Roman" panose="02020603050405020304" pitchFamily="18" charset="0"/>
                <a:cs typeface="Times New Roman" panose="02020603050405020304" pitchFamily="18" charset="0"/>
              </a:rPr>
              <a:t>To resolve this issue, we can use the following approaches:</a:t>
            </a:r>
          </a:p>
          <a:p>
            <a:pPr algn="l">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Linked scheme</a:t>
            </a:r>
          </a:p>
          <a:p>
            <a:pPr algn="l">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Multilevel Index</a:t>
            </a:r>
          </a:p>
          <a:p>
            <a:pPr algn="l">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Combined Scheme</a:t>
            </a:r>
          </a:p>
          <a:p>
            <a:pPr marL="0" indent="0" algn="l">
              <a:lnSpc>
                <a:spcPct val="150000"/>
              </a:lnSpc>
              <a:buNone/>
            </a:pPr>
            <a:r>
              <a:rPr lang="en-US" b="1" i="0" dirty="0">
                <a:effectLst/>
                <a:latin typeface="Times New Roman" panose="02020603050405020304" pitchFamily="18" charset="0"/>
                <a:cs typeface="Times New Roman" panose="02020603050405020304" pitchFamily="18" charset="0"/>
              </a:rPr>
              <a:t>1. Linked Scheme</a:t>
            </a:r>
          </a:p>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If the file is big then more blocks are required so one index block is insufficient to store all the pointers, therefore to store the pointers two or more index blocks are used where these index boxes are connected using linked file allocation that is each index block stores the pointer to the next index block.</a:t>
            </a:r>
          </a:p>
          <a:p>
            <a:pPr marL="0" indent="0" algn="just">
              <a:lnSpc>
                <a:spcPct val="150000"/>
              </a:lnSpc>
              <a:buNone/>
            </a:pPr>
            <a:endParaRPr lang="en-US" sz="2400" b="0"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99799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2C1198-F5FD-58E7-66A4-52FFD4C4C3AA}"/>
              </a:ext>
            </a:extLst>
          </p:cNvPr>
          <p:cNvSpPr>
            <a:spLocks noGrp="1"/>
          </p:cNvSpPr>
          <p:nvPr>
            <p:ph idx="1"/>
          </p:nvPr>
        </p:nvSpPr>
        <p:spPr>
          <a:xfrm>
            <a:off x="401216" y="298580"/>
            <a:ext cx="11513976" cy="6279502"/>
          </a:xfrm>
        </p:spPr>
        <p:txBody>
          <a:bodyPr>
            <a:normAutofit fontScale="92500" lnSpcReduction="10000"/>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2. Multilevel Index</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this method, the multiple indexes blocks along with the levels of these blocks. </a:t>
            </a:r>
          </a:p>
          <a:p>
            <a:pPr algn="just">
              <a:lnSpc>
                <a:spcPct val="150000"/>
              </a:lnSpc>
            </a:pPr>
            <a:r>
              <a:rPr lang="en-US" sz="2400" b="0" i="0" dirty="0">
                <a:effectLst/>
                <a:latin typeface="Times New Roman" panose="02020603050405020304" pitchFamily="18" charset="0"/>
                <a:cs typeface="Times New Roman" panose="02020603050405020304" pitchFamily="18" charset="0"/>
              </a:rPr>
              <a:t>Here, the level 1 block is used for pointing to the level 2 block which points to the blocks occupied by the file.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These index blocks can be extended to three or more levels according to the size of the file.</a:t>
            </a:r>
          </a:p>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3. Combined Scheme</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Combined Scheme, a special block is used to store all the information related to the file like name, authority, size, etc.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special block is called </a:t>
            </a:r>
            <a:r>
              <a:rPr lang="en-US" sz="2400" b="1" i="0" dirty="0" err="1">
                <a:effectLst/>
                <a:latin typeface="Times New Roman" panose="02020603050405020304" pitchFamily="18" charset="0"/>
                <a:cs typeface="Times New Roman" panose="02020603050405020304" pitchFamily="18" charset="0"/>
              </a:rPr>
              <a:t>inode</a:t>
            </a:r>
            <a:r>
              <a:rPr lang="en-US" sz="2400" b="0" i="0" dirty="0">
                <a:effectLst/>
                <a:latin typeface="Times New Roman" panose="02020603050405020304" pitchFamily="18" charset="0"/>
                <a:cs typeface="Times New Roman" panose="02020603050405020304" pitchFamily="18" charset="0"/>
              </a:rPr>
              <a:t>(information-node). </a:t>
            </a:r>
          </a:p>
          <a:p>
            <a:pPr algn="just">
              <a:lnSpc>
                <a:spcPct val="150000"/>
              </a:lnSpc>
            </a:pPr>
            <a:r>
              <a:rPr lang="en-US" sz="2400" b="0" i="0" dirty="0">
                <a:effectLst/>
                <a:latin typeface="Times New Roman" panose="02020603050405020304" pitchFamily="18" charset="0"/>
                <a:cs typeface="Times New Roman" panose="02020603050405020304" pitchFamily="18" charset="0"/>
              </a:rPr>
              <a:t>Some space of this special block is used to store the information related to the field as mentioned above and the remaining space is used to store the addresses of blocks that contain the actual file. </a:t>
            </a:r>
          </a:p>
          <a:p>
            <a:endParaRPr lang="en-IN" dirty="0"/>
          </a:p>
        </p:txBody>
      </p:sp>
    </p:spTree>
    <p:extLst>
      <p:ext uri="{BB962C8B-B14F-4D97-AF65-F5344CB8AC3E}">
        <p14:creationId xmlns:p14="http://schemas.microsoft.com/office/powerpoint/2010/main" val="3113660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29E7D-17D3-A802-F91E-00D5518870BC}"/>
              </a:ext>
            </a:extLst>
          </p:cNvPr>
          <p:cNvSpPr>
            <a:spLocks noGrp="1"/>
          </p:cNvSpPr>
          <p:nvPr>
            <p:ph type="title"/>
          </p:nvPr>
        </p:nvSpPr>
        <p:spPr>
          <a:xfrm>
            <a:off x="102637" y="75877"/>
            <a:ext cx="11083212" cy="539944"/>
          </a:xfrm>
        </p:spPr>
        <p:txBody>
          <a:bodyPr>
            <a:noAutofit/>
          </a:bodyPr>
          <a:lstStyle/>
          <a:p>
            <a:r>
              <a:rPr lang="en-IN" sz="3600" b="1" dirty="0">
                <a:latin typeface="Times New Roman" panose="02020603050405020304" pitchFamily="18" charset="0"/>
                <a:cs typeface="Times New Roman" panose="02020603050405020304" pitchFamily="18" charset="0"/>
              </a:rPr>
              <a:t>Linear List</a:t>
            </a:r>
          </a:p>
        </p:txBody>
      </p:sp>
      <p:sp>
        <p:nvSpPr>
          <p:cNvPr id="3" name="Content Placeholder 2">
            <a:extLst>
              <a:ext uri="{FF2B5EF4-FFF2-40B4-BE49-F238E27FC236}">
                <a16:creationId xmlns:a16="http://schemas.microsoft.com/office/drawing/2014/main" id="{AE4E28B0-A0C5-1375-BEC7-3F0F302B33F2}"/>
              </a:ext>
            </a:extLst>
          </p:cNvPr>
          <p:cNvSpPr>
            <a:spLocks noGrp="1"/>
          </p:cNvSpPr>
          <p:nvPr>
            <p:ph idx="1"/>
          </p:nvPr>
        </p:nvSpPr>
        <p:spPr>
          <a:xfrm>
            <a:off x="167951" y="615821"/>
            <a:ext cx="11653935" cy="6018244"/>
          </a:xfrm>
        </p:spPr>
        <p:txBody>
          <a:bodyPr>
            <a:noAutofit/>
          </a:bodyPr>
          <a:lstStyle/>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In this algorithm, all the files in a directory are maintained as singly linear list. Each file contains the pointers to the data blocks which are assigned to it and the next file in the directory.</a:t>
            </a:r>
          </a:p>
          <a:p>
            <a:pPr marL="0" indent="0" algn="just">
              <a:lnSpc>
                <a:spcPct val="150000"/>
              </a:lnSpc>
              <a:buNone/>
            </a:pPr>
            <a:r>
              <a:rPr lang="en-US" sz="2400" dirty="0">
                <a:solidFill>
                  <a:srgbClr val="FF0000"/>
                </a:solidFill>
                <a:latin typeface="Times New Roman" panose="02020603050405020304" pitchFamily="18" charset="0"/>
                <a:cs typeface="Times New Roman" panose="02020603050405020304" pitchFamily="18" charset="0"/>
              </a:rPr>
              <a:t>Characteristics:</a:t>
            </a:r>
            <a:endParaRPr lang="en-US" sz="2400" b="0" i="0" dirty="0">
              <a:solidFill>
                <a:srgbClr val="FF000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When a new file is created, then the entire list is checked whether the new file name is matching to a existing file name or not. In case, it doesn't exist, the file can be created at the beginning or at the end. Therefore, searching for a unique name is a big concern because traversing the whole list takes time.</a:t>
            </a:r>
          </a:p>
          <a:p>
            <a:pPr algn="just">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The list needs to be traversed in case of every operation (creation, deletion, updating, etc.) on the files therefore the systems become inefficient.</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9885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s directory implementation linear list">
            <a:extLst>
              <a:ext uri="{FF2B5EF4-FFF2-40B4-BE49-F238E27FC236}">
                <a16:creationId xmlns:a16="http://schemas.microsoft.com/office/drawing/2014/main" id="{4DDEEFF4-B120-2AAA-6173-FF379565F8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7502" y="1455576"/>
            <a:ext cx="6893573" cy="2692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5629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9CCE-F448-B670-4885-C2E1978981EE}"/>
              </a:ext>
            </a:extLst>
          </p:cNvPr>
          <p:cNvSpPr>
            <a:spLocks noGrp="1"/>
          </p:cNvSpPr>
          <p:nvPr>
            <p:ph type="title"/>
          </p:nvPr>
        </p:nvSpPr>
        <p:spPr>
          <a:xfrm>
            <a:off x="205273" y="130630"/>
            <a:ext cx="11148527" cy="681134"/>
          </a:xfrm>
        </p:spPr>
        <p:txBody>
          <a:bodyPr>
            <a:normAutofit/>
          </a:bodyPr>
          <a:lstStyle/>
          <a:p>
            <a:r>
              <a:rPr lang="en-IN" sz="3600" b="1" dirty="0">
                <a:latin typeface="Times New Roman" panose="02020603050405020304" pitchFamily="18" charset="0"/>
                <a:cs typeface="Times New Roman" panose="02020603050405020304" pitchFamily="18" charset="0"/>
              </a:rPr>
              <a:t>Hash Table</a:t>
            </a:r>
          </a:p>
        </p:txBody>
      </p:sp>
      <p:sp>
        <p:nvSpPr>
          <p:cNvPr id="3" name="Content Placeholder 2">
            <a:extLst>
              <a:ext uri="{FF2B5EF4-FFF2-40B4-BE49-F238E27FC236}">
                <a16:creationId xmlns:a16="http://schemas.microsoft.com/office/drawing/2014/main" id="{5D6AF963-629E-9737-F9AD-FCDE88A94C3D}"/>
              </a:ext>
            </a:extLst>
          </p:cNvPr>
          <p:cNvSpPr>
            <a:spLocks noGrp="1"/>
          </p:cNvSpPr>
          <p:nvPr>
            <p:ph idx="1"/>
          </p:nvPr>
        </p:nvSpPr>
        <p:spPr>
          <a:xfrm>
            <a:off x="205273" y="905068"/>
            <a:ext cx="11709919" cy="5822302"/>
          </a:xfrm>
        </p:spPr>
        <p:txBody>
          <a:bodyPr>
            <a:no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To overcome the drawbacks of singly linked list implementation of directories, there is an alternative approach that is hash table. This approach suggests to use hash table along with the linked lists.</a:t>
            </a:r>
          </a:p>
          <a:p>
            <a:pPr algn="just">
              <a:lnSpc>
                <a:spcPct val="150000"/>
              </a:lnSpc>
            </a:pPr>
            <a:r>
              <a:rPr lang="en-US" sz="2400" b="0" i="0" dirty="0">
                <a:effectLst/>
                <a:latin typeface="Times New Roman" panose="02020603050405020304" pitchFamily="18" charset="0"/>
                <a:cs typeface="Times New Roman" panose="02020603050405020304" pitchFamily="18" charset="0"/>
              </a:rPr>
              <a:t>A key-value pair for each file in the directory gets generated and stored in the hash table. The key can be determined by applying the hash function on the file name while the key points to the corresponding file stored in the directory.</a:t>
            </a:r>
          </a:p>
          <a:p>
            <a:pPr algn="just">
              <a:lnSpc>
                <a:spcPct val="150000"/>
              </a:lnSpc>
            </a:pPr>
            <a:r>
              <a:rPr lang="en-US" sz="2400" b="0" i="0" dirty="0">
                <a:effectLst/>
                <a:latin typeface="Times New Roman" panose="02020603050405020304" pitchFamily="18" charset="0"/>
                <a:cs typeface="Times New Roman" panose="02020603050405020304" pitchFamily="18" charset="0"/>
              </a:rPr>
              <a:t>Now, searching becomes efficient due to the fact that now, entire list will not be searched on every operating. Only hash table entries are checked using the key and if an entry found then the corresponding file will be fetched using the value.</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7999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os directory implementation hash table">
            <a:extLst>
              <a:ext uri="{FF2B5EF4-FFF2-40B4-BE49-F238E27FC236}">
                <a16:creationId xmlns:a16="http://schemas.microsoft.com/office/drawing/2014/main" id="{C3C9C299-B2C2-EF2F-763C-FFBFA0447A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4865" y="830425"/>
            <a:ext cx="8248262" cy="4683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710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9F442-1066-BFF0-E72E-6A9110D980F3}"/>
              </a:ext>
            </a:extLst>
          </p:cNvPr>
          <p:cNvSpPr>
            <a:spLocks noGrp="1"/>
          </p:cNvSpPr>
          <p:nvPr>
            <p:ph type="title"/>
          </p:nvPr>
        </p:nvSpPr>
        <p:spPr>
          <a:xfrm>
            <a:off x="205273" y="103868"/>
            <a:ext cx="11148527" cy="577169"/>
          </a:xfrm>
        </p:spPr>
        <p:txBody>
          <a:bodyPr>
            <a:normAutofit fontScale="90000"/>
          </a:bodyPr>
          <a:lstStyle/>
          <a:p>
            <a:r>
              <a:rPr lang="en-IN" b="1" dirty="0">
                <a:latin typeface="Times New Roman" panose="02020603050405020304" pitchFamily="18" charset="0"/>
                <a:cs typeface="Times New Roman" panose="02020603050405020304" pitchFamily="18" charset="0"/>
              </a:rPr>
              <a:t>File Allocation Methods</a:t>
            </a:r>
          </a:p>
        </p:txBody>
      </p:sp>
      <p:sp>
        <p:nvSpPr>
          <p:cNvPr id="3" name="Content Placeholder 2">
            <a:extLst>
              <a:ext uri="{FF2B5EF4-FFF2-40B4-BE49-F238E27FC236}">
                <a16:creationId xmlns:a16="http://schemas.microsoft.com/office/drawing/2014/main" id="{34F06506-71F6-E462-12F7-2A051D5FFDCF}"/>
              </a:ext>
            </a:extLst>
          </p:cNvPr>
          <p:cNvSpPr>
            <a:spLocks noGrp="1"/>
          </p:cNvSpPr>
          <p:nvPr>
            <p:ph idx="1"/>
          </p:nvPr>
        </p:nvSpPr>
        <p:spPr>
          <a:xfrm>
            <a:off x="205273" y="783770"/>
            <a:ext cx="11663266" cy="5710335"/>
          </a:xfrm>
        </p:spPr>
        <p:txBody>
          <a:bodyPr>
            <a:normAutofit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The direct-access nature of secondary storage gives us flexibility in the implementation of files. </a:t>
            </a:r>
          </a:p>
          <a:p>
            <a:pPr algn="just">
              <a:lnSpc>
                <a:spcPct val="150000"/>
              </a:lnSpc>
            </a:pPr>
            <a:r>
              <a:rPr lang="en-US" sz="2400" dirty="0">
                <a:latin typeface="Times New Roman" panose="02020603050405020304" pitchFamily="18" charset="0"/>
                <a:cs typeface="Times New Roman" panose="02020603050405020304" pitchFamily="18" charset="0"/>
              </a:rPr>
              <a:t>In almost every case, many files are stored on the same device. </a:t>
            </a:r>
          </a:p>
          <a:p>
            <a:pPr algn="just">
              <a:lnSpc>
                <a:spcPct val="150000"/>
              </a:lnSpc>
            </a:pPr>
            <a:r>
              <a:rPr lang="en-US" sz="2400" dirty="0">
                <a:latin typeface="Times New Roman" panose="02020603050405020304" pitchFamily="18" charset="0"/>
                <a:cs typeface="Times New Roman" panose="02020603050405020304" pitchFamily="18" charset="0"/>
              </a:rPr>
              <a:t>The main problem is how to allocate space to these files so that storage space is utilized effectively and files can be accessed quickly. </a:t>
            </a:r>
          </a:p>
          <a:p>
            <a:pPr algn="just">
              <a:lnSpc>
                <a:spcPct val="150000"/>
              </a:lnSpc>
            </a:pPr>
            <a:r>
              <a:rPr lang="en-US" sz="2400" dirty="0">
                <a:latin typeface="Times New Roman" panose="02020603050405020304" pitchFamily="18" charset="0"/>
                <a:cs typeface="Times New Roman" panose="02020603050405020304" pitchFamily="18" charset="0"/>
              </a:rPr>
              <a:t>Three major methods of allocating secondary storage space are in wide use: </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Contiguous Allocation</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Linked Allocation</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Indexed Allocation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4112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08EE3-F630-C349-4EC0-199A4A666271}"/>
              </a:ext>
            </a:extLst>
          </p:cNvPr>
          <p:cNvSpPr>
            <a:spLocks noGrp="1"/>
          </p:cNvSpPr>
          <p:nvPr>
            <p:ph type="title"/>
          </p:nvPr>
        </p:nvSpPr>
        <p:spPr>
          <a:xfrm>
            <a:off x="167951" y="159851"/>
            <a:ext cx="11185849" cy="595929"/>
          </a:xfrm>
        </p:spPr>
        <p:txBody>
          <a:bodyPr>
            <a:normAutofit fontScale="90000"/>
          </a:bodyPr>
          <a:lstStyle/>
          <a:p>
            <a:r>
              <a:rPr lang="en-US" sz="4400" b="1" dirty="0">
                <a:latin typeface="Times New Roman" panose="02020603050405020304" pitchFamily="18" charset="0"/>
                <a:cs typeface="Times New Roman" panose="02020603050405020304" pitchFamily="18" charset="0"/>
              </a:rPr>
              <a:t>Contiguous Allocation</a:t>
            </a:r>
            <a:endParaRPr lang="en-IN" b="1" dirty="0"/>
          </a:p>
        </p:txBody>
      </p:sp>
      <p:sp>
        <p:nvSpPr>
          <p:cNvPr id="3" name="Content Placeholder 2">
            <a:extLst>
              <a:ext uri="{FF2B5EF4-FFF2-40B4-BE49-F238E27FC236}">
                <a16:creationId xmlns:a16="http://schemas.microsoft.com/office/drawing/2014/main" id="{4233EE6F-41FD-876D-E1B6-EC8B53526925}"/>
              </a:ext>
            </a:extLst>
          </p:cNvPr>
          <p:cNvSpPr>
            <a:spLocks noGrp="1"/>
          </p:cNvSpPr>
          <p:nvPr>
            <p:ph idx="1"/>
          </p:nvPr>
        </p:nvSpPr>
        <p:spPr>
          <a:xfrm>
            <a:off x="270588" y="839754"/>
            <a:ext cx="11083212" cy="5719665"/>
          </a:xfrm>
        </p:spPr>
        <p:txBody>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In contiguous file allocation, the block is allocated in such a manner that all the allocated blocks in the hard disk are adjacent.</a:t>
            </a:r>
          </a:p>
          <a:p>
            <a:pPr algn="just">
              <a:lnSpc>
                <a:spcPct val="150000"/>
              </a:lnSpc>
            </a:pPr>
            <a:r>
              <a:rPr lang="en-US" sz="2400" b="0" i="0" dirty="0">
                <a:effectLst/>
                <a:latin typeface="Times New Roman" panose="02020603050405020304" pitchFamily="18" charset="0"/>
                <a:cs typeface="Times New Roman" panose="02020603050405020304" pitchFamily="18" charset="0"/>
              </a:rPr>
              <a:t>Assuming a file needs 'n' number of blocks in the disk and the file begins with a block at position 'x', the next blocks to be assigned to it will be x+1,x+2,x+3,...,x+n-1 so that they are in a contiguous manner.</a:t>
            </a:r>
          </a:p>
          <a:p>
            <a:pPr algn="just">
              <a:lnSpc>
                <a:spcPct val="150000"/>
              </a:lnSpc>
            </a:pPr>
            <a:r>
              <a:rPr lang="en-US" sz="2400" b="0" i="0" dirty="0">
                <a:effectLst/>
                <a:latin typeface="Times New Roman" panose="02020603050405020304" pitchFamily="18" charset="0"/>
                <a:cs typeface="Times New Roman" panose="02020603050405020304" pitchFamily="18" charset="0"/>
              </a:rPr>
              <a:t>Let's understand this diagrammatically.</a:t>
            </a:r>
          </a:p>
          <a:p>
            <a:pPr algn="just">
              <a:lnSpc>
                <a:spcPct val="150000"/>
              </a:lnSpc>
            </a:pPr>
            <a:r>
              <a:rPr lang="en-US" sz="2400" b="1" i="0" dirty="0">
                <a:effectLst/>
                <a:latin typeface="Times New Roman" panose="02020603050405020304" pitchFamily="18" charset="0"/>
                <a:cs typeface="Times New Roman" panose="02020603050405020304" pitchFamily="18" charset="0"/>
              </a:rPr>
              <a:t>Example</a:t>
            </a:r>
          </a:p>
          <a:p>
            <a:pPr algn="just">
              <a:lnSpc>
                <a:spcPct val="150000"/>
              </a:lnSpc>
            </a:pPr>
            <a:r>
              <a:rPr lang="en-US" sz="2400" b="0" i="0" dirty="0">
                <a:effectLst/>
                <a:latin typeface="Times New Roman" panose="02020603050405020304" pitchFamily="18" charset="0"/>
                <a:cs typeface="Times New Roman" panose="02020603050405020304" pitchFamily="18" charset="0"/>
              </a:rPr>
              <a:t>We have three different types of files that are stored in a contiguous manner on the hard disk.</a:t>
            </a:r>
          </a:p>
          <a:p>
            <a:pPr marL="0" indent="0" algn="just">
              <a:lnSpc>
                <a:spcPct val="150000"/>
              </a:lnSpc>
              <a:buNone/>
            </a:pPr>
            <a:endParaRPr lang="en-US" sz="2400" b="0" i="0" dirty="0">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066909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53089EF-2FCF-B3FD-5677-D7CE283A00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327" y="242597"/>
            <a:ext cx="9498563" cy="6354146"/>
          </a:xfrm>
          <a:prstGeom prst="rect">
            <a:avLst/>
          </a:prstGeom>
        </p:spPr>
      </p:pic>
    </p:spTree>
    <p:extLst>
      <p:ext uri="{BB962C8B-B14F-4D97-AF65-F5344CB8AC3E}">
        <p14:creationId xmlns:p14="http://schemas.microsoft.com/office/powerpoint/2010/main" val="3654787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83139B-B457-76C8-2071-364EDDAF9815}"/>
              </a:ext>
            </a:extLst>
          </p:cNvPr>
          <p:cNvSpPr>
            <a:spLocks noGrp="1"/>
          </p:cNvSpPr>
          <p:nvPr>
            <p:ph idx="1"/>
          </p:nvPr>
        </p:nvSpPr>
        <p:spPr>
          <a:xfrm>
            <a:off x="326571" y="242596"/>
            <a:ext cx="11448662" cy="6316824"/>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In the above image on the left side, we have a memory diagram where we can see the blocks of memory. </a:t>
            </a:r>
          </a:p>
          <a:p>
            <a:pPr algn="just">
              <a:lnSpc>
                <a:spcPct val="150000"/>
              </a:lnSpc>
            </a:pPr>
            <a:r>
              <a:rPr lang="en-US" sz="2400" b="0" i="0" dirty="0">
                <a:effectLst/>
                <a:latin typeface="Times New Roman" panose="02020603050405020304" pitchFamily="18" charset="0"/>
                <a:cs typeface="Times New Roman" panose="02020603050405020304" pitchFamily="18" charset="0"/>
              </a:rPr>
              <a:t>At first, we have a text file named file1.txt which is allocated using contiguous memory allocation, it starts with the memory block 0 and has a length of 4 so it takes the 4 contiguous blocks 0,1,2,3. </a:t>
            </a:r>
          </a:p>
          <a:p>
            <a:pPr algn="just">
              <a:lnSpc>
                <a:spcPct val="150000"/>
              </a:lnSpc>
            </a:pPr>
            <a:r>
              <a:rPr lang="en-US" sz="2400" b="0" i="0" dirty="0">
                <a:effectLst/>
                <a:latin typeface="Times New Roman" panose="02020603050405020304" pitchFamily="18" charset="0"/>
                <a:cs typeface="Times New Roman" panose="02020603050405020304" pitchFamily="18" charset="0"/>
              </a:rPr>
              <a:t>Similarly, we have an image file and video file named sun.jpg and mov.mp4 respectively, which you can see in the directory that they are stored in the contiguous blocks. 5,6,7 and 9,10,11 respectively.</a:t>
            </a:r>
          </a:p>
          <a:p>
            <a:pPr algn="just">
              <a:lnSpc>
                <a:spcPct val="150000"/>
              </a:lnSpc>
            </a:pPr>
            <a:r>
              <a:rPr lang="en-US" sz="2400" b="0" i="0" dirty="0">
                <a:effectLst/>
                <a:latin typeface="Times New Roman" panose="02020603050405020304" pitchFamily="18" charset="0"/>
                <a:cs typeface="Times New Roman" panose="02020603050405020304" pitchFamily="18" charset="0"/>
              </a:rPr>
              <a:t>Here the directory has the entry of each file where it stores the address of the starting block and the required space in terms of the block of memory.</a:t>
            </a:r>
          </a:p>
          <a:p>
            <a:endParaRPr lang="en-IN" dirty="0"/>
          </a:p>
        </p:txBody>
      </p:sp>
    </p:spTree>
    <p:extLst>
      <p:ext uri="{BB962C8B-B14F-4D97-AF65-F5344CB8AC3E}">
        <p14:creationId xmlns:p14="http://schemas.microsoft.com/office/powerpoint/2010/main" val="2381438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1512</Words>
  <Application>Microsoft Office PowerPoint</Application>
  <PresentationFormat>Widescreen</PresentationFormat>
  <Paragraphs>92</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Source Sans Pro</vt:lpstr>
      <vt:lpstr>Times New Roman</vt:lpstr>
      <vt:lpstr>Wingdings</vt:lpstr>
      <vt:lpstr>Office Theme</vt:lpstr>
      <vt:lpstr>Directory implementation</vt:lpstr>
      <vt:lpstr>Linear List</vt:lpstr>
      <vt:lpstr>PowerPoint Presentation</vt:lpstr>
      <vt:lpstr>Hash Table</vt:lpstr>
      <vt:lpstr>PowerPoint Presentation</vt:lpstr>
      <vt:lpstr>File Allocation Methods</vt:lpstr>
      <vt:lpstr>Contiguous Allocation</vt:lpstr>
      <vt:lpstr>PowerPoint Presentation</vt:lpstr>
      <vt:lpstr>PowerPoint Presentation</vt:lpstr>
      <vt:lpstr>PowerPoint Presentation</vt:lpstr>
      <vt:lpstr>Linked File Allocation</vt:lpstr>
      <vt:lpstr>PowerPoint Presentation</vt:lpstr>
      <vt:lpstr>PowerPoint Presentation</vt:lpstr>
      <vt:lpstr>PowerPoint Presentation</vt:lpstr>
      <vt:lpstr>Indexed File Allocation.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Directory implementation</dc:title>
  <dc:creator>Akash Kadao</dc:creator>
  <cp:lastModifiedBy>Akash Kadao</cp:lastModifiedBy>
  <cp:revision>2</cp:revision>
  <dcterms:created xsi:type="dcterms:W3CDTF">2023-10-13T06:16:15Z</dcterms:created>
  <dcterms:modified xsi:type="dcterms:W3CDTF">2024-01-01T14:55:42Z</dcterms:modified>
</cp:coreProperties>
</file>