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7" r:id="rId2"/>
    <p:sldId id="328" r:id="rId3"/>
    <p:sldId id="329" r:id="rId4"/>
    <p:sldId id="330" r:id="rId5"/>
    <p:sldId id="331" r:id="rId6"/>
    <p:sldId id="332" r:id="rId7"/>
    <p:sldId id="333" r:id="rId8"/>
    <p:sldId id="347" r:id="rId9"/>
    <p:sldId id="334" r:id="rId10"/>
    <p:sldId id="335" r:id="rId11"/>
    <p:sldId id="348" r:id="rId12"/>
    <p:sldId id="336" r:id="rId13"/>
    <p:sldId id="345" r:id="rId14"/>
    <p:sldId id="337" r:id="rId15"/>
    <p:sldId id="346" r:id="rId16"/>
    <p:sldId id="338" r:id="rId17"/>
    <p:sldId id="339" r:id="rId18"/>
    <p:sldId id="340" r:id="rId19"/>
    <p:sldId id="34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9F50F-C11A-3C01-7025-1C9A6258B8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B64B2C-56D8-059A-366A-F48BD9EC7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465A39-2071-7ECC-090E-A76FE247986E}"/>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5" name="Footer Placeholder 4">
            <a:extLst>
              <a:ext uri="{FF2B5EF4-FFF2-40B4-BE49-F238E27FC236}">
                <a16:creationId xmlns:a16="http://schemas.microsoft.com/office/drawing/2014/main" id="{4F2C491B-1CF2-5675-D700-C256086E5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6D9C99-12F9-0815-DF9E-47FEF392A31E}"/>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395196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7951-FE90-E7BA-678E-661C9CA36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7AB41E-7402-BED1-A940-12C2ADBD57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CC0A63-78E8-8EF0-96C7-C6FCC11306DB}"/>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5" name="Footer Placeholder 4">
            <a:extLst>
              <a:ext uri="{FF2B5EF4-FFF2-40B4-BE49-F238E27FC236}">
                <a16:creationId xmlns:a16="http://schemas.microsoft.com/office/drawing/2014/main" id="{E8E324DE-5366-CCF3-2DCC-E3339E6925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3B418-A4C5-92AC-BC47-1D360D035373}"/>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392394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794AEB-11A1-4F5B-9559-DBD54FFE3A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A2ACC-7891-BC46-0144-1C0BF725A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50F48F-7B03-483A-CED0-4F0604E71F4C}"/>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5" name="Footer Placeholder 4">
            <a:extLst>
              <a:ext uri="{FF2B5EF4-FFF2-40B4-BE49-F238E27FC236}">
                <a16:creationId xmlns:a16="http://schemas.microsoft.com/office/drawing/2014/main" id="{ECE65C64-3C0B-1AD9-449C-556E67CFB2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26BCEE-E735-E7D6-C41D-91231B0158CE}"/>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3383945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1C6E2-5C4C-4415-16CB-2B1529235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1D37F-ADA8-38F1-8B32-7AE634354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E92380-7998-B635-B0B9-8547150CC3D9}"/>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5" name="Footer Placeholder 4">
            <a:extLst>
              <a:ext uri="{FF2B5EF4-FFF2-40B4-BE49-F238E27FC236}">
                <a16:creationId xmlns:a16="http://schemas.microsoft.com/office/drawing/2014/main" id="{79261780-E232-551F-496E-70F244438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4DC5D-374D-C3A8-40A4-3744B61BDF68}"/>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87684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905C-6527-3946-BF27-3461753DD7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45F24A-2C46-F968-37A9-0F3F4839D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F774B0-F769-5AB5-A263-79C4D2877896}"/>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5" name="Footer Placeholder 4">
            <a:extLst>
              <a:ext uri="{FF2B5EF4-FFF2-40B4-BE49-F238E27FC236}">
                <a16:creationId xmlns:a16="http://schemas.microsoft.com/office/drawing/2014/main" id="{A619E349-B30B-4305-E6A9-E46DBB6129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CF99E6-2C07-7C2D-193C-52F751283D47}"/>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198410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33FE-AD90-AE50-C6A8-653714234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942D1-A5EE-6628-E964-E2B8573E4D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7E4229-F012-3F9A-7BAB-89D365007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4BF452-8464-736E-C723-861B30986D19}"/>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6" name="Footer Placeholder 5">
            <a:extLst>
              <a:ext uri="{FF2B5EF4-FFF2-40B4-BE49-F238E27FC236}">
                <a16:creationId xmlns:a16="http://schemas.microsoft.com/office/drawing/2014/main" id="{52334052-D6AA-33D4-A294-67E26377F3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0BA05-95A3-FE68-6C0B-05FEE20AD407}"/>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65633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D6CE-2DF4-4805-1E97-B7C0DD31B9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2E8F19-9714-35A7-A8C6-B2B980ED7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3C50DD-EFE5-D67F-C3C3-456369DAC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2F71D2-2235-D3AA-2378-4B72ED462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D8931-0CF1-B0E8-02B4-3826EAFEC0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334DAE-F8DC-C465-1888-91C037BCE85C}"/>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8" name="Footer Placeholder 7">
            <a:extLst>
              <a:ext uri="{FF2B5EF4-FFF2-40B4-BE49-F238E27FC236}">
                <a16:creationId xmlns:a16="http://schemas.microsoft.com/office/drawing/2014/main" id="{88DA1CEC-D77B-E384-0CF0-32C591E54B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736066-3CEB-49E8-4FF2-D24DAC88F53E}"/>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2471664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4B4FD-7CDF-F595-CB41-A49B38F164E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088970-2C62-1CFC-A357-C9E4CE91F4ED}"/>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4" name="Footer Placeholder 3">
            <a:extLst>
              <a:ext uri="{FF2B5EF4-FFF2-40B4-BE49-F238E27FC236}">
                <a16:creationId xmlns:a16="http://schemas.microsoft.com/office/drawing/2014/main" id="{E6ABD687-8B81-492E-D5B7-4CB60EE654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36DE50-0255-74BB-04A6-D78F67A52966}"/>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318903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F89C45-DD0D-8933-33A0-F5A7F69DF37F}"/>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3" name="Footer Placeholder 2">
            <a:extLst>
              <a:ext uri="{FF2B5EF4-FFF2-40B4-BE49-F238E27FC236}">
                <a16:creationId xmlns:a16="http://schemas.microsoft.com/office/drawing/2014/main" id="{4D9D87CC-C84E-CA51-A4B1-9C61C53844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ECBB9D-EED2-3A57-95E3-F3B40668C1B2}"/>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1592338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E1F5-0F7F-84ED-53DD-5983A4C0B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7433B-EF5D-A1AE-0971-DC779F95DA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416E7E-D3DC-D988-29E0-98D5E7C46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57FB3-EF9D-D91D-4E24-3BB1D10BB4AD}"/>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6" name="Footer Placeholder 5">
            <a:extLst>
              <a:ext uri="{FF2B5EF4-FFF2-40B4-BE49-F238E27FC236}">
                <a16:creationId xmlns:a16="http://schemas.microsoft.com/office/drawing/2014/main" id="{2104A0E4-FCB6-11E6-40B6-BDB818333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BE5426-1710-BD72-F502-335C3515C169}"/>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3563723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7908-6F69-0FFC-2429-2FA7CEB0C5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EB972D-0B8D-CE95-2448-6DC73D8CD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8C6958-2BF8-355C-90C0-07B0AFA4C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42059-B8D5-1070-3CA3-D952D7CACF19}"/>
              </a:ext>
            </a:extLst>
          </p:cNvPr>
          <p:cNvSpPr>
            <a:spLocks noGrp="1"/>
          </p:cNvSpPr>
          <p:nvPr>
            <p:ph type="dt" sz="half" idx="10"/>
          </p:nvPr>
        </p:nvSpPr>
        <p:spPr/>
        <p:txBody>
          <a:bodyPr/>
          <a:lstStyle/>
          <a:p>
            <a:fld id="{DB629A4A-3157-4715-9F57-52ED5DE7B42A}" type="datetimeFigureOut">
              <a:rPr lang="en-IN" smtClean="0"/>
              <a:t>03-01-2024</a:t>
            </a:fld>
            <a:endParaRPr lang="en-IN"/>
          </a:p>
        </p:txBody>
      </p:sp>
      <p:sp>
        <p:nvSpPr>
          <p:cNvPr id="6" name="Footer Placeholder 5">
            <a:extLst>
              <a:ext uri="{FF2B5EF4-FFF2-40B4-BE49-F238E27FC236}">
                <a16:creationId xmlns:a16="http://schemas.microsoft.com/office/drawing/2014/main" id="{CFA2F85A-7715-5D1F-D43E-94C433D65A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3783C-62E0-13E2-A4FD-CE85E8B35197}"/>
              </a:ext>
            </a:extLst>
          </p:cNvPr>
          <p:cNvSpPr>
            <a:spLocks noGrp="1"/>
          </p:cNvSpPr>
          <p:nvPr>
            <p:ph type="sldNum" sz="quarter" idx="12"/>
          </p:nvPr>
        </p:nvSpPr>
        <p:spPr/>
        <p:txBody>
          <a:bodyPr/>
          <a:lstStyle/>
          <a:p>
            <a:fld id="{EA07C5A2-71C7-4260-9687-25EECA6C61C9}" type="slidenum">
              <a:rPr lang="en-IN" smtClean="0"/>
              <a:t>‹#›</a:t>
            </a:fld>
            <a:endParaRPr lang="en-IN"/>
          </a:p>
        </p:txBody>
      </p:sp>
    </p:spTree>
    <p:extLst>
      <p:ext uri="{BB962C8B-B14F-4D97-AF65-F5344CB8AC3E}">
        <p14:creationId xmlns:p14="http://schemas.microsoft.com/office/powerpoint/2010/main" val="2364786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EBD19F-980F-7DC7-8125-7ED8591D0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D2BE8B-8BED-1021-1D6E-89D37A4B76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CBC1B-D06E-2E8F-6AB8-A27E950B7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29A4A-3157-4715-9F57-52ED5DE7B42A}" type="datetimeFigureOut">
              <a:rPr lang="en-IN" smtClean="0"/>
              <a:t>03-01-2024</a:t>
            </a:fld>
            <a:endParaRPr lang="en-IN"/>
          </a:p>
        </p:txBody>
      </p:sp>
      <p:sp>
        <p:nvSpPr>
          <p:cNvPr id="5" name="Footer Placeholder 4">
            <a:extLst>
              <a:ext uri="{FF2B5EF4-FFF2-40B4-BE49-F238E27FC236}">
                <a16:creationId xmlns:a16="http://schemas.microsoft.com/office/drawing/2014/main" id="{15CF94F5-A240-A26E-1795-BEA07F44ED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AC2394-C7C7-D570-7373-C330A4063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7C5A2-71C7-4260-9687-25EECA6C61C9}" type="slidenum">
              <a:rPr lang="en-IN" smtClean="0"/>
              <a:t>‹#›</a:t>
            </a:fld>
            <a:endParaRPr lang="en-IN"/>
          </a:p>
        </p:txBody>
      </p:sp>
    </p:spTree>
    <p:extLst>
      <p:ext uri="{BB962C8B-B14F-4D97-AF65-F5344CB8AC3E}">
        <p14:creationId xmlns:p14="http://schemas.microsoft.com/office/powerpoint/2010/main" val="2650390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A47DF-EA01-9BB2-EFE4-42E807EB4B74}"/>
              </a:ext>
            </a:extLst>
          </p:cNvPr>
          <p:cNvSpPr>
            <a:spLocks noGrp="1"/>
          </p:cNvSpPr>
          <p:nvPr>
            <p:ph type="title"/>
          </p:nvPr>
        </p:nvSpPr>
        <p:spPr>
          <a:xfrm>
            <a:off x="186612" y="150521"/>
            <a:ext cx="11073882" cy="614589"/>
          </a:xfrm>
        </p:spPr>
        <p:txBody>
          <a:bodyPr>
            <a:normAutofit/>
          </a:bodyPr>
          <a:lstStyle/>
          <a:p>
            <a:r>
              <a:rPr lang="en-IN" sz="3600" b="1" i="0" dirty="0">
                <a:effectLst/>
                <a:latin typeface="Times New Roman" panose="02020603050405020304" pitchFamily="18" charset="0"/>
                <a:cs typeface="Times New Roman" panose="02020603050405020304" pitchFamily="18" charset="0"/>
              </a:rPr>
              <a:t>File Allocation Table (FAT)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63ECA1-FDD9-8A64-ACDD-C60802946254}"/>
              </a:ext>
            </a:extLst>
          </p:cNvPr>
          <p:cNvSpPr>
            <a:spLocks noGrp="1"/>
          </p:cNvSpPr>
          <p:nvPr>
            <p:ph idx="1"/>
          </p:nvPr>
        </p:nvSpPr>
        <p:spPr>
          <a:xfrm>
            <a:off x="279917" y="821093"/>
            <a:ext cx="11672597" cy="5886385"/>
          </a:xfrm>
        </p:spPr>
        <p:txBody>
          <a:bodyPr>
            <a:normAutofit fontScale="92500" lnSpcReduction="2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File Allocation Table (FAT) overcomes the drawback of Linked File allocation.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random access of a particular block is not possible in the linked file allocation. To access a particular block it is necessary to access all its previous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see how File Allocation Table works.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Explanation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file allocation table, all disk block links are collected and maintained. Here the number of head seeks is reduced by caching the file allocation table so that the head does not need to go through all the disk blocks to access one particular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whole process of randomly accessing any block using FAT is completed by reading the desired entry of a block from the file allocation table and accessing that particular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diagrammatic representation of FAT is given below -</a:t>
            </a:r>
          </a:p>
          <a:p>
            <a:pPr marL="0" indent="0">
              <a:buNone/>
            </a:pPr>
            <a:endParaRPr lang="en-IN" dirty="0"/>
          </a:p>
        </p:txBody>
      </p:sp>
    </p:spTree>
    <p:extLst>
      <p:ext uri="{BB962C8B-B14F-4D97-AF65-F5344CB8AC3E}">
        <p14:creationId xmlns:p14="http://schemas.microsoft.com/office/powerpoint/2010/main" val="188610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6EE2FF-689D-CA89-AA27-009145B59249}"/>
              </a:ext>
            </a:extLst>
          </p:cNvPr>
          <p:cNvSpPr>
            <a:spLocks noGrp="1"/>
          </p:cNvSpPr>
          <p:nvPr>
            <p:ph idx="1"/>
          </p:nvPr>
        </p:nvSpPr>
        <p:spPr>
          <a:xfrm>
            <a:off x="382555" y="233264"/>
            <a:ext cx="10971245" cy="6232849"/>
          </a:xfrm>
        </p:spPr>
        <p:txBody>
          <a:bodyPr/>
          <a:lstStyle/>
          <a:p>
            <a:pPr marL="0" indent="0" algn="l">
              <a:buNone/>
            </a:pPr>
            <a:r>
              <a:rPr lang="en-US" b="1" i="0" dirty="0">
                <a:effectLst/>
                <a:latin typeface="Source Sans Pro" panose="020B0503030403020204" pitchFamily="34" charset="0"/>
              </a:rPr>
              <a:t>Linked List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linked list</a:t>
            </a:r>
            <a:r>
              <a:rPr lang="en-US" sz="2400" b="0" i="0" dirty="0">
                <a:effectLst/>
                <a:latin typeface="Times New Roman" panose="02020603050405020304" pitchFamily="18" charset="0"/>
                <a:cs typeface="Times New Roman" panose="02020603050405020304" pitchFamily="18" charset="0"/>
              </a:rPr>
              <a:t> is another approach for free space management in an operating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it, all the free blocks inside a disk are linked together in a </a:t>
            </a:r>
            <a:r>
              <a:rPr lang="en-US" sz="2400" b="1" i="0" dirty="0">
                <a:effectLst/>
                <a:latin typeface="Times New Roman" panose="02020603050405020304" pitchFamily="18" charset="0"/>
                <a:cs typeface="Times New Roman" panose="02020603050405020304" pitchFamily="18" charset="0"/>
              </a:rPr>
              <a:t>"linked list"</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free blocks on the disk are linked together by a pointer.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pointers of the free block contain the address of the next free block and the last pointer of the list points to null which indicates the end of the linked list.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technique is not enough to traverse the list because we have to read each disk block one by one which requires I/O time.</a:t>
            </a:r>
          </a:p>
          <a:p>
            <a:endParaRPr lang="en-IN" dirty="0"/>
          </a:p>
        </p:txBody>
      </p:sp>
    </p:spTree>
    <p:extLst>
      <p:ext uri="{BB962C8B-B14F-4D97-AF65-F5344CB8AC3E}">
        <p14:creationId xmlns:p14="http://schemas.microsoft.com/office/powerpoint/2010/main" val="1904046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68FC82A-8386-B3A8-491F-CA871B864C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348" y="979715"/>
            <a:ext cx="5514146" cy="4667642"/>
          </a:xfrm>
        </p:spPr>
      </p:pic>
    </p:spTree>
    <p:extLst>
      <p:ext uri="{BB962C8B-B14F-4D97-AF65-F5344CB8AC3E}">
        <p14:creationId xmlns:p14="http://schemas.microsoft.com/office/powerpoint/2010/main" val="1009396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733D2C-E6D8-3417-0D27-4A3B7A4EB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2310" y="208617"/>
            <a:ext cx="9694506" cy="2515922"/>
          </a:xfrm>
          <a:prstGeom prst="rect">
            <a:avLst/>
          </a:prstGeom>
        </p:spPr>
      </p:pic>
      <p:sp>
        <p:nvSpPr>
          <p:cNvPr id="7" name="TextBox 6">
            <a:extLst>
              <a:ext uri="{FF2B5EF4-FFF2-40B4-BE49-F238E27FC236}">
                <a16:creationId xmlns:a16="http://schemas.microsoft.com/office/drawing/2014/main" id="{04248C83-34EE-BA3C-0E51-1FC7A49E329C}"/>
              </a:ext>
            </a:extLst>
          </p:cNvPr>
          <p:cNvSpPr txBox="1"/>
          <p:nvPr/>
        </p:nvSpPr>
        <p:spPr>
          <a:xfrm>
            <a:off x="454478" y="3429000"/>
            <a:ext cx="11283043" cy="2241960"/>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In the above example, block 2 is the first free block and after that block 3 is the next free block, and then block 4 is free. Block 2 contains a pointer that indicates block 3 and blocks 3 contains a pointer that indicates the next free block 4. This continues until the pointer reached the last free block.</a:t>
            </a:r>
          </a:p>
        </p:txBody>
      </p:sp>
    </p:spTree>
    <p:extLst>
      <p:ext uri="{BB962C8B-B14F-4D97-AF65-F5344CB8AC3E}">
        <p14:creationId xmlns:p14="http://schemas.microsoft.com/office/powerpoint/2010/main" val="830341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112478-3922-B2AE-D458-F64FEF36042E}"/>
              </a:ext>
            </a:extLst>
          </p:cNvPr>
          <p:cNvSpPr>
            <a:spLocks noGrp="1"/>
          </p:cNvSpPr>
          <p:nvPr>
            <p:ph idx="1"/>
          </p:nvPr>
        </p:nvSpPr>
        <p:spPr>
          <a:xfrm>
            <a:off x="419878" y="317241"/>
            <a:ext cx="10933922" cy="5859722"/>
          </a:xfrm>
        </p:spPr>
        <p:txBody>
          <a:bodyPr>
            <a:normAutofit/>
          </a:bodyPr>
          <a:lstStyle/>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Advantage of the Linked list :</a:t>
            </a:r>
            <a:endParaRPr lang="en-US" sz="28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In this method, available space is used efficiently.</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As there is no size limit on a linked list, a new free space can be added easily.</a:t>
            </a:r>
          </a:p>
          <a:p>
            <a:pPr marL="0" indent="0" algn="just">
              <a:lnSpc>
                <a:spcPct val="150000"/>
              </a:lnSpc>
              <a:buNone/>
            </a:pPr>
            <a:r>
              <a:rPr lang="en-US" sz="2800" b="1" i="0" dirty="0">
                <a:effectLst/>
                <a:latin typeface="Times New Roman" panose="02020603050405020304" pitchFamily="18" charset="0"/>
                <a:cs typeface="Times New Roman" panose="02020603050405020304" pitchFamily="18" charset="0"/>
              </a:rPr>
              <a:t>Disadvantages :</a:t>
            </a:r>
            <a:endParaRPr lang="en-US" sz="28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In this method, the overhead of maintaining the pointer appears.</a:t>
            </a:r>
          </a:p>
          <a:p>
            <a:pPr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the Linked list is not efficient when we need to reach every block of memory.</a:t>
            </a:r>
          </a:p>
          <a:p>
            <a:endParaRPr lang="en-IN" dirty="0"/>
          </a:p>
        </p:txBody>
      </p:sp>
    </p:spTree>
    <p:extLst>
      <p:ext uri="{BB962C8B-B14F-4D97-AF65-F5344CB8AC3E}">
        <p14:creationId xmlns:p14="http://schemas.microsoft.com/office/powerpoint/2010/main" val="3379742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4DE65-A3D2-147A-CE9E-0F6AD182B324}"/>
              </a:ext>
            </a:extLst>
          </p:cNvPr>
          <p:cNvSpPr>
            <a:spLocks noGrp="1"/>
          </p:cNvSpPr>
          <p:nvPr>
            <p:ph idx="1"/>
          </p:nvPr>
        </p:nvSpPr>
        <p:spPr>
          <a:xfrm>
            <a:off x="279918" y="289248"/>
            <a:ext cx="11073882" cy="6055567"/>
          </a:xfrm>
        </p:spPr>
        <p:txBody>
          <a:bodyPr/>
          <a:lstStyle/>
          <a:p>
            <a:pPr marL="0" indent="0" algn="l">
              <a:buNone/>
            </a:pPr>
            <a:r>
              <a:rPr lang="en-US" b="1" i="0" dirty="0">
                <a:effectLst/>
                <a:latin typeface="Source Sans Pro" panose="020B0503030403020204" pitchFamily="34" charset="0"/>
              </a:rPr>
              <a:t>Grouping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grouping technique is also called the </a:t>
            </a:r>
            <a:r>
              <a:rPr lang="en-US" sz="2400" b="1" i="0" dirty="0">
                <a:effectLst/>
                <a:latin typeface="Times New Roman" panose="02020603050405020304" pitchFamily="18" charset="0"/>
                <a:cs typeface="Times New Roman" panose="02020603050405020304" pitchFamily="18" charset="0"/>
              </a:rPr>
              <a:t>"modification of a linked list technique"</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method, first, the free block of memory contains the addresses of the n-free blocks.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And the last free block of these n free blocks contains the addresses of the next n free block of memory and this keeps going 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technique separates the empty and occupied blocks of space of memory.</a:t>
            </a:r>
          </a:p>
          <a:p>
            <a:endParaRPr lang="en-IN" dirty="0"/>
          </a:p>
        </p:txBody>
      </p:sp>
    </p:spTree>
    <p:extLst>
      <p:ext uri="{BB962C8B-B14F-4D97-AF65-F5344CB8AC3E}">
        <p14:creationId xmlns:p14="http://schemas.microsoft.com/office/powerpoint/2010/main" val="3448453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C783B0-9B22-5B3F-A539-A2E8C9CF7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841" y="765110"/>
            <a:ext cx="8444204" cy="4721290"/>
          </a:xfrm>
          <a:prstGeom prst="rect">
            <a:avLst/>
          </a:prstGeom>
        </p:spPr>
      </p:pic>
    </p:spTree>
    <p:extLst>
      <p:ext uri="{BB962C8B-B14F-4D97-AF65-F5344CB8AC3E}">
        <p14:creationId xmlns:p14="http://schemas.microsoft.com/office/powerpoint/2010/main" val="406536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1F18D-B535-AC05-6598-27AD7EF11098}"/>
              </a:ext>
            </a:extLst>
          </p:cNvPr>
          <p:cNvSpPr>
            <a:spLocks noGrp="1"/>
          </p:cNvSpPr>
          <p:nvPr>
            <p:ph idx="1"/>
          </p:nvPr>
        </p:nvSpPr>
        <p:spPr>
          <a:xfrm>
            <a:off x="494522" y="195943"/>
            <a:ext cx="10859278" cy="5981020"/>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Suppose we have a disk with some free blocks and some occupied blocks. The free block numbers are 3, 4, 5, 6, 9, 10, 11, 12, 13, and 14. And occupied block numbers are 1, 2, 7, 8, 15</a:t>
            </a:r>
            <a:r>
              <a:rPr lang="en-US" sz="2400" dirty="0">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and 16 i.e., they are allocated to some files.</a:t>
            </a:r>
          </a:p>
          <a:p>
            <a:pPr marL="0" indent="0" algn="just">
              <a:lnSpc>
                <a:spcPct val="150000"/>
              </a:lnSpc>
              <a:buNone/>
            </a:pPr>
            <a:br>
              <a:rPr lang="en-US" sz="2400" b="0" i="0" dirty="0">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DD736B-775D-3F9B-373F-0AB244B85D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1150" y="3676261"/>
            <a:ext cx="4497355" cy="2156149"/>
          </a:xfrm>
          <a:prstGeom prst="rect">
            <a:avLst/>
          </a:prstGeom>
        </p:spPr>
      </p:pic>
    </p:spTree>
    <p:extLst>
      <p:ext uri="{BB962C8B-B14F-4D97-AF65-F5344CB8AC3E}">
        <p14:creationId xmlns:p14="http://schemas.microsoft.com/office/powerpoint/2010/main" val="1884862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6A36D1-DBFF-EEF6-599F-061FA075E4E8}"/>
              </a:ext>
            </a:extLst>
          </p:cNvPr>
          <p:cNvSpPr>
            <a:spLocks noGrp="1"/>
          </p:cNvSpPr>
          <p:nvPr>
            <p:ph idx="1"/>
          </p:nvPr>
        </p:nvSpPr>
        <p:spPr>
          <a:xfrm>
            <a:off x="287693" y="398040"/>
            <a:ext cx="11338249" cy="591878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the </a:t>
            </a:r>
            <a:r>
              <a:rPr lang="en-US" sz="2400" b="1" i="0" dirty="0">
                <a:effectLst/>
                <a:latin typeface="Times New Roman" panose="02020603050405020304" pitchFamily="18" charset="0"/>
                <a:cs typeface="Times New Roman" panose="02020603050405020304" pitchFamily="18" charset="0"/>
              </a:rPr>
              <a:t>"grouping technique"</a:t>
            </a:r>
            <a:r>
              <a:rPr lang="en-US" sz="2400" b="0" i="0" dirty="0">
                <a:effectLst/>
                <a:latin typeface="Times New Roman" panose="02020603050405020304" pitchFamily="18" charset="0"/>
                <a:cs typeface="Times New Roman" panose="02020603050405020304" pitchFamily="18" charset="0"/>
              </a:rPr>
              <a:t> is applied, block 3 will store the addresses of blocks 4, 5, and 6 because </a:t>
            </a:r>
            <a:r>
              <a:rPr lang="en-US" sz="2400" b="1" i="0" dirty="0">
                <a:effectLst/>
                <a:latin typeface="Times New Roman" panose="02020603050405020304" pitchFamily="18" charset="0"/>
                <a:cs typeface="Times New Roman" panose="02020603050405020304" pitchFamily="18" charset="0"/>
              </a:rPr>
              <a:t>'block 3'</a:t>
            </a:r>
            <a:r>
              <a:rPr lang="en-US" sz="2400" b="0" i="0" dirty="0">
                <a:effectLst/>
                <a:latin typeface="Times New Roman" panose="02020603050405020304" pitchFamily="18" charset="0"/>
                <a:cs typeface="Times New Roman" panose="02020603050405020304" pitchFamily="18" charset="0"/>
              </a:rPr>
              <a:t> is the first free block. In the same way, block 6 will store the addresses of blocks 9, 10, and 11 because block 6 is the first occupied block.</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 of the Grouping method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By using this method, we can easily find addresses of a large number of free blocks easily and quickly.</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We need to change the entire list if one block gets occupied.</a:t>
            </a:r>
          </a:p>
          <a:p>
            <a:endParaRPr lang="en-IN" dirty="0"/>
          </a:p>
        </p:txBody>
      </p:sp>
    </p:spTree>
    <p:extLst>
      <p:ext uri="{BB962C8B-B14F-4D97-AF65-F5344CB8AC3E}">
        <p14:creationId xmlns:p14="http://schemas.microsoft.com/office/powerpoint/2010/main" val="18347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6FE12-0E08-C3C7-6041-0109BDB51750}"/>
              </a:ext>
            </a:extLst>
          </p:cNvPr>
          <p:cNvSpPr>
            <a:spLocks noGrp="1"/>
          </p:cNvSpPr>
          <p:nvPr>
            <p:ph idx="1"/>
          </p:nvPr>
        </p:nvSpPr>
        <p:spPr>
          <a:xfrm>
            <a:off x="363893" y="102637"/>
            <a:ext cx="11383347" cy="6074326"/>
          </a:xfrm>
        </p:spPr>
        <p:txBody>
          <a:bodyPr/>
          <a:lstStyle/>
          <a:p>
            <a:pPr marL="0" indent="0" algn="l">
              <a:buNone/>
            </a:pPr>
            <a:r>
              <a:rPr lang="en-US" b="1" i="0" dirty="0">
                <a:effectLst/>
                <a:latin typeface="Source Sans Pro" panose="020B0503030403020204" pitchFamily="34" charset="0"/>
              </a:rPr>
              <a:t>Counting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memory space, several files are created and deleted at the same time. For which memory blocks are allocated and de-allocated for the files.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Creation of files occupy free blocks and deletion of file frees blocks. When there is an entry in the free space, it consists of two parameters- </a:t>
            </a:r>
            <a:r>
              <a:rPr lang="en-US" sz="2400" b="1" i="0" dirty="0">
                <a:effectLst/>
                <a:latin typeface="Times New Roman" panose="02020603050405020304" pitchFamily="18" charset="0"/>
                <a:cs typeface="Times New Roman" panose="02020603050405020304" pitchFamily="18" charset="0"/>
              </a:rPr>
              <a:t>"address of first free disk block (a pointer)"</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 a number 'n' "</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1" i="0" dirty="0">
                <a:effectLst/>
                <a:latin typeface="Times New Roman" panose="02020603050405020304" pitchFamily="18" charset="0"/>
                <a:cs typeface="Times New Roman" panose="02020603050405020304" pitchFamily="18" charset="0"/>
              </a:rPr>
              <a:t>Example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Let us take an example where a disk has 16 blocks in which some blocks are empty and some blocks are occupied as given below :</a:t>
            </a:r>
          </a:p>
          <a:p>
            <a:endParaRPr lang="en-IN" dirty="0"/>
          </a:p>
        </p:txBody>
      </p:sp>
      <p:pic>
        <p:nvPicPr>
          <p:cNvPr id="4" name="Content Placeholder 4">
            <a:extLst>
              <a:ext uri="{FF2B5EF4-FFF2-40B4-BE49-F238E27FC236}">
                <a16:creationId xmlns:a16="http://schemas.microsoft.com/office/drawing/2014/main" id="{8F447B11-35FA-4810-76E7-A65795BFC3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732" y="5520923"/>
            <a:ext cx="2522220" cy="1234440"/>
          </a:xfrm>
          <a:prstGeom prst="rect">
            <a:avLst/>
          </a:prstGeom>
        </p:spPr>
      </p:pic>
    </p:spTree>
    <p:extLst>
      <p:ext uri="{BB962C8B-B14F-4D97-AF65-F5344CB8AC3E}">
        <p14:creationId xmlns:p14="http://schemas.microsoft.com/office/powerpoint/2010/main" val="1255842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AF63E7-9AB6-0671-5D60-E2F3C143CC25}"/>
              </a:ext>
            </a:extLst>
          </p:cNvPr>
          <p:cNvSpPr txBox="1"/>
          <p:nvPr/>
        </p:nvSpPr>
        <p:spPr>
          <a:xfrm>
            <a:off x="305576" y="192080"/>
            <a:ext cx="11255051" cy="6119945"/>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the </a:t>
            </a:r>
            <a:r>
              <a:rPr lang="en-US" sz="2400" b="1" i="0" dirty="0">
                <a:effectLst/>
                <a:latin typeface="Times New Roman" panose="02020603050405020304" pitchFamily="18" charset="0"/>
                <a:cs typeface="Times New Roman" panose="02020603050405020304" pitchFamily="18" charset="0"/>
              </a:rPr>
              <a:t>"counting technique"</a:t>
            </a:r>
            <a:r>
              <a:rPr lang="en-US" sz="2400" b="0" i="0" dirty="0">
                <a:effectLst/>
                <a:latin typeface="Times New Roman" panose="02020603050405020304" pitchFamily="18" charset="0"/>
                <a:cs typeface="Times New Roman" panose="02020603050405020304" pitchFamily="18" charset="0"/>
              </a:rPr>
              <a:t> is applied, the block number 3 will represent block number 4 because block 3 is the first free block. Then, the block stores the number of free blocks i.e. - there are 4 free blocks together. In the same way, the first occupied block number 9 will represent block number 10 and keeps the number of rest occupied blocks i.e.- there are 6 occupied blocks as shown in the above figure.</a:t>
            </a:r>
          </a:p>
          <a:p>
            <a:pPr algn="just">
              <a:lnSpc>
                <a:spcPct val="150000"/>
              </a:lnSpc>
            </a:pPr>
            <a:r>
              <a:rPr lang="en-US" sz="2400" b="1" i="0" dirty="0">
                <a:effectLst/>
                <a:latin typeface="Times New Roman" panose="02020603050405020304" pitchFamily="18" charset="0"/>
                <a:cs typeface="Times New Roman" panose="02020603050405020304" pitchFamily="18" charset="0"/>
              </a:rPr>
              <a:t>Advantages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 this method, a bunch of free blocks take place </a:t>
            </a:r>
            <a:r>
              <a:rPr lang="en-US" sz="2400" b="0" i="0" dirty="0" err="1">
                <a:effectLst/>
                <a:latin typeface="Times New Roman" panose="02020603050405020304" pitchFamily="18" charset="0"/>
                <a:cs typeface="Times New Roman" panose="02020603050405020304" pitchFamily="18" charset="0"/>
              </a:rPr>
              <a:t>fastly</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list is smaller in size.</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In the counting method, the first free block stores the rest free blocks, so it requires more space.</a:t>
            </a:r>
          </a:p>
        </p:txBody>
      </p:sp>
    </p:spTree>
    <p:extLst>
      <p:ext uri="{BB962C8B-B14F-4D97-AF65-F5344CB8AC3E}">
        <p14:creationId xmlns:p14="http://schemas.microsoft.com/office/powerpoint/2010/main" val="291846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239BFA-D99A-D6FC-56B7-CFF92D990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706" y="410547"/>
            <a:ext cx="9731829" cy="5551714"/>
          </a:xfrm>
          <a:prstGeom prst="rect">
            <a:avLst/>
          </a:prstGeom>
        </p:spPr>
      </p:pic>
    </p:spTree>
    <p:extLst>
      <p:ext uri="{BB962C8B-B14F-4D97-AF65-F5344CB8AC3E}">
        <p14:creationId xmlns:p14="http://schemas.microsoft.com/office/powerpoint/2010/main" val="411549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AC2A4-27B3-7AE2-3133-A9EBF37B3118}"/>
              </a:ext>
            </a:extLst>
          </p:cNvPr>
          <p:cNvSpPr>
            <a:spLocks noGrp="1"/>
          </p:cNvSpPr>
          <p:nvPr>
            <p:ph idx="1"/>
          </p:nvPr>
        </p:nvSpPr>
        <p:spPr>
          <a:xfrm>
            <a:off x="410547" y="429208"/>
            <a:ext cx="10943253" cy="5747755"/>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Random Access to the block is possible in FAT.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One bad/corrupted disk block cannot corrupt all the other blocks.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uses all the disk blocks for data as in linked file allocation it needs extra space for pointers.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entries increase so the FAT size also increases.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Each entry requires the FAT entry.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Entries increase the FAT size increases which increases the size of a block so there are chances of internal fragmentation.</a:t>
            </a:r>
          </a:p>
          <a:p>
            <a:endParaRPr lang="en-IN" dirty="0"/>
          </a:p>
        </p:txBody>
      </p:sp>
    </p:spTree>
    <p:extLst>
      <p:ext uri="{BB962C8B-B14F-4D97-AF65-F5344CB8AC3E}">
        <p14:creationId xmlns:p14="http://schemas.microsoft.com/office/powerpoint/2010/main" val="2659074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B1488-B2CB-4D08-F88F-EF6450383646}"/>
              </a:ext>
            </a:extLst>
          </p:cNvPr>
          <p:cNvSpPr>
            <a:spLocks noGrp="1"/>
          </p:cNvSpPr>
          <p:nvPr>
            <p:ph idx="1"/>
          </p:nvPr>
        </p:nvSpPr>
        <p:spPr>
          <a:xfrm>
            <a:off x="634482" y="606490"/>
            <a:ext cx="10719318" cy="5570473"/>
          </a:xfrm>
        </p:spPr>
        <p:txBody>
          <a:bodyPr/>
          <a:lstStyle/>
          <a:p>
            <a:pPr marL="0" indent="0" algn="l">
              <a:buNone/>
            </a:pPr>
            <a:r>
              <a:rPr lang="en-US" b="1" i="0" dirty="0" err="1">
                <a:effectLst/>
                <a:latin typeface="Source Sans Pro" panose="020B0503030403020204" pitchFamily="34" charset="0"/>
              </a:rPr>
              <a:t>Inode</a:t>
            </a:r>
            <a:r>
              <a:rPr lang="en-US" b="1" i="0" dirty="0">
                <a:effectLst/>
                <a:latin typeface="Source Sans Pro" panose="020B0503030403020204" pitchFamily="34"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Operating systems based on UNIX, every file is indexed using </a:t>
            </a:r>
            <a:r>
              <a:rPr lang="en-US" sz="2400" b="1" i="0" dirty="0" err="1">
                <a:effectLst/>
                <a:latin typeface="Times New Roman" panose="02020603050405020304" pitchFamily="18" charset="0"/>
                <a:cs typeface="Times New Roman" panose="02020603050405020304" pitchFamily="18" charset="0"/>
              </a:rPr>
              <a:t>Inode</a:t>
            </a:r>
            <a:r>
              <a:rPr lang="en-US" sz="2400" b="1" i="0" dirty="0">
                <a:effectLst/>
                <a:latin typeface="Times New Roman" panose="02020603050405020304" pitchFamily="18" charset="0"/>
                <a:cs typeface="Times New Roman" panose="02020603050405020304" pitchFamily="18" charset="0"/>
              </a:rPr>
              <a:t>(information-node)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t>
            </a:r>
            <a:r>
              <a:rPr lang="en-US" sz="2400" b="0" i="0" dirty="0" err="1">
                <a:effectLst/>
                <a:latin typeface="Times New Roman" panose="02020603050405020304" pitchFamily="18" charset="0"/>
                <a:cs typeface="Times New Roman" panose="02020603050405020304" pitchFamily="18" charset="0"/>
              </a:rPr>
              <a:t>inode</a:t>
            </a:r>
            <a:r>
              <a:rPr lang="en-US" sz="2400" b="0" i="0" dirty="0">
                <a:effectLst/>
                <a:latin typeface="Times New Roman" panose="02020603050405020304" pitchFamily="18" charset="0"/>
                <a:cs typeface="Times New Roman" panose="02020603050405020304" pitchFamily="18" charset="0"/>
              </a:rPr>
              <a:t> is the special disk block that is created with the creation of the file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special block is used to store all the information related to the file like name, authority, size, </a:t>
            </a:r>
            <a:r>
              <a:rPr lang="en-US" sz="2400" b="0" i="0" dirty="0" err="1">
                <a:effectLst/>
                <a:latin typeface="Times New Roman" panose="02020603050405020304" pitchFamily="18" charset="0"/>
                <a:cs typeface="Times New Roman" panose="02020603050405020304" pitchFamily="18" charset="0"/>
              </a:rPr>
              <a:t>etc</a:t>
            </a:r>
            <a:r>
              <a:rPr lang="en-US" sz="2400" b="0" i="0" dirty="0">
                <a:effectLst/>
                <a:latin typeface="Times New Roman" panose="02020603050405020304" pitchFamily="18" charset="0"/>
                <a:cs typeface="Times New Roman" panose="02020603050405020304" pitchFamily="18" charset="0"/>
              </a:rPr>
              <a:t> along with the pointers to the other blocks where the file is stored.</a:t>
            </a:r>
          </a:p>
          <a:p>
            <a:endParaRPr lang="en-IN" dirty="0"/>
          </a:p>
        </p:txBody>
      </p:sp>
    </p:spTree>
    <p:extLst>
      <p:ext uri="{BB962C8B-B14F-4D97-AF65-F5344CB8AC3E}">
        <p14:creationId xmlns:p14="http://schemas.microsoft.com/office/powerpoint/2010/main" val="65248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B8B1-2E21-C8D9-A1D2-A44BC6DFAB42}"/>
              </a:ext>
            </a:extLst>
          </p:cNvPr>
          <p:cNvSpPr>
            <a:spLocks noGrp="1"/>
          </p:cNvSpPr>
          <p:nvPr>
            <p:ph type="title"/>
          </p:nvPr>
        </p:nvSpPr>
        <p:spPr>
          <a:xfrm>
            <a:off x="149290" y="122529"/>
            <a:ext cx="11101873" cy="483961"/>
          </a:xfrm>
        </p:spPr>
        <p:txBody>
          <a:bodyPr>
            <a:noAutofit/>
          </a:bodyPr>
          <a:lstStyle/>
          <a:p>
            <a:r>
              <a:rPr lang="en-IN" sz="3600" b="1" dirty="0">
                <a:latin typeface="Times New Roman" panose="02020603050405020304" pitchFamily="18" charset="0"/>
                <a:cs typeface="Times New Roman" panose="02020603050405020304" pitchFamily="18" charset="0"/>
              </a:rPr>
              <a:t>Free space management</a:t>
            </a:r>
          </a:p>
        </p:txBody>
      </p:sp>
      <p:sp>
        <p:nvSpPr>
          <p:cNvPr id="3" name="Content Placeholder 2">
            <a:extLst>
              <a:ext uri="{FF2B5EF4-FFF2-40B4-BE49-F238E27FC236}">
                <a16:creationId xmlns:a16="http://schemas.microsoft.com/office/drawing/2014/main" id="{F869ABBF-DF9C-2A96-09B3-926C693005DD}"/>
              </a:ext>
            </a:extLst>
          </p:cNvPr>
          <p:cNvSpPr>
            <a:spLocks noGrp="1"/>
          </p:cNvSpPr>
          <p:nvPr>
            <p:ph idx="1"/>
          </p:nvPr>
        </p:nvSpPr>
        <p:spPr>
          <a:xfrm>
            <a:off x="149289" y="737118"/>
            <a:ext cx="11625943" cy="5850294"/>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It is not easy work for an operating system to allocate and de-allocate memory blocks (managing free space) simultaneously.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operating system uses various methods for adding free space and freeing up space after deleting a file.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various methods using which a free space list can be implemented. We are going to explain them below-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2580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78D5D6-B430-90DB-1B01-E6C8507CB139}"/>
              </a:ext>
            </a:extLst>
          </p:cNvPr>
          <p:cNvSpPr>
            <a:spLocks noGrp="1"/>
          </p:cNvSpPr>
          <p:nvPr>
            <p:ph idx="1"/>
          </p:nvPr>
        </p:nvSpPr>
        <p:spPr>
          <a:xfrm>
            <a:off x="419877" y="289248"/>
            <a:ext cx="11579289" cy="6354147"/>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Bitmap or Bit Vector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bit vector is the most frequently used method to implement the free space list. A bit vector is also known as a </a:t>
            </a:r>
            <a:r>
              <a:rPr lang="en-US" sz="2400" b="1" i="0" dirty="0">
                <a:effectLst/>
                <a:latin typeface="Times New Roman" panose="02020603050405020304" pitchFamily="18" charset="0"/>
                <a:cs typeface="Times New Roman" panose="02020603050405020304" pitchFamily="18" charset="0"/>
              </a:rPr>
              <a:t>"Bit map"</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series or collection of bits in which each bit represents a disk block. The values taken by the bits are either 1 or 0.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block bit is 1, it means the block is empty and if the block bit is 0, it means the block is not free.</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allocated to some files. Since all the blocks are empty initially so, each bit in the bit vector represents 0.</a:t>
            </a:r>
          </a:p>
          <a:p>
            <a:endParaRPr lang="en-IN" dirty="0"/>
          </a:p>
        </p:txBody>
      </p:sp>
    </p:spTree>
    <p:extLst>
      <p:ext uri="{BB962C8B-B14F-4D97-AF65-F5344CB8AC3E}">
        <p14:creationId xmlns:p14="http://schemas.microsoft.com/office/powerpoint/2010/main" val="39374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9EAE1A-5851-A730-9B85-217A697A6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649" y="362416"/>
            <a:ext cx="9638522" cy="2418106"/>
          </a:xfrm>
          <a:prstGeom prst="rect">
            <a:avLst/>
          </a:prstGeom>
        </p:spPr>
      </p:pic>
      <p:sp>
        <p:nvSpPr>
          <p:cNvPr id="11" name="TextBox 10">
            <a:extLst>
              <a:ext uri="{FF2B5EF4-FFF2-40B4-BE49-F238E27FC236}">
                <a16:creationId xmlns:a16="http://schemas.microsoft.com/office/drawing/2014/main" id="{1AF0399F-EBBA-C831-8649-2B96E71786EE}"/>
              </a:ext>
            </a:extLst>
          </p:cNvPr>
          <p:cNvSpPr txBox="1"/>
          <p:nvPr/>
        </p:nvSpPr>
        <p:spPr>
          <a:xfrm>
            <a:off x="305578" y="2951593"/>
            <a:ext cx="11301704" cy="113396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1" dirty="0">
                <a:effectLst/>
                <a:latin typeface="Times New Roman" panose="02020603050405020304" pitchFamily="18" charset="0"/>
                <a:cs typeface="Times New Roman" panose="02020603050405020304" pitchFamily="18" charset="0"/>
              </a:rPr>
              <a:t>"Free block number"</a:t>
            </a:r>
            <a:r>
              <a:rPr lang="en-US" sz="2400" dirty="0">
                <a:effectLst/>
                <a:latin typeface="Times New Roman" panose="02020603050405020304" pitchFamily="18" charset="0"/>
                <a:cs typeface="Times New Roman" panose="02020603050405020304" pitchFamily="18" charset="0"/>
              </a:rPr>
              <a:t> can be defined as that block which does not contain any value, i.e</a:t>
            </a:r>
            <a:r>
              <a:rPr lang="en-US" sz="2400" dirty="0">
                <a:latin typeface="Times New Roman" panose="02020603050405020304" pitchFamily="18" charset="0"/>
                <a:cs typeface="Times New Roman" panose="02020603050405020304" pitchFamily="18" charset="0"/>
              </a:rPr>
              <a:t>.</a:t>
            </a:r>
            <a:r>
              <a:rPr lang="en-US" sz="2400" dirty="0">
                <a:effectLst/>
                <a:latin typeface="Times New Roman" panose="02020603050405020304" pitchFamily="18" charset="0"/>
                <a:cs typeface="Times New Roman" panose="02020603050405020304" pitchFamily="18" charset="0"/>
              </a:rPr>
              <a:t>, they are free blocks. The formula to find a free block number is :</a:t>
            </a:r>
          </a:p>
        </p:txBody>
      </p:sp>
    </p:spTree>
    <p:extLst>
      <p:ext uri="{BB962C8B-B14F-4D97-AF65-F5344CB8AC3E}">
        <p14:creationId xmlns:p14="http://schemas.microsoft.com/office/powerpoint/2010/main" val="346976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BAB78-D4C9-659A-7CB2-4C8FB76A7D3E}"/>
              </a:ext>
            </a:extLst>
          </p:cNvPr>
          <p:cNvSpPr>
            <a:spLocks noGrp="1"/>
          </p:cNvSpPr>
          <p:nvPr>
            <p:ph idx="1"/>
          </p:nvPr>
        </p:nvSpPr>
        <p:spPr>
          <a:xfrm>
            <a:off x="401216" y="289248"/>
            <a:ext cx="11308702" cy="6260841"/>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Bitmap or Bit Vector is series or collection of bits where each bit corresponds to a disk block.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bit can take two values: 0 and 1: </a:t>
            </a:r>
            <a:r>
              <a:rPr lang="en-US" sz="2400" b="0" i="1" dirty="0">
                <a:effectLst/>
                <a:latin typeface="Times New Roman" panose="02020603050405020304" pitchFamily="18" charset="0"/>
                <a:cs typeface="Times New Roman" panose="02020603050405020304" pitchFamily="18" charset="0"/>
              </a:rPr>
              <a:t>0 indicates that the block is allocated</a:t>
            </a:r>
            <a:r>
              <a:rPr lang="en-US" sz="2400" b="0" i="0" dirty="0">
                <a:effectLst/>
                <a:latin typeface="Times New Roman" panose="02020603050405020304" pitchFamily="18" charset="0"/>
                <a:cs typeface="Times New Roman" panose="02020603050405020304" pitchFamily="18" charset="0"/>
              </a:rPr>
              <a:t> and 1 indicates a free block.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given instance of disk blocks on the disk in </a:t>
            </a:r>
            <a:r>
              <a:rPr lang="en-US" sz="2400" b="0" i="1" dirty="0">
                <a:effectLst/>
                <a:latin typeface="Times New Roman" panose="02020603050405020304" pitchFamily="18" charset="0"/>
                <a:cs typeface="Times New Roman" panose="02020603050405020304" pitchFamily="18" charset="0"/>
              </a:rPr>
              <a:t>Figure 1</a:t>
            </a:r>
            <a:r>
              <a:rPr lang="en-US" sz="2400" b="0" i="0" dirty="0">
                <a:effectLst/>
                <a:latin typeface="Times New Roman" panose="02020603050405020304" pitchFamily="18" charset="0"/>
                <a:cs typeface="Times New Roman" panose="02020603050405020304" pitchFamily="18" charset="0"/>
              </a:rPr>
              <a:t> (where green blocks are allocated) can be represented by a bitmap of 16 bits as:</a:t>
            </a:r>
            <a:r>
              <a:rPr lang="en-US" sz="2400" b="1" i="0" dirty="0">
                <a:effectLst/>
                <a:latin typeface="Times New Roman" panose="02020603050405020304" pitchFamily="18" charset="0"/>
                <a:cs typeface="Times New Roman" panose="02020603050405020304" pitchFamily="18" charset="0"/>
              </a:rPr>
              <a:t> 0000111000000110</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AEFD01-A8DA-6E0A-0F1E-FF2ACF1CB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5277" y="3429000"/>
            <a:ext cx="2065199" cy="3261643"/>
          </a:xfrm>
          <a:prstGeom prst="rect">
            <a:avLst/>
          </a:prstGeom>
        </p:spPr>
      </p:pic>
    </p:spTree>
    <p:extLst>
      <p:ext uri="{BB962C8B-B14F-4D97-AF65-F5344CB8AC3E}">
        <p14:creationId xmlns:p14="http://schemas.microsoft.com/office/powerpoint/2010/main" val="778160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93C24-5F92-F6FF-3220-881336E7AF96}"/>
              </a:ext>
            </a:extLst>
          </p:cNvPr>
          <p:cNvSpPr>
            <a:spLocks noGrp="1"/>
          </p:cNvSpPr>
          <p:nvPr>
            <p:ph idx="1"/>
          </p:nvPr>
        </p:nvSpPr>
        <p:spPr>
          <a:xfrm>
            <a:off x="382555" y="307910"/>
            <a:ext cx="11551298" cy="6354147"/>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Advantages of Bit vector method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Simple and easy to understand.</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Consumes less memory.</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is efficient to find free space.</a:t>
            </a:r>
          </a:p>
          <a:p>
            <a:pPr algn="just">
              <a:lnSpc>
                <a:spcPct val="150000"/>
              </a:lnSpc>
            </a:pPr>
            <a:r>
              <a:rPr lang="en-US" sz="2400" b="1" i="0" dirty="0">
                <a:effectLst/>
                <a:latin typeface="Times New Roman" panose="02020603050405020304" pitchFamily="18" charset="0"/>
                <a:cs typeface="Times New Roman" panose="02020603050405020304" pitchFamily="18" charset="0"/>
              </a:rPr>
              <a:t>Disadvantages of Bit vector method :</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operating system goes through all the blocks until it finds a free block. (block whose bit is 0).</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is not efficient when the disk size is large.</a:t>
            </a:r>
          </a:p>
          <a:p>
            <a:pPr marL="0" indent="0" algn="l">
              <a:buNone/>
            </a:pPr>
            <a:endParaRPr lang="en-US" b="0" i="0" dirty="0">
              <a:solidFill>
                <a:srgbClr val="61738E"/>
              </a:solidFill>
              <a:effectLst/>
              <a:latin typeface="Source Sans Pro" panose="020B0503030403020204" pitchFamily="34" charset="0"/>
            </a:endParaRPr>
          </a:p>
          <a:p>
            <a:pPr marL="0" indent="0">
              <a:buNone/>
            </a:pPr>
            <a:endParaRPr lang="en-IN" dirty="0"/>
          </a:p>
        </p:txBody>
      </p:sp>
    </p:spTree>
    <p:extLst>
      <p:ext uri="{BB962C8B-B14F-4D97-AF65-F5344CB8AC3E}">
        <p14:creationId xmlns:p14="http://schemas.microsoft.com/office/powerpoint/2010/main" val="2146743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1390</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Source Sans Pro</vt:lpstr>
      <vt:lpstr>Times New Roman</vt:lpstr>
      <vt:lpstr>Office Theme</vt:lpstr>
      <vt:lpstr>File Allocation Table (FAT)</vt:lpstr>
      <vt:lpstr>PowerPoint Presentation</vt:lpstr>
      <vt:lpstr>PowerPoint Presentation</vt:lpstr>
      <vt:lpstr>PowerPoint Presentation</vt:lpstr>
      <vt:lpstr>Free space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Allocation Table (FAT)</dc:title>
  <dc:creator>Akash Kadao</dc:creator>
  <cp:lastModifiedBy>Akash Kadao</cp:lastModifiedBy>
  <cp:revision>6</cp:revision>
  <dcterms:created xsi:type="dcterms:W3CDTF">2023-10-13T06:17:39Z</dcterms:created>
  <dcterms:modified xsi:type="dcterms:W3CDTF">2024-01-03T12:50:45Z</dcterms:modified>
</cp:coreProperties>
</file>