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57" r:id="rId4"/>
    <p:sldId id="358" r:id="rId5"/>
    <p:sldId id="388" r:id="rId6"/>
    <p:sldId id="391" r:id="rId7"/>
    <p:sldId id="392" r:id="rId8"/>
    <p:sldId id="359" r:id="rId9"/>
    <p:sldId id="360" r:id="rId10"/>
    <p:sldId id="389" r:id="rId11"/>
    <p:sldId id="393" r:id="rId12"/>
    <p:sldId id="390" r:id="rId13"/>
    <p:sldId id="361" r:id="rId14"/>
    <p:sldId id="362" r:id="rId15"/>
    <p:sldId id="363" r:id="rId16"/>
    <p:sldId id="3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9B82-27A2-1B5B-3EF1-7D9FBC4A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C8625D-268D-7AFE-7A00-691A626A2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B065C8-A33E-B23F-57FC-B82488BC46FF}"/>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5" name="Footer Placeholder 4">
            <a:extLst>
              <a:ext uri="{FF2B5EF4-FFF2-40B4-BE49-F238E27FC236}">
                <a16:creationId xmlns:a16="http://schemas.microsoft.com/office/drawing/2014/main" id="{F2BA34C8-DE27-E576-CE83-0680ECD10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F5049-7C1A-B9DC-23E5-E899FAC147E8}"/>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222654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C3AA-F17D-E1AF-AC44-58D8D6FED9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A6321-055C-0BD6-7EDF-AAD6176E9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E3752-A239-8513-34BD-A60C7049CFA9}"/>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5" name="Footer Placeholder 4">
            <a:extLst>
              <a:ext uri="{FF2B5EF4-FFF2-40B4-BE49-F238E27FC236}">
                <a16:creationId xmlns:a16="http://schemas.microsoft.com/office/drawing/2014/main" id="{3E8A8012-86B8-3EF8-139F-C08461EFC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FAFDF-7BA2-3E5E-F113-8DBC07EB4DD4}"/>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418058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B110D1-A2E5-573A-0BD8-AD2607F78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FB8161-0AFD-2154-2A59-48977EE3C5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73A8C-5AAF-EC41-BC3F-2B6D5170FFC2}"/>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5" name="Footer Placeholder 4">
            <a:extLst>
              <a:ext uri="{FF2B5EF4-FFF2-40B4-BE49-F238E27FC236}">
                <a16:creationId xmlns:a16="http://schemas.microsoft.com/office/drawing/2014/main" id="{9DC4DDA5-D436-6192-B2E9-787F8A5E21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F0AEF-0D9E-4F29-B3D8-4BC40C09294C}"/>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141423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8BC5-EABF-78EB-EF78-539EDE1765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7BBA2-61AE-3DC2-0C57-D2B295EC2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72B6D-2E59-3EB9-B548-EEF473E7980E}"/>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5" name="Footer Placeholder 4">
            <a:extLst>
              <a:ext uri="{FF2B5EF4-FFF2-40B4-BE49-F238E27FC236}">
                <a16:creationId xmlns:a16="http://schemas.microsoft.com/office/drawing/2014/main" id="{67B0441E-3A76-5B12-1CC3-FD4ED6182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EE57E8-1C7C-F9E2-ED1F-03E91D813EB9}"/>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222076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819A-DE9F-86E5-1D0A-F26F03F5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9F6D90-F42F-B69D-5ED6-440BA4CDC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E571A-1D1A-9521-E2E6-52339AB20AD1}"/>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5" name="Footer Placeholder 4">
            <a:extLst>
              <a:ext uri="{FF2B5EF4-FFF2-40B4-BE49-F238E27FC236}">
                <a16:creationId xmlns:a16="http://schemas.microsoft.com/office/drawing/2014/main" id="{10B72BCE-9B53-9AAB-02DD-B5E2918F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3220F-BB37-15DD-73CD-535147AB5AEC}"/>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37623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D42A-338E-10FB-09A2-E033684196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3A536A-3685-7112-70C7-DB2575175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69BE67-04EB-F786-7640-5EB7C9837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2D1B1C-7222-D9C3-5739-C7A72FA0BA87}"/>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6" name="Footer Placeholder 5">
            <a:extLst>
              <a:ext uri="{FF2B5EF4-FFF2-40B4-BE49-F238E27FC236}">
                <a16:creationId xmlns:a16="http://schemas.microsoft.com/office/drawing/2014/main" id="{D9E5EDDA-B41A-80BC-EBF0-6F31E35556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413C57-A3B9-FAC3-3797-B9FE88C1339F}"/>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81755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6382-CB36-A3B7-AFD5-7A0542B5EB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655CC5-BB45-98B6-52D6-938AA5B0BD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DC12D-A777-108E-3897-D08CA7F0F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D3BF11-030D-0BC0-D30E-B1B4ACC9FD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5D5E34-CE6D-4D20-7415-C4602838C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A9C73C-CC0B-BCBC-65C2-ED0FFF62F7F1}"/>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8" name="Footer Placeholder 7">
            <a:extLst>
              <a:ext uri="{FF2B5EF4-FFF2-40B4-BE49-F238E27FC236}">
                <a16:creationId xmlns:a16="http://schemas.microsoft.com/office/drawing/2014/main" id="{13DD045A-8532-127B-DB78-E235A9C647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79004D-C0FD-7042-7674-35C77F2F2546}"/>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65668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3AEA-86B4-28AE-202A-FA82679FF5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8591D4-5C47-E97B-D37D-3C3371C79D94}"/>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4" name="Footer Placeholder 3">
            <a:extLst>
              <a:ext uri="{FF2B5EF4-FFF2-40B4-BE49-F238E27FC236}">
                <a16:creationId xmlns:a16="http://schemas.microsoft.com/office/drawing/2014/main" id="{49E121FD-9FC5-3961-6F8D-60A9D6A08A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19A23B-9384-BE5E-3452-9FEAF1E48893}"/>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300202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8F5C-1897-A280-0912-FF441E139D91}"/>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3" name="Footer Placeholder 2">
            <a:extLst>
              <a:ext uri="{FF2B5EF4-FFF2-40B4-BE49-F238E27FC236}">
                <a16:creationId xmlns:a16="http://schemas.microsoft.com/office/drawing/2014/main" id="{1228BFBC-F411-8F9D-94EF-B827090FB2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257872-4FF2-8270-8914-09B096B03736}"/>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409645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05DB-916A-A2F9-5B0B-17ADA2E4E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98EE60-56EF-A6FD-61E2-850120AA6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28005E-59E4-3636-E95E-2CD4FD859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8C288-6F0F-0E1E-09DE-24A3B22DC04C}"/>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6" name="Footer Placeholder 5">
            <a:extLst>
              <a:ext uri="{FF2B5EF4-FFF2-40B4-BE49-F238E27FC236}">
                <a16:creationId xmlns:a16="http://schemas.microsoft.com/office/drawing/2014/main" id="{80CEEFF6-950E-CDD6-CFFE-AFFEB5EDF2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36753-705D-0642-0806-097D46BF9196}"/>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363682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66EE-C8BE-E73D-24DE-4620110BD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A48AAA-BAEE-4280-B301-E8970DC87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E145CA-944D-23D1-2ECC-5B2379A90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0AD32-A65B-DE19-2C94-454ECF6807EE}"/>
              </a:ext>
            </a:extLst>
          </p:cNvPr>
          <p:cNvSpPr>
            <a:spLocks noGrp="1"/>
          </p:cNvSpPr>
          <p:nvPr>
            <p:ph type="dt" sz="half" idx="10"/>
          </p:nvPr>
        </p:nvSpPr>
        <p:spPr/>
        <p:txBody>
          <a:bodyPr/>
          <a:lstStyle/>
          <a:p>
            <a:fld id="{C356AEDE-A050-49D5-9919-1AB56119862F}" type="datetimeFigureOut">
              <a:rPr lang="en-IN" smtClean="0"/>
              <a:t>03-01-2024</a:t>
            </a:fld>
            <a:endParaRPr lang="en-IN"/>
          </a:p>
        </p:txBody>
      </p:sp>
      <p:sp>
        <p:nvSpPr>
          <p:cNvPr id="6" name="Footer Placeholder 5">
            <a:extLst>
              <a:ext uri="{FF2B5EF4-FFF2-40B4-BE49-F238E27FC236}">
                <a16:creationId xmlns:a16="http://schemas.microsoft.com/office/drawing/2014/main" id="{578241BC-884A-9179-CCE0-B620BBFA3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50F944-E973-5A33-2F27-F1E3DC33D036}"/>
              </a:ext>
            </a:extLst>
          </p:cNvPr>
          <p:cNvSpPr>
            <a:spLocks noGrp="1"/>
          </p:cNvSpPr>
          <p:nvPr>
            <p:ph type="sldNum" sz="quarter" idx="12"/>
          </p:nvPr>
        </p:nvSpPr>
        <p:spPr/>
        <p:txBody>
          <a:bodyPr/>
          <a:lstStyle/>
          <a:p>
            <a:fld id="{DC7E69DA-FBF0-42ED-A22A-A9B7B97706BB}" type="slidenum">
              <a:rPr lang="en-IN" smtClean="0"/>
              <a:t>‹#›</a:t>
            </a:fld>
            <a:endParaRPr lang="en-IN"/>
          </a:p>
        </p:txBody>
      </p:sp>
    </p:spTree>
    <p:extLst>
      <p:ext uri="{BB962C8B-B14F-4D97-AF65-F5344CB8AC3E}">
        <p14:creationId xmlns:p14="http://schemas.microsoft.com/office/powerpoint/2010/main" val="48399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E6A7F-DAE7-8940-9A53-95A1CBA9E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DE694-C985-FB3E-10B7-A4BE0CFE6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FA276-59E3-4EBF-1F92-CCE5E0B38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6AEDE-A050-49D5-9919-1AB56119862F}" type="datetimeFigureOut">
              <a:rPr lang="en-IN" smtClean="0"/>
              <a:t>03-01-2024</a:t>
            </a:fld>
            <a:endParaRPr lang="en-IN"/>
          </a:p>
        </p:txBody>
      </p:sp>
      <p:sp>
        <p:nvSpPr>
          <p:cNvPr id="5" name="Footer Placeholder 4">
            <a:extLst>
              <a:ext uri="{FF2B5EF4-FFF2-40B4-BE49-F238E27FC236}">
                <a16:creationId xmlns:a16="http://schemas.microsoft.com/office/drawing/2014/main" id="{0F47C79E-D9C2-9281-5515-0E6EB4BF6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C4FC88-D0D2-5BB3-C1A1-EBEF32F22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7E69DA-FBF0-42ED-A22A-A9B7B97706BB}" type="slidenum">
              <a:rPr lang="en-IN" smtClean="0"/>
              <a:t>‹#›</a:t>
            </a:fld>
            <a:endParaRPr lang="en-IN"/>
          </a:p>
        </p:txBody>
      </p:sp>
    </p:spTree>
    <p:extLst>
      <p:ext uri="{BB962C8B-B14F-4D97-AF65-F5344CB8AC3E}">
        <p14:creationId xmlns:p14="http://schemas.microsoft.com/office/powerpoint/2010/main" val="3458668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8C88-920D-139B-7A1F-5BC0FE2A8A37}"/>
              </a:ext>
            </a:extLst>
          </p:cNvPr>
          <p:cNvSpPr>
            <a:spLocks noGrp="1"/>
          </p:cNvSpPr>
          <p:nvPr>
            <p:ph type="title"/>
          </p:nvPr>
        </p:nvSpPr>
        <p:spPr>
          <a:xfrm>
            <a:off x="139959" y="196460"/>
            <a:ext cx="11139196" cy="558606"/>
          </a:xfrm>
        </p:spPr>
        <p:txBody>
          <a:bodyPr>
            <a:normAutofit fontScale="90000"/>
          </a:bodyPr>
          <a:lstStyle/>
          <a:p>
            <a:r>
              <a:rPr lang="en-IN" b="1" dirty="0">
                <a:latin typeface="Times New Roman" panose="02020603050405020304" pitchFamily="18" charset="0"/>
                <a:cs typeface="Times New Roman" panose="02020603050405020304" pitchFamily="18" charset="0"/>
              </a:rPr>
              <a:t>Mass Storage Structure</a:t>
            </a:r>
          </a:p>
        </p:txBody>
      </p:sp>
      <p:sp>
        <p:nvSpPr>
          <p:cNvPr id="3" name="Content Placeholder 2">
            <a:extLst>
              <a:ext uri="{FF2B5EF4-FFF2-40B4-BE49-F238E27FC236}">
                <a16:creationId xmlns:a16="http://schemas.microsoft.com/office/drawing/2014/main" id="{A7FDFF2D-5D5E-1778-9207-3D01E4DFDD47}"/>
              </a:ext>
            </a:extLst>
          </p:cNvPr>
          <p:cNvSpPr>
            <a:spLocks noGrp="1"/>
          </p:cNvSpPr>
          <p:nvPr>
            <p:ph idx="1"/>
          </p:nvPr>
        </p:nvSpPr>
        <p:spPr>
          <a:xfrm>
            <a:off x="278364" y="929887"/>
            <a:ext cx="11515530" cy="5545558"/>
          </a:xfrm>
        </p:spPr>
        <p:txBody>
          <a:bodyPr>
            <a:normAutofit fontScale="92500"/>
          </a:bodyPr>
          <a:lstStyle/>
          <a:p>
            <a:pPr marL="0" indent="0" algn="l">
              <a:buNone/>
            </a:pPr>
            <a:r>
              <a:rPr lang="en-US" b="1" i="0" dirty="0">
                <a:solidFill>
                  <a:srgbClr val="000000"/>
                </a:solidFill>
                <a:effectLst/>
                <a:latin typeface="Times New Roman" panose="02020603050405020304" pitchFamily="18" charset="0"/>
              </a:rPr>
              <a:t>Magnetic Disks</a:t>
            </a:r>
          </a:p>
          <a:p>
            <a:pPr marL="0" indent="0" algn="just">
              <a:lnSpc>
                <a:spcPct val="150000"/>
              </a:lnSpc>
              <a:buNone/>
            </a:pPr>
            <a:r>
              <a:rPr lang="en-US" sz="2400" b="0" i="0" dirty="0">
                <a:solidFill>
                  <a:srgbClr val="000000"/>
                </a:solidFill>
                <a:effectLst/>
                <a:latin typeface="Times New Roman" panose="02020603050405020304" pitchFamily="18" charset="0"/>
              </a:rPr>
              <a:t>Traditional magnetic disks have the following basic structure:</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One or more </a:t>
            </a:r>
            <a:r>
              <a:rPr lang="en-US" b="1" i="1" dirty="0">
                <a:solidFill>
                  <a:srgbClr val="000000"/>
                </a:solidFill>
                <a:effectLst/>
                <a:latin typeface="Times New Roman" panose="02020603050405020304" pitchFamily="18" charset="0"/>
              </a:rPr>
              <a:t>platters </a:t>
            </a:r>
            <a:r>
              <a:rPr lang="en-US" b="0" i="0" dirty="0">
                <a:solidFill>
                  <a:srgbClr val="000000"/>
                </a:solidFill>
                <a:effectLst/>
                <a:latin typeface="Times New Roman" panose="02020603050405020304" pitchFamily="18" charset="0"/>
              </a:rPr>
              <a:t>in the form of disks covered with magnetic media. </a:t>
            </a:r>
            <a:r>
              <a:rPr lang="en-US" b="1" i="1" dirty="0">
                <a:solidFill>
                  <a:srgbClr val="000000"/>
                </a:solidFill>
                <a:effectLst/>
                <a:latin typeface="Times New Roman" panose="02020603050405020304" pitchFamily="18" charset="0"/>
              </a:rPr>
              <a:t>Hard disk</a:t>
            </a:r>
            <a:r>
              <a:rPr lang="en-US" b="0" i="0" dirty="0">
                <a:solidFill>
                  <a:srgbClr val="000000"/>
                </a:solidFill>
                <a:effectLst/>
                <a:latin typeface="Times New Roman" panose="02020603050405020304" pitchFamily="18" charset="0"/>
              </a:rPr>
              <a:t> platters are made of rigid metal, while "</a:t>
            </a:r>
            <a:r>
              <a:rPr lang="en-US" b="1" i="1" dirty="0">
                <a:solidFill>
                  <a:srgbClr val="000000"/>
                </a:solidFill>
                <a:effectLst/>
                <a:latin typeface="Times New Roman" panose="02020603050405020304" pitchFamily="18" charset="0"/>
              </a:rPr>
              <a:t>floppy</a:t>
            </a:r>
            <a:r>
              <a:rPr lang="en-US" b="0" i="0" dirty="0">
                <a:solidFill>
                  <a:srgbClr val="000000"/>
                </a:solidFill>
                <a:effectLst/>
                <a:latin typeface="Times New Roman" panose="02020603050405020304" pitchFamily="18" charset="0"/>
              </a:rPr>
              <a:t>" disks are made of more flexible plastic.</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Each platter has two working </a:t>
            </a:r>
            <a:r>
              <a:rPr lang="en-US" b="1" i="1" dirty="0">
                <a:solidFill>
                  <a:srgbClr val="000000"/>
                </a:solidFill>
                <a:effectLst/>
                <a:latin typeface="Times New Roman" panose="02020603050405020304" pitchFamily="18" charset="0"/>
              </a:rPr>
              <a:t>surfaces. </a:t>
            </a:r>
            <a:r>
              <a:rPr lang="en-US" b="0" i="0" dirty="0">
                <a:solidFill>
                  <a:srgbClr val="000000"/>
                </a:solidFill>
                <a:effectLst/>
                <a:latin typeface="Times New Roman" panose="02020603050405020304" pitchFamily="18" charset="0"/>
              </a:rPr>
              <a:t>Older hard disk drives would sometimes not use the very top or bottom surface of a stack of platters, as these surfaces were more susceptible to potential damage.</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Each working surface is divided into a number of concentric rings called </a:t>
            </a:r>
            <a:r>
              <a:rPr lang="en-US" b="1" i="1" dirty="0">
                <a:solidFill>
                  <a:srgbClr val="000000"/>
                </a:solidFill>
                <a:effectLst/>
                <a:latin typeface="Times New Roman" panose="02020603050405020304" pitchFamily="18" charset="0"/>
              </a:rPr>
              <a:t>tracks. </a:t>
            </a:r>
            <a:r>
              <a:rPr lang="en-US" b="0" i="0" dirty="0">
                <a:solidFill>
                  <a:srgbClr val="000000"/>
                </a:solidFill>
                <a:effectLst/>
                <a:latin typeface="Times New Roman" panose="02020603050405020304" pitchFamily="18" charset="0"/>
              </a:rPr>
              <a:t>The collection of all tracks that are the same distance from the edge of the platter, ( i.e. all tracks immediately above one another in the following diagram ) is called a </a:t>
            </a:r>
            <a:r>
              <a:rPr lang="en-US" b="1" i="1" dirty="0">
                <a:solidFill>
                  <a:srgbClr val="000000"/>
                </a:solidFill>
                <a:effectLst/>
                <a:latin typeface="Times New Roman" panose="02020603050405020304" pitchFamily="18" charset="0"/>
              </a:rPr>
              <a:t>cylinder</a:t>
            </a:r>
            <a:r>
              <a:rPr lang="en-US" b="0" i="0" dirty="0">
                <a:solidFill>
                  <a:srgbClr val="000000"/>
                </a:solidFill>
                <a:effectLst/>
                <a:latin typeface="Times New Roman" panose="02020603050405020304" pitchFamily="18" charset="0"/>
              </a:rPr>
              <a:t>.</a:t>
            </a:r>
          </a:p>
          <a:p>
            <a:endParaRPr lang="en-IN" dirty="0"/>
          </a:p>
        </p:txBody>
      </p:sp>
    </p:spTree>
    <p:extLst>
      <p:ext uri="{BB962C8B-B14F-4D97-AF65-F5344CB8AC3E}">
        <p14:creationId xmlns:p14="http://schemas.microsoft.com/office/powerpoint/2010/main" val="263294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lid-state drive - Wikipedia">
            <a:extLst>
              <a:ext uri="{FF2B5EF4-FFF2-40B4-BE49-F238E27FC236}">
                <a16:creationId xmlns:a16="http://schemas.microsoft.com/office/drawing/2014/main" id="{6D388E34-7629-C8DA-0BF1-3A0EC4B66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10" y="279919"/>
            <a:ext cx="4814596" cy="60648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59388B2-46F6-2A26-8BE4-1B4231E00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9918"/>
            <a:ext cx="5175380" cy="5840963"/>
          </a:xfrm>
          <a:prstGeom prst="rect">
            <a:avLst/>
          </a:prstGeom>
        </p:spPr>
      </p:pic>
    </p:spTree>
    <p:extLst>
      <p:ext uri="{BB962C8B-B14F-4D97-AF65-F5344CB8AC3E}">
        <p14:creationId xmlns:p14="http://schemas.microsoft.com/office/powerpoint/2010/main" val="108387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2C7C41-A0D6-46F4-F2A4-7C5BE1B83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642" y="606490"/>
            <a:ext cx="9890448" cy="5570473"/>
          </a:xfrm>
        </p:spPr>
      </p:pic>
    </p:spTree>
    <p:extLst>
      <p:ext uri="{BB962C8B-B14F-4D97-AF65-F5344CB8AC3E}">
        <p14:creationId xmlns:p14="http://schemas.microsoft.com/office/powerpoint/2010/main" val="150541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What is an SSD? | Solid-State Drive Definition | Avast">
            <a:extLst>
              <a:ext uri="{FF2B5EF4-FFF2-40B4-BE49-F238E27FC236}">
                <a16:creationId xmlns:a16="http://schemas.microsoft.com/office/drawing/2014/main" id="{04AC31DB-7972-4211-70B5-123EFDB990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608DDC9-A79F-227E-B279-F08673C81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447869"/>
            <a:ext cx="10571584" cy="5971592"/>
          </a:xfrm>
          <a:prstGeom prst="rect">
            <a:avLst/>
          </a:prstGeom>
        </p:spPr>
      </p:pic>
    </p:spTree>
    <p:extLst>
      <p:ext uri="{BB962C8B-B14F-4D97-AF65-F5344CB8AC3E}">
        <p14:creationId xmlns:p14="http://schemas.microsoft.com/office/powerpoint/2010/main" val="162242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4763-7EFA-1854-5797-E1A295820AB5}"/>
              </a:ext>
            </a:extLst>
          </p:cNvPr>
          <p:cNvSpPr>
            <a:spLocks noGrp="1"/>
          </p:cNvSpPr>
          <p:nvPr>
            <p:ph type="title"/>
          </p:nvPr>
        </p:nvSpPr>
        <p:spPr>
          <a:xfrm>
            <a:off x="149289" y="150423"/>
            <a:ext cx="11092543" cy="530614"/>
          </a:xfrm>
        </p:spPr>
        <p:txBody>
          <a:bodyPr>
            <a:normAutofit fontScale="90000"/>
          </a:bodyPr>
          <a:lstStyle/>
          <a:p>
            <a:r>
              <a:rPr lang="en-IN" b="1" dirty="0">
                <a:latin typeface="Times New Roman" panose="02020603050405020304" pitchFamily="18" charset="0"/>
                <a:cs typeface="Times New Roman" panose="02020603050405020304" pitchFamily="18" charset="0"/>
              </a:rPr>
              <a:t>Magnetic Tapes</a:t>
            </a:r>
          </a:p>
        </p:txBody>
      </p:sp>
      <p:sp>
        <p:nvSpPr>
          <p:cNvPr id="3" name="Content Placeholder 2">
            <a:extLst>
              <a:ext uri="{FF2B5EF4-FFF2-40B4-BE49-F238E27FC236}">
                <a16:creationId xmlns:a16="http://schemas.microsoft.com/office/drawing/2014/main" id="{72EDC3F4-2EBF-9758-CCA5-A79D09A04303}"/>
              </a:ext>
            </a:extLst>
          </p:cNvPr>
          <p:cNvSpPr>
            <a:spLocks noGrp="1"/>
          </p:cNvSpPr>
          <p:nvPr>
            <p:ph idx="1"/>
          </p:nvPr>
        </p:nvSpPr>
        <p:spPr>
          <a:xfrm>
            <a:off x="223935" y="835041"/>
            <a:ext cx="11467322" cy="5696388"/>
          </a:xfrm>
        </p:spPr>
        <p:txBody>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Prior to the advent of hard disk drives, magnetic tapes were frequently utilized for secondary storage; today, they are mostly used </a:t>
            </a:r>
            <a:r>
              <a:rPr lang="en-US" sz="2400" b="1" i="0" dirty="0">
                <a:solidFill>
                  <a:srgbClr val="333333"/>
                </a:solidFill>
                <a:effectLst/>
                <a:latin typeface="Times New Roman" panose="02020603050405020304" pitchFamily="18" charset="0"/>
                <a:cs typeface="Times New Roman" panose="02020603050405020304" pitchFamily="18" charset="0"/>
              </a:rPr>
              <a:t>for backups</a:t>
            </a:r>
            <a:r>
              <a:rPr lang="en-US" sz="24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It might take a while to get to a specific location on a magnetic tape, but once reading or writing starts, access rates are on par with disk drives.</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Tape drive capacities may be anywhere from 20 and 200 GB, and compression can increase that capacity by double.</a:t>
            </a:r>
          </a:p>
          <a:p>
            <a:pPr marL="0" indent="0">
              <a:buNone/>
            </a:pPr>
            <a:endParaRPr lang="en-IN" dirty="0"/>
          </a:p>
        </p:txBody>
      </p:sp>
    </p:spTree>
    <p:extLst>
      <p:ext uri="{BB962C8B-B14F-4D97-AF65-F5344CB8AC3E}">
        <p14:creationId xmlns:p14="http://schemas.microsoft.com/office/powerpoint/2010/main" val="117970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C707-8144-D8C9-BC69-2F8DFCD9BBE8}"/>
              </a:ext>
            </a:extLst>
          </p:cNvPr>
          <p:cNvSpPr>
            <a:spLocks noGrp="1"/>
          </p:cNvSpPr>
          <p:nvPr>
            <p:ph type="title"/>
          </p:nvPr>
        </p:nvSpPr>
        <p:spPr>
          <a:xfrm>
            <a:off x="177282" y="187844"/>
            <a:ext cx="11176518" cy="493193"/>
          </a:xfrm>
        </p:spPr>
        <p:txBody>
          <a:bodyPr>
            <a:normAutofit fontScale="90000"/>
          </a:bodyPr>
          <a:lstStyle/>
          <a:p>
            <a:r>
              <a:rPr lang="en-IN" b="1" dirty="0">
                <a:latin typeface="Times New Roman" panose="02020603050405020304" pitchFamily="18" charset="0"/>
                <a:cs typeface="Times New Roman" panose="02020603050405020304" pitchFamily="18" charset="0"/>
              </a:rPr>
              <a:t>Disk Attachment</a:t>
            </a:r>
          </a:p>
        </p:txBody>
      </p:sp>
      <p:sp>
        <p:nvSpPr>
          <p:cNvPr id="3" name="Content Placeholder 2">
            <a:extLst>
              <a:ext uri="{FF2B5EF4-FFF2-40B4-BE49-F238E27FC236}">
                <a16:creationId xmlns:a16="http://schemas.microsoft.com/office/drawing/2014/main" id="{04D2DA63-475F-C176-144A-6C611615F5BF}"/>
              </a:ext>
            </a:extLst>
          </p:cNvPr>
          <p:cNvSpPr>
            <a:spLocks noGrp="1"/>
          </p:cNvSpPr>
          <p:nvPr>
            <p:ph idx="1"/>
          </p:nvPr>
        </p:nvSpPr>
        <p:spPr>
          <a:xfrm>
            <a:off x="251927" y="783770"/>
            <a:ext cx="11551297" cy="5886385"/>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There are two ways for computers to access disc storage. </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One method is to use I/O ports, also known as </a:t>
            </a:r>
            <a:r>
              <a:rPr lang="en-US" sz="2400" b="1" i="0" dirty="0">
                <a:effectLst/>
                <a:latin typeface="Times New Roman" panose="02020603050405020304" pitchFamily="18" charset="0"/>
                <a:cs typeface="Times New Roman" panose="02020603050405020304" pitchFamily="18" charset="0"/>
              </a:rPr>
              <a:t>host-attached storage,</a:t>
            </a:r>
            <a:r>
              <a:rPr lang="en-US" sz="2400" b="0" i="0" dirty="0">
                <a:effectLst/>
                <a:latin typeface="Times New Roman" panose="02020603050405020304" pitchFamily="18" charset="0"/>
                <a:cs typeface="Times New Roman" panose="02020603050405020304" pitchFamily="18" charset="0"/>
              </a:rPr>
              <a:t> on small systems. Another method is through a remote host in a distributed file system, which is known as </a:t>
            </a:r>
            <a:r>
              <a:rPr lang="en-US" sz="2400" b="1" i="0" dirty="0">
                <a:effectLst/>
                <a:latin typeface="Times New Roman" panose="02020603050405020304" pitchFamily="18" charset="0"/>
                <a:cs typeface="Times New Roman" panose="02020603050405020304" pitchFamily="18" charset="0"/>
              </a:rPr>
              <a:t>network-attached storage.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91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DE957-70AD-FEA2-0007-7523A516F4AF}"/>
              </a:ext>
            </a:extLst>
          </p:cNvPr>
          <p:cNvSpPr>
            <a:spLocks noGrp="1"/>
          </p:cNvSpPr>
          <p:nvPr>
            <p:ph idx="1"/>
          </p:nvPr>
        </p:nvSpPr>
        <p:spPr>
          <a:xfrm>
            <a:off x="307909" y="261257"/>
            <a:ext cx="11532637" cy="6307494"/>
          </a:xfrm>
        </p:spPr>
        <p:txBody>
          <a:bodyPr>
            <a:normAutofit fontScale="92500" lnSpcReduction="10000"/>
          </a:bodyPr>
          <a:lstStyle/>
          <a:p>
            <a:pPr marL="0" indent="0">
              <a:lnSpc>
                <a:spcPct val="150000"/>
              </a:lnSpc>
              <a:buNone/>
            </a:pPr>
            <a:r>
              <a:rPr lang="en-US" sz="2400" b="1" dirty="0">
                <a:solidFill>
                  <a:srgbClr val="610B4B"/>
                </a:solidFill>
                <a:effectLst/>
                <a:latin typeface="Times New Roman" panose="02020603050405020304" pitchFamily="18" charset="0"/>
                <a:cs typeface="Times New Roman" panose="02020603050405020304" pitchFamily="18" charset="0"/>
              </a:rPr>
              <a:t>Host-Attached Storage</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Host-attached storage (HAS) is a form of internal computer storage that can be attached to a host computer, such as a PC or server.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Host-attached devices are often used for backup purposes and can include tape drives, optical drives, </a:t>
            </a:r>
            <a:r>
              <a:rPr lang="en-US" sz="2400" b="1" i="0" dirty="0">
                <a:effectLst/>
                <a:latin typeface="Times New Roman" panose="02020603050405020304" pitchFamily="18" charset="0"/>
                <a:cs typeface="Times New Roman" panose="02020603050405020304" pitchFamily="18" charset="0"/>
              </a:rPr>
              <a:t>hard disk drives</a:t>
            </a:r>
            <a:r>
              <a:rPr lang="en-US" sz="2400" b="0" i="0" dirty="0">
                <a:effectLst/>
                <a:latin typeface="Times New Roman" panose="02020603050405020304" pitchFamily="18" charset="0"/>
                <a:cs typeface="Times New Roman" panose="02020603050405020304" pitchFamily="18" charset="0"/>
              </a:rPr>
              <a:t> (HDDs), </a:t>
            </a:r>
            <a:r>
              <a:rPr lang="en-US" sz="2400" b="1" i="0" dirty="0">
                <a:effectLst/>
                <a:latin typeface="Times New Roman" panose="02020603050405020304" pitchFamily="18" charset="0"/>
                <a:cs typeface="Times New Roman" panose="02020603050405020304" pitchFamily="18" charset="0"/>
              </a:rPr>
              <a:t>solid state drives</a:t>
            </a:r>
            <a:r>
              <a:rPr lang="en-US" sz="2400" b="0" i="0" dirty="0">
                <a:effectLst/>
                <a:latin typeface="Times New Roman" panose="02020603050405020304" pitchFamily="18" charset="0"/>
                <a:cs typeface="Times New Roman" panose="02020603050405020304" pitchFamily="18" charset="0"/>
              </a:rPr>
              <a:t> (SSDs), </a:t>
            </a:r>
            <a:r>
              <a:rPr lang="en-US" sz="2400" b="1" i="0" dirty="0">
                <a:effectLst/>
                <a:latin typeface="Times New Roman" panose="02020603050405020304" pitchFamily="18" charset="0"/>
                <a:cs typeface="Times New Roman" panose="02020603050405020304" pitchFamily="18" charset="0"/>
              </a:rPr>
              <a:t>USB flash drives, </a:t>
            </a:r>
            <a:r>
              <a:rPr lang="en-US" sz="2400" b="0" i="0" dirty="0">
                <a:effectLst/>
                <a:latin typeface="Times New Roman" panose="02020603050405020304" pitchFamily="18" charset="0"/>
                <a:cs typeface="Times New Roman" panose="02020603050405020304" pitchFamily="18" charset="0"/>
              </a:rPr>
              <a:t>and other similar media.</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A common example of host-attached storage is the use of an external USB flash drive for data transfer between computers.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This type of connection allows users to copy files from one device onto another without having to connect them directly through their operating system’s file-sharing functionality – this means that you don’t have access rights over your own system if someone else has access!</a:t>
            </a:r>
          </a:p>
        </p:txBody>
      </p:sp>
    </p:spTree>
    <p:extLst>
      <p:ext uri="{BB962C8B-B14F-4D97-AF65-F5344CB8AC3E}">
        <p14:creationId xmlns:p14="http://schemas.microsoft.com/office/powerpoint/2010/main" val="376022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995C9-0BFC-513E-18BD-B3686AED7E5B}"/>
              </a:ext>
            </a:extLst>
          </p:cNvPr>
          <p:cNvSpPr>
            <a:spLocks noGrp="1"/>
          </p:cNvSpPr>
          <p:nvPr>
            <p:ph idx="1"/>
          </p:nvPr>
        </p:nvSpPr>
        <p:spPr>
          <a:xfrm>
            <a:off x="390331" y="360718"/>
            <a:ext cx="11272934" cy="6282677"/>
          </a:xfrm>
        </p:spPr>
        <p:txBody>
          <a:bodyPr>
            <a:normAutofit/>
          </a:bodyPr>
          <a:lstStyle/>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Host-attached storage is usually very fast, which makes it a popular choice for high-performance applications.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It’s also relatively cheap compared to network-attached storage (NAS), which is another form of internal computer storage that can be accessed by multiple systems at once.</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Host-attached storage systems are often used in data centers because of their high performance and reliability.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These devices are usually more expensive than NAS devices, but they offer many benefits over other types of internal computer storage.</a:t>
            </a:r>
          </a:p>
          <a:p>
            <a:endParaRPr lang="en-IN" dirty="0"/>
          </a:p>
        </p:txBody>
      </p:sp>
    </p:spTree>
    <p:extLst>
      <p:ext uri="{BB962C8B-B14F-4D97-AF65-F5344CB8AC3E}">
        <p14:creationId xmlns:p14="http://schemas.microsoft.com/office/powerpoint/2010/main" val="262603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E9849-E3F6-097F-15B9-0E277315A180}"/>
              </a:ext>
            </a:extLst>
          </p:cNvPr>
          <p:cNvSpPr>
            <a:spLocks noGrp="1"/>
          </p:cNvSpPr>
          <p:nvPr>
            <p:ph idx="1"/>
          </p:nvPr>
        </p:nvSpPr>
        <p:spPr>
          <a:xfrm>
            <a:off x="223935" y="270588"/>
            <a:ext cx="11551298" cy="6223518"/>
          </a:xfrm>
        </p:spPr>
        <p:txBody>
          <a:bodyPr>
            <a:normAutofit fontScale="92500"/>
          </a:bodyPr>
          <a:lstStyle/>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Each track is further divided into </a:t>
            </a:r>
            <a:r>
              <a:rPr lang="en-US" b="1" i="1" dirty="0">
                <a:solidFill>
                  <a:srgbClr val="000000"/>
                </a:solidFill>
                <a:effectLst/>
                <a:latin typeface="Times New Roman" panose="02020603050405020304" pitchFamily="18" charset="0"/>
              </a:rPr>
              <a:t>sectors,</a:t>
            </a:r>
            <a:r>
              <a:rPr lang="en-US" b="0" i="0" dirty="0">
                <a:solidFill>
                  <a:srgbClr val="000000"/>
                </a:solidFill>
                <a:effectLst/>
                <a:latin typeface="Times New Roman" panose="02020603050405020304" pitchFamily="18" charset="0"/>
              </a:rPr>
              <a:t> traditionally containing 512 bytes of data each, although some modern disks occasionally use larger sector sizes. ( Sectors also include a header and a trailer, including checksum information among other things.</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Larger sector sizes reduce the fraction of the disk consumed by headers and trailers, but increase internal fragmentation and the amount of disk that must be marked bad in the case of errors. )</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The data on a hard drive is read by read-write </a:t>
            </a:r>
            <a:r>
              <a:rPr lang="en-US" b="1" i="1" dirty="0">
                <a:solidFill>
                  <a:srgbClr val="000000"/>
                </a:solidFill>
                <a:effectLst/>
                <a:latin typeface="Times New Roman" panose="02020603050405020304" pitchFamily="18" charset="0"/>
              </a:rPr>
              <a:t>heads. </a:t>
            </a:r>
            <a:r>
              <a:rPr lang="en-US" b="0" i="0" dirty="0">
                <a:solidFill>
                  <a:srgbClr val="000000"/>
                </a:solidFill>
                <a:effectLst/>
                <a:latin typeface="Times New Roman" panose="02020603050405020304" pitchFamily="18" charset="0"/>
              </a:rPr>
              <a:t>The standard configuration ( shown below ) uses one head per surface, each on a separate </a:t>
            </a:r>
            <a:r>
              <a:rPr lang="en-US" b="1" i="1" dirty="0">
                <a:solidFill>
                  <a:srgbClr val="000000"/>
                </a:solidFill>
                <a:effectLst/>
                <a:latin typeface="Times New Roman" panose="02020603050405020304" pitchFamily="18" charset="0"/>
              </a:rPr>
              <a:t>arm</a:t>
            </a:r>
            <a:r>
              <a:rPr lang="en-US" b="0" i="0" dirty="0">
                <a:solidFill>
                  <a:srgbClr val="000000"/>
                </a:solidFill>
                <a:effectLst/>
                <a:latin typeface="Times New Roman" panose="02020603050405020304" pitchFamily="18" charset="0"/>
              </a:rPr>
              <a:t>, and controlled by a common </a:t>
            </a:r>
            <a:r>
              <a:rPr lang="en-US" b="1" i="1" dirty="0">
                <a:solidFill>
                  <a:srgbClr val="000000"/>
                </a:solidFill>
                <a:effectLst/>
                <a:latin typeface="Times New Roman" panose="02020603050405020304" pitchFamily="18" charset="0"/>
              </a:rPr>
              <a:t>arm assembly</a:t>
            </a:r>
            <a:r>
              <a:rPr lang="en-US" b="0" i="0" dirty="0">
                <a:solidFill>
                  <a:srgbClr val="000000"/>
                </a:solidFill>
                <a:effectLst/>
                <a:latin typeface="Times New Roman" panose="02020603050405020304" pitchFamily="18" charset="0"/>
              </a:rPr>
              <a:t> which moves all heads simultaneously from one cylinder to another. </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 Other configurations, including independent read-write heads, may speed up disk access, but involve serious technical difficulties. )</a:t>
            </a:r>
          </a:p>
          <a:p>
            <a:endParaRPr lang="en-IN" dirty="0"/>
          </a:p>
        </p:txBody>
      </p:sp>
    </p:spTree>
    <p:extLst>
      <p:ext uri="{BB962C8B-B14F-4D97-AF65-F5344CB8AC3E}">
        <p14:creationId xmlns:p14="http://schemas.microsoft.com/office/powerpoint/2010/main" val="191935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FAE08-560B-9427-775E-7A6D93539709}"/>
              </a:ext>
            </a:extLst>
          </p:cNvPr>
          <p:cNvSpPr>
            <a:spLocks noGrp="1"/>
          </p:cNvSpPr>
          <p:nvPr>
            <p:ph idx="1"/>
          </p:nvPr>
        </p:nvSpPr>
        <p:spPr>
          <a:xfrm>
            <a:off x="289249" y="335902"/>
            <a:ext cx="11392678" cy="5841061"/>
          </a:xfrm>
        </p:spPr>
        <p:txBody>
          <a:bodyPr/>
          <a:lstStyle/>
          <a:p>
            <a:pPr algn="just">
              <a:lnSpc>
                <a:spcPct val="150000"/>
              </a:lnSpc>
            </a:pPr>
            <a:r>
              <a:rPr lang="en-US" sz="2400" b="0" i="0" dirty="0">
                <a:solidFill>
                  <a:srgbClr val="000000"/>
                </a:solidFill>
                <a:effectLst/>
                <a:latin typeface="Times New Roman" panose="02020603050405020304" pitchFamily="18" charset="0"/>
              </a:rPr>
              <a:t>The storage capacity of a traditional disk drive is equal to the number of heads ( i.e. the number of working surfaces ), times the number of tracks per surface, times the number of sectors per track, times the number of bytes per sector. </a:t>
            </a:r>
          </a:p>
          <a:p>
            <a:pPr algn="just">
              <a:lnSpc>
                <a:spcPct val="150000"/>
              </a:lnSpc>
            </a:pPr>
            <a:r>
              <a:rPr lang="en-US" sz="2400" b="0" i="0" dirty="0">
                <a:solidFill>
                  <a:srgbClr val="000000"/>
                </a:solidFill>
                <a:effectLst/>
                <a:latin typeface="Times New Roman" panose="02020603050405020304" pitchFamily="18" charset="0"/>
              </a:rPr>
              <a:t>A particular physical block of data is specified by providing the head-sector-cylinder number at which it is located.</a:t>
            </a:r>
          </a:p>
          <a:p>
            <a:endParaRPr lang="en-IN" dirty="0"/>
          </a:p>
        </p:txBody>
      </p:sp>
    </p:spTree>
    <p:extLst>
      <p:ext uri="{BB962C8B-B14F-4D97-AF65-F5344CB8AC3E}">
        <p14:creationId xmlns:p14="http://schemas.microsoft.com/office/powerpoint/2010/main" val="4642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8586D5-F2A1-DCC4-353C-452B64DE7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694" y="653143"/>
            <a:ext cx="7977673" cy="51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44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A4203D-EA89-9ACF-08E6-3B165E6A2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 y="522514"/>
            <a:ext cx="10786187" cy="605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9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FADC22-21EB-8C76-FB39-3C5CDE1082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404" y="342057"/>
            <a:ext cx="6493225" cy="6105396"/>
          </a:xfrm>
        </p:spPr>
      </p:pic>
    </p:spTree>
    <p:extLst>
      <p:ext uri="{BB962C8B-B14F-4D97-AF65-F5344CB8AC3E}">
        <p14:creationId xmlns:p14="http://schemas.microsoft.com/office/powerpoint/2010/main" val="286802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58AC15-C40C-4AFB-7794-D2F3D220F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206" y="925613"/>
            <a:ext cx="8405588" cy="5006774"/>
          </a:xfrm>
          <a:prstGeom prst="rect">
            <a:avLst/>
          </a:prstGeom>
        </p:spPr>
      </p:pic>
    </p:spTree>
    <p:extLst>
      <p:ext uri="{BB962C8B-B14F-4D97-AF65-F5344CB8AC3E}">
        <p14:creationId xmlns:p14="http://schemas.microsoft.com/office/powerpoint/2010/main" val="270690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2035-53B9-BC79-D11D-ACDECB190791}"/>
              </a:ext>
            </a:extLst>
          </p:cNvPr>
          <p:cNvSpPr>
            <a:spLocks noGrp="1"/>
          </p:cNvSpPr>
          <p:nvPr>
            <p:ph type="title"/>
          </p:nvPr>
        </p:nvSpPr>
        <p:spPr>
          <a:xfrm>
            <a:off x="167952" y="131860"/>
            <a:ext cx="11672596" cy="316009"/>
          </a:xfrm>
        </p:spPr>
        <p:txBody>
          <a:bodyPr>
            <a:normAutofit fontScale="90000"/>
          </a:bodyPr>
          <a:lstStyle/>
          <a:p>
            <a:r>
              <a:rPr lang="en-IN" sz="3600" b="1" dirty="0">
                <a:latin typeface="Times New Roman" panose="02020603050405020304" pitchFamily="18" charset="0"/>
                <a:cs typeface="Times New Roman" panose="02020603050405020304" pitchFamily="18" charset="0"/>
              </a:rPr>
              <a:t>Solid State Disk</a:t>
            </a:r>
          </a:p>
        </p:txBody>
      </p:sp>
      <p:sp>
        <p:nvSpPr>
          <p:cNvPr id="3" name="Content Placeholder 2">
            <a:extLst>
              <a:ext uri="{FF2B5EF4-FFF2-40B4-BE49-F238E27FC236}">
                <a16:creationId xmlns:a16="http://schemas.microsoft.com/office/drawing/2014/main" id="{73812C9A-75C1-073B-DCB5-0E8CA386E658}"/>
              </a:ext>
            </a:extLst>
          </p:cNvPr>
          <p:cNvSpPr>
            <a:spLocks noGrp="1"/>
          </p:cNvSpPr>
          <p:nvPr>
            <p:ph idx="1"/>
          </p:nvPr>
        </p:nvSpPr>
        <p:spPr>
          <a:xfrm>
            <a:off x="167952" y="587212"/>
            <a:ext cx="11856096" cy="5887616"/>
          </a:xfrm>
        </p:spPr>
        <p:txBody>
          <a:bodyPr>
            <a:noAutofit/>
          </a:bodyPr>
          <a:lstStyle/>
          <a:p>
            <a:pPr algn="just">
              <a:lnSpc>
                <a:spcPct val="170000"/>
              </a:lnSpc>
            </a:pPr>
            <a:r>
              <a:rPr lang="en-US" sz="2100" b="0" i="0" dirty="0">
                <a:effectLst/>
                <a:latin typeface="Times New Roman" panose="02020603050405020304" pitchFamily="18" charset="0"/>
                <a:cs typeface="Times New Roman" panose="02020603050405020304" pitchFamily="18" charset="0"/>
              </a:rPr>
              <a:t>SSD is a non-volatile storage device, which stands for Solid State Drive. </a:t>
            </a:r>
          </a:p>
          <a:p>
            <a:pPr algn="just">
              <a:lnSpc>
                <a:spcPct val="170000"/>
              </a:lnSpc>
            </a:pPr>
            <a:r>
              <a:rPr lang="en-US" sz="2100" b="0" i="0" dirty="0">
                <a:effectLst/>
                <a:latin typeface="Times New Roman" panose="02020603050405020304" pitchFamily="18" charset="0"/>
                <a:cs typeface="Times New Roman" panose="02020603050405020304" pitchFamily="18" charset="0"/>
              </a:rPr>
              <a:t>SSD stores the data on flash memory chips and maintains the data in a permanent state, even when the power is off. </a:t>
            </a:r>
          </a:p>
          <a:p>
            <a:pPr algn="just">
              <a:lnSpc>
                <a:spcPct val="170000"/>
              </a:lnSpc>
            </a:pPr>
            <a:r>
              <a:rPr lang="en-US" sz="2100" b="0" i="0" dirty="0">
                <a:effectLst/>
                <a:latin typeface="Times New Roman" panose="02020603050405020304" pitchFamily="18" charset="0"/>
                <a:cs typeface="Times New Roman" panose="02020603050405020304" pitchFamily="18" charset="0"/>
              </a:rPr>
              <a:t>Unlike traditional hard disk drives (HDDs) that rely on rotating disks and mechanical components for data storage and retrieval.</a:t>
            </a:r>
          </a:p>
          <a:p>
            <a:pPr algn="just">
              <a:lnSpc>
                <a:spcPct val="170000"/>
              </a:lnSpc>
            </a:pPr>
            <a:r>
              <a:rPr lang="en-US" sz="2100" b="0" i="0" dirty="0">
                <a:effectLst/>
                <a:latin typeface="Times New Roman" panose="02020603050405020304" pitchFamily="18" charset="0"/>
                <a:cs typeface="Times New Roman" panose="02020603050405020304" pitchFamily="18" charset="0"/>
              </a:rPr>
              <a:t>Sometimes, this storage device is also called as a solid-state disk or solid-state device. Unlike the HDDs (Hard Disk Drives), SSDs do not have any moving parts. That's why they are called solid-state drives. </a:t>
            </a:r>
          </a:p>
          <a:p>
            <a:pPr algn="just">
              <a:lnSpc>
                <a:spcPct val="170000"/>
              </a:lnSpc>
            </a:pPr>
            <a:r>
              <a:rPr lang="en-US" sz="2100" b="0" i="0" dirty="0">
                <a:effectLst/>
                <a:latin typeface="Times New Roman" panose="02020603050405020304" pitchFamily="18" charset="0"/>
                <a:cs typeface="Times New Roman" panose="02020603050405020304" pitchFamily="18" charset="0"/>
              </a:rPr>
              <a:t>As compared to electromechanical drives, SSDs have lower latency and access quickly. As a result, SSDs offer advantages such as reduced boot times, quicker file transfers, and advanced system overall performance. </a:t>
            </a:r>
          </a:p>
        </p:txBody>
      </p:sp>
    </p:spTree>
    <p:extLst>
      <p:ext uri="{BB962C8B-B14F-4D97-AF65-F5344CB8AC3E}">
        <p14:creationId xmlns:p14="http://schemas.microsoft.com/office/powerpoint/2010/main" val="39003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2B9C77-B03C-5E05-5A2A-51B946A7EEBE}"/>
              </a:ext>
            </a:extLst>
          </p:cNvPr>
          <p:cNvSpPr>
            <a:spLocks noGrp="1"/>
          </p:cNvSpPr>
          <p:nvPr>
            <p:ph idx="1"/>
          </p:nvPr>
        </p:nvSpPr>
        <p:spPr>
          <a:xfrm>
            <a:off x="401216" y="419878"/>
            <a:ext cx="11308702" cy="6120881"/>
          </a:xfrm>
        </p:spPr>
        <p:txBody>
          <a:bodyPr>
            <a:normAutofit fontScale="55000" lnSpcReduction="20000"/>
          </a:bodyPr>
          <a:lstStyle/>
          <a:p>
            <a:pPr algn="just">
              <a:lnSpc>
                <a:spcPct val="170000"/>
              </a:lnSpc>
            </a:pPr>
            <a:r>
              <a:rPr lang="en-US" sz="3500" b="0" i="0" dirty="0">
                <a:effectLst/>
                <a:latin typeface="Times New Roman" panose="02020603050405020304" pitchFamily="18" charset="0"/>
                <a:cs typeface="Times New Roman" panose="02020603050405020304" pitchFamily="18" charset="0"/>
              </a:rPr>
              <a:t>Activities that used to require numerous minutes on an HDD, which include launching resource-in-depth applications or searching for files, can now be carried out within seconds with the speed and efficiency of an SSD.</a:t>
            </a:r>
          </a:p>
          <a:p>
            <a:pPr algn="just">
              <a:lnSpc>
                <a:spcPct val="170000"/>
              </a:lnSpc>
            </a:pPr>
            <a:r>
              <a:rPr lang="en-US" sz="3500" b="0" i="0" dirty="0">
                <a:effectLst/>
                <a:latin typeface="Times New Roman" panose="02020603050405020304" pitchFamily="18" charset="0"/>
                <a:cs typeface="Times New Roman" panose="02020603050405020304" pitchFamily="18" charset="0"/>
              </a:rPr>
              <a:t>These storage devices store the data in the semiconductor cells. It uses electric charges to represent binary information. </a:t>
            </a:r>
          </a:p>
          <a:p>
            <a:pPr algn="just">
              <a:lnSpc>
                <a:spcPct val="170000"/>
              </a:lnSpc>
            </a:pPr>
            <a:r>
              <a:rPr lang="en-US" sz="3500" b="0" i="0" dirty="0">
                <a:effectLst/>
                <a:latin typeface="Times New Roman" panose="02020603050405020304" pitchFamily="18" charset="0"/>
                <a:cs typeface="Times New Roman" panose="02020603050405020304" pitchFamily="18" charset="0"/>
              </a:rPr>
              <a:t>This technology enables more compact and lightweight storage solutions, making SSDs suitable for various applications such as laptops, desktop computers, game consoles, and data centers.</a:t>
            </a:r>
          </a:p>
          <a:p>
            <a:pPr algn="just">
              <a:lnSpc>
                <a:spcPct val="170000"/>
              </a:lnSpc>
            </a:pPr>
            <a:r>
              <a:rPr lang="en-US" sz="3500" b="0" i="0" dirty="0">
                <a:effectLst/>
                <a:latin typeface="Times New Roman" panose="02020603050405020304" pitchFamily="18" charset="0"/>
                <a:cs typeface="Times New Roman" panose="02020603050405020304" pitchFamily="18" charset="0"/>
              </a:rPr>
              <a:t>The impact SSDs have had on modern computers is significant. </a:t>
            </a:r>
          </a:p>
          <a:p>
            <a:pPr algn="just">
              <a:lnSpc>
                <a:spcPct val="170000"/>
              </a:lnSpc>
            </a:pPr>
            <a:r>
              <a:rPr lang="en-US" sz="3500" b="0" i="0" dirty="0">
                <a:effectLst/>
                <a:latin typeface="Times New Roman" panose="02020603050405020304" pitchFamily="18" charset="0"/>
                <a:cs typeface="Times New Roman" panose="02020603050405020304" pitchFamily="18" charset="0"/>
              </a:rPr>
              <a:t>It has transformed the user experience by reducing system bottlenecks and eliminating long delays traditionally associated with hard drives.</a:t>
            </a:r>
          </a:p>
          <a:p>
            <a:pPr algn="just">
              <a:lnSpc>
                <a:spcPct val="170000"/>
              </a:lnSpc>
            </a:pPr>
            <a:r>
              <a:rPr lang="en-US" sz="3500" b="0" i="0" dirty="0">
                <a:effectLst/>
                <a:latin typeface="Times New Roman" panose="02020603050405020304" pitchFamily="18" charset="0"/>
                <a:cs typeface="Times New Roman" panose="02020603050405020304" pitchFamily="18" charset="0"/>
              </a:rPr>
              <a:t>Faster data access means tasks can be completed more efficiently, increasing productivity and user satisfaction.</a:t>
            </a:r>
          </a:p>
          <a:p>
            <a:pPr marL="0" indent="0">
              <a:buNone/>
            </a:pPr>
            <a:endParaRPr lang="en-IN" dirty="0"/>
          </a:p>
        </p:txBody>
      </p:sp>
    </p:spTree>
    <p:extLst>
      <p:ext uri="{BB962C8B-B14F-4D97-AF65-F5344CB8AC3E}">
        <p14:creationId xmlns:p14="http://schemas.microsoft.com/office/powerpoint/2010/main" val="219861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987</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Mass Storage Structure</vt:lpstr>
      <vt:lpstr>PowerPoint Presentation</vt:lpstr>
      <vt:lpstr>PowerPoint Presentation</vt:lpstr>
      <vt:lpstr>PowerPoint Presentation</vt:lpstr>
      <vt:lpstr>PowerPoint Presentation</vt:lpstr>
      <vt:lpstr>PowerPoint Presentation</vt:lpstr>
      <vt:lpstr>PowerPoint Presentation</vt:lpstr>
      <vt:lpstr>Solid State Disk</vt:lpstr>
      <vt:lpstr>PowerPoint Presentation</vt:lpstr>
      <vt:lpstr>PowerPoint Presentation</vt:lpstr>
      <vt:lpstr>PowerPoint Presentation</vt:lpstr>
      <vt:lpstr>PowerPoint Presentation</vt:lpstr>
      <vt:lpstr>Magnetic Tapes</vt:lpstr>
      <vt:lpstr>Disk Attachment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Storage Structure</dc:title>
  <dc:creator>Akash Kadao</dc:creator>
  <cp:lastModifiedBy>Akash Kadao</cp:lastModifiedBy>
  <cp:revision>6</cp:revision>
  <dcterms:created xsi:type="dcterms:W3CDTF">2023-10-13T06:18:34Z</dcterms:created>
  <dcterms:modified xsi:type="dcterms:W3CDTF">2024-01-03T14:13:19Z</dcterms:modified>
</cp:coreProperties>
</file>