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367" r:id="rId3"/>
    <p:sldId id="368" r:id="rId4"/>
    <p:sldId id="369" r:id="rId5"/>
    <p:sldId id="370" r:id="rId6"/>
    <p:sldId id="371" r:id="rId7"/>
    <p:sldId id="372" r:id="rId8"/>
    <p:sldId id="373" r:id="rId9"/>
    <p:sldId id="374" r:id="rId10"/>
    <p:sldId id="375" r:id="rId11"/>
    <p:sldId id="376" r:id="rId12"/>
    <p:sldId id="377" r:id="rId13"/>
    <p:sldId id="391" r:id="rId14"/>
    <p:sldId id="392" r:id="rId15"/>
    <p:sldId id="378" r:id="rId16"/>
    <p:sldId id="379" r:id="rId17"/>
    <p:sldId id="380" r:id="rId18"/>
    <p:sldId id="381" r:id="rId19"/>
    <p:sldId id="393" r:id="rId20"/>
    <p:sldId id="394" r:id="rId21"/>
    <p:sldId id="382" r:id="rId22"/>
    <p:sldId id="383" r:id="rId23"/>
    <p:sldId id="384" r:id="rId24"/>
    <p:sldId id="395" r:id="rId25"/>
    <p:sldId id="385" r:id="rId26"/>
    <p:sldId id="386" r:id="rId27"/>
    <p:sldId id="387" r:id="rId28"/>
    <p:sldId id="396" r:id="rId29"/>
    <p:sldId id="397" r:id="rId30"/>
    <p:sldId id="398" r:id="rId31"/>
    <p:sldId id="399" r:id="rId32"/>
    <p:sldId id="400" r:id="rId33"/>
    <p:sldId id="401" r:id="rId34"/>
    <p:sldId id="424" r:id="rId35"/>
    <p:sldId id="402" r:id="rId36"/>
    <p:sldId id="425" r:id="rId37"/>
    <p:sldId id="426" r:id="rId38"/>
    <p:sldId id="427" r:id="rId39"/>
    <p:sldId id="4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08:45:01.745"/>
    </inkml:context>
    <inkml:brush xml:id="br0">
      <inkml:brushProperty name="width" value="0.35" units="cm"/>
      <inkml:brushProperty name="height" value="0.35" units="cm"/>
      <inkml:brushProperty name="color" value="#FFFFFF"/>
    </inkml:brush>
  </inkml:definitions>
  <inkml:trace contextRef="#ctx0" brushRef="#br0">496 780 24575,'35'-16'0,"0"1"0,0 2 0,1 1 0,53-10 0,-26 11 0,116-5 0,-154 16 0,-25 0 0,0 0 0,0 0 0,0 1 0,0-1 0,0 0 0,0 0 0,0 0 0,0 0 0,0 0 0,0 0 0,0 0 0,0 0 0,0 0 0,0 0 0,0 0 0,0 0 0,0 0 0,0 0 0,0 0 0,0 1 0,0-1 0,0 0 0,1 0 0,-1 0 0,0 0 0,0 0 0,0 0 0,-39 6 0,15-2 0,-300 68 0,6 27 0,288-90 0,-48 8 0,68-17 0,20-5 0,26-8 0,528-186 0,-135 45 0,-171 64 0,-250 86 0,-8 1 0,-21 1 0,-43 2 0,57 0 0,-270 0 0,-109 4 0,239 8 0,-33 2 0,141-14 0,-53-2 0,92 2 0,-1 0 0,1 0 0,0 0 0,-1 0 0,1 0 0,-1 1 0,1-1 0,0 0 0,-1 0 0,1 0 0,-1-1 0,1 1 0,0 0 0,-1 0 0,1 0 0,-1 0 0,1 0 0,0 0 0,-1-1 0,1 1 0,0 0 0,-1 0 0,1 0 0,0-1 0,-1 1 0,1 0 0,0 0 0,-1-1 0,1 1 0,0 0 0,0-1 0,0 1 0,-1 0 0,1-1 0,0 1 0,0-1 0,0 1 0,0 0 0,0-1 0,-1 1 0,1 0 0,0-1 0,0 1 0,0-1 0,0 1 0,0 0 0,0-1 0,0 1 0,1-1 0,0-1 0,0 1 0,0 0 0,0-1 0,0 1 0,1 0 0,-1 0 0,0 0 0,1-1 0,-1 2 0,1-1 0,1-1 0,37-16 0,80-23 0,-32 13 0,-13 1 0,338-116 0,-200 67 0,21-6 0,-365 82 0,55 1 0,-388 26 0,-15 69 0,473-94 0,-31 7 0,2 1 0,0 1 0,-36 18 0,68-26 0,-1-1 0,0 1 0,1 0 0,0 0 0,-1 0 0,1 0 0,1 0 0,-1 1 0,0-1 0,1 1 0,0 0 0,-1 0 0,2 0 0,-3 4 0,-2 10 0,1 0 0,-4 21 0,-1 2 0,5-19 0,1 0 0,-2 28 0,-4 19 0,3-25 0,2 0 0,1 0 0,3 1 0,4 55 0,-2-94 0,0 0 0,0 0 0,0-1 0,1 1 0,0 0 0,0-1 0,0 0 0,1 1 0,0-1 0,0 0 0,4 5 0,4 3 0,0-1 0,20 17 0,1 2 0,-19-19 0,0 1 0,1-2 0,0 1 0,1-2 0,29 17 0,-32-22 0,1 0 0,-1 0 0,1-1 0,0-1 0,0 0 0,0-1 0,0 0 0,22-1 0,277-4 0,-292 2 0,0-1 0,0-1 0,-1 0 0,34-12 0,-46 11 0,0 0 0,0-1 0,-1 0 0,1 0 0,-1 0 0,0-1 0,-1 1 0,1-2 0,6-9 0,13-12 0,32-22 0,-43 40 0,0-2 0,-1 1 0,-1-2 0,0 0 0,14-18 0,0-6 0,1 1 0,2 2 0,2 1 0,1 1 0,45-35 0,76-56 0,-146 118 0,0 0 0,1 1 0,0 0 0,-1 1 0,1 0 0,1 0 0,-1 0 0,0 1 0,1 0 0,11 0 0,-4 0 0,-1 2 0,1 0 0,-1 0 0,30 6 0,-42-5 0,-1-1 0,1 1 0,0 0 0,-1-1 0,1 1 0,-1 1 0,1-1 0,-1 0 0,1 1 0,-1-1 0,0 1 0,0 0 0,0-1 0,0 1 0,0 0 0,0 0 0,0 1 0,0-1 0,-1 0 0,1 1 0,-1-1 0,0 0 0,0 1 0,0 0 0,0-1 0,0 1 0,-1 0 0,1-1 0,-1 1 0,1 4 0,-1-3 0,0 1 0,-1-1 0,1 0 0,-1 0 0,0 0 0,0 0 0,0 0 0,0 0 0,-1 0 0,0 0 0,0 0 0,0-1 0,0 1 0,0-1 0,-1 1 0,0-1 0,1 0 0,-1 0 0,-6 4 0,-4 1 0,0 0 0,0-2 0,0 1 0,-1-2 0,-20 6 0,17-6 0,1 1 0,0 1 0,-27 14 0,-19 13 0,49-28 0,0 1 0,0 0 0,0 0 0,1 2 0,1-1 0,-1 1 0,-10 12 0,13-9 0,0 0 0,1 0 0,1 0 0,-1 1 0,2 1 0,0-1 0,1 1 0,-5 17 0,6-21 0,0 0 0,-2-1 0,1 1 0,-11 13 0,-7 11 0,11-11 0,-2 0 0,-1-2 0,-18 22 0,23-32 0,0-1 0,0-1 0,-1 1 0,0-2 0,-1 1 0,0-2 0,-15 8 0,-27 18 0,47-27 0,-1 0 0,0-1 0,0 0 0,0-1 0,-1 0 0,0 0 0,1 0 0,-1-1 0,-17 3 0,-128 10 0,120-10 0,0-3 0,-1 0 0,0-2 0,-34-4 0,66 2-105,0 1 0,1-1 0,-1 1 0,0-1 0,1 0 0,-1 0 0,0 0 0,1 0 0,-1 0 0,1 0 0,0-1 0,-4-2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2DEB-9422-7129-38FF-8E2DA8EA8E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FF88D3-9D53-65C8-917F-3557E007B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B5AF25-5096-38B0-2F15-5CE2BFD9546D}"/>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5" name="Footer Placeholder 4">
            <a:extLst>
              <a:ext uri="{FF2B5EF4-FFF2-40B4-BE49-F238E27FC236}">
                <a16:creationId xmlns:a16="http://schemas.microsoft.com/office/drawing/2014/main" id="{446E90B9-87B2-76FA-6E6D-3B17D1B71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38DC3-CCA4-0433-DB2A-B4567FB0080A}"/>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339649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B692-4F9C-C0D5-390B-7570051F5D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B4FB48-7FC2-6DD7-7959-0C5E55893F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10CC7-D19F-5BA8-A670-006EC6D16EC0}"/>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5" name="Footer Placeholder 4">
            <a:extLst>
              <a:ext uri="{FF2B5EF4-FFF2-40B4-BE49-F238E27FC236}">
                <a16:creationId xmlns:a16="http://schemas.microsoft.com/office/drawing/2014/main" id="{287A3815-7909-D2F2-584A-240200627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E8B10-9CA5-C5F4-C659-4C1DE9EF8713}"/>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292376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AB3449-2D67-ADCC-0045-23AA1D16D3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5F8B6-DFBA-C296-7FDC-1E911CEDE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4D9F8-37FD-D29A-7F7F-72B037388346}"/>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5" name="Footer Placeholder 4">
            <a:extLst>
              <a:ext uri="{FF2B5EF4-FFF2-40B4-BE49-F238E27FC236}">
                <a16:creationId xmlns:a16="http://schemas.microsoft.com/office/drawing/2014/main" id="{B8362D38-E41B-54B3-3CC6-CA4559A72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E72B43-D425-9809-6C66-0047B524360E}"/>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116159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ECB3-D583-A073-C2DF-AB3A40D697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78A56-7326-EE0E-DF45-F070EC3D2D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2F1DAB-F115-6B91-B415-25C07001D826}"/>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5" name="Footer Placeholder 4">
            <a:extLst>
              <a:ext uri="{FF2B5EF4-FFF2-40B4-BE49-F238E27FC236}">
                <a16:creationId xmlns:a16="http://schemas.microsoft.com/office/drawing/2014/main" id="{7BF02335-4F6A-EF2E-3710-B04D0C533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73871B-C68D-634C-070B-669682C394F2}"/>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421282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163C-19EC-1B55-3B9A-44FA46C241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51D207-436B-42FC-FC54-9C6FE8805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A1B15F-3789-287B-43ED-846EF0EEB498}"/>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5" name="Footer Placeholder 4">
            <a:extLst>
              <a:ext uri="{FF2B5EF4-FFF2-40B4-BE49-F238E27FC236}">
                <a16:creationId xmlns:a16="http://schemas.microsoft.com/office/drawing/2014/main" id="{93269A65-B85A-15D8-4EB8-F8A2E4B05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381795-0692-F2F9-05B6-644CF3B49B7B}"/>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288660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D26C-B0B9-2A9A-D1D4-8DB7A2E8B0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3DA969-9792-51C3-1766-910AD1B159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B2A38-C1CA-16CD-4FF1-7C48A5AB4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97E759-60B4-CA7B-5318-46E1FE92F09C}"/>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6" name="Footer Placeholder 5">
            <a:extLst>
              <a:ext uri="{FF2B5EF4-FFF2-40B4-BE49-F238E27FC236}">
                <a16:creationId xmlns:a16="http://schemas.microsoft.com/office/drawing/2014/main" id="{53DC17E6-1F90-FC90-1E5A-5A4CB6BDF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9109C2-9002-393D-CFF6-EB685F9254A8}"/>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18634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2F86-82E9-6B7E-6B6B-6B6D0A8977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C2546-DF3C-88CE-D63C-9DBB7FC1F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8A81E9-537A-FE50-04E7-577998AA99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AD1FA1-AAEE-EC6C-92F6-ABF1F3688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C7A34-A4A4-0DAF-9863-D77D7702D3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50B13A-640F-0748-B0B4-730FC63E1F6B}"/>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8" name="Footer Placeholder 7">
            <a:extLst>
              <a:ext uri="{FF2B5EF4-FFF2-40B4-BE49-F238E27FC236}">
                <a16:creationId xmlns:a16="http://schemas.microsoft.com/office/drawing/2014/main" id="{11CB73EC-72AC-3652-8C9B-3C2933FCEB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0C5816-CFE2-C40E-8BAE-0C9D14CFB766}"/>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372268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5C14-6951-E81E-5FAB-91028237D7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3CD712-25E8-DCB4-47FB-DC37E824D5E8}"/>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4" name="Footer Placeholder 3">
            <a:extLst>
              <a:ext uri="{FF2B5EF4-FFF2-40B4-BE49-F238E27FC236}">
                <a16:creationId xmlns:a16="http://schemas.microsoft.com/office/drawing/2014/main" id="{2D705195-BE6D-C9C1-968B-CC3864BEB8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9C40FA-1C91-257B-4D76-06EBE7ED8C31}"/>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127254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3001A9-E9E6-B5BB-758E-EC7D042BA2B4}"/>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3" name="Footer Placeholder 2">
            <a:extLst>
              <a:ext uri="{FF2B5EF4-FFF2-40B4-BE49-F238E27FC236}">
                <a16:creationId xmlns:a16="http://schemas.microsoft.com/office/drawing/2014/main" id="{8315881B-EBBE-C41C-B4E4-A1B59F6612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932F0D-8D64-6813-5CD0-AEB4E1482AFA}"/>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112110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2522-E1F5-E748-B7EE-C29F06120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8A53AD-5907-B08F-6886-D78ACA23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01A24-C0B5-DA11-582B-086F969D8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09D670-4507-E9F9-E815-E5E1F57A1328}"/>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6" name="Footer Placeholder 5">
            <a:extLst>
              <a:ext uri="{FF2B5EF4-FFF2-40B4-BE49-F238E27FC236}">
                <a16:creationId xmlns:a16="http://schemas.microsoft.com/office/drawing/2014/main" id="{B0D9DB8D-0BA7-A9F5-54B2-D6D809AB7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59AE92-0BDA-3A0D-64C2-8BFC7964A075}"/>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332782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31BCB-0860-37BF-C168-04C4F59046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C8269D-2103-90AE-279C-A92231DA4F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45C2F7-8761-2230-B8F7-356A0F105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B3756-3585-1013-4583-2A3EF4C3214E}"/>
              </a:ext>
            </a:extLst>
          </p:cNvPr>
          <p:cNvSpPr>
            <a:spLocks noGrp="1"/>
          </p:cNvSpPr>
          <p:nvPr>
            <p:ph type="dt" sz="half" idx="10"/>
          </p:nvPr>
        </p:nvSpPr>
        <p:spPr/>
        <p:txBody>
          <a:bodyPr/>
          <a:lstStyle/>
          <a:p>
            <a:fld id="{D6C37A89-A8FA-430C-81D1-E626DA3270BB}" type="datetimeFigureOut">
              <a:rPr lang="en-IN" smtClean="0"/>
              <a:t>22-12-2023</a:t>
            </a:fld>
            <a:endParaRPr lang="en-IN"/>
          </a:p>
        </p:txBody>
      </p:sp>
      <p:sp>
        <p:nvSpPr>
          <p:cNvPr id="6" name="Footer Placeholder 5">
            <a:extLst>
              <a:ext uri="{FF2B5EF4-FFF2-40B4-BE49-F238E27FC236}">
                <a16:creationId xmlns:a16="http://schemas.microsoft.com/office/drawing/2014/main" id="{F34835E7-D3B6-2099-C561-CCDF64B347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5C6C77-C8A4-2643-5382-D62A4AA8C568}"/>
              </a:ext>
            </a:extLst>
          </p:cNvPr>
          <p:cNvSpPr>
            <a:spLocks noGrp="1"/>
          </p:cNvSpPr>
          <p:nvPr>
            <p:ph type="sldNum" sz="quarter" idx="12"/>
          </p:nvPr>
        </p:nvSpPr>
        <p:spPr/>
        <p:txBody>
          <a:bodyPr/>
          <a:lstStyle/>
          <a:p>
            <a:fld id="{80F75B51-B68E-4AC8-9AEB-469036EAB6B9}" type="slidenum">
              <a:rPr lang="en-IN" smtClean="0"/>
              <a:t>‹#›</a:t>
            </a:fld>
            <a:endParaRPr lang="en-IN"/>
          </a:p>
        </p:txBody>
      </p:sp>
    </p:spTree>
    <p:extLst>
      <p:ext uri="{BB962C8B-B14F-4D97-AF65-F5344CB8AC3E}">
        <p14:creationId xmlns:p14="http://schemas.microsoft.com/office/powerpoint/2010/main" val="303522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9CD0F-7B71-05AB-C46C-C4862F2D8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2DC8B-70F4-86D1-1D79-E758F2BCF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D40DB-1A9C-BA6A-1E35-4BD51EEC1C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37A89-A8FA-430C-81D1-E626DA3270BB}" type="datetimeFigureOut">
              <a:rPr lang="en-IN" smtClean="0"/>
              <a:t>22-12-2023</a:t>
            </a:fld>
            <a:endParaRPr lang="en-IN"/>
          </a:p>
        </p:txBody>
      </p:sp>
      <p:sp>
        <p:nvSpPr>
          <p:cNvPr id="5" name="Footer Placeholder 4">
            <a:extLst>
              <a:ext uri="{FF2B5EF4-FFF2-40B4-BE49-F238E27FC236}">
                <a16:creationId xmlns:a16="http://schemas.microsoft.com/office/drawing/2014/main" id="{1AE6A393-2A35-EEE1-F8BE-3CC0EA7D8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19BA96-43FF-56D8-C00E-D3D2549A7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75B51-B68E-4AC8-9AEB-469036EAB6B9}" type="slidenum">
              <a:rPr lang="en-IN" smtClean="0"/>
              <a:t>‹#›</a:t>
            </a:fld>
            <a:endParaRPr lang="en-IN"/>
          </a:p>
        </p:txBody>
      </p:sp>
    </p:spTree>
    <p:extLst>
      <p:ext uri="{BB962C8B-B14F-4D97-AF65-F5344CB8AC3E}">
        <p14:creationId xmlns:p14="http://schemas.microsoft.com/office/powerpoint/2010/main" val="364756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48EB-B35E-147F-61E5-765D2363EC90}"/>
              </a:ext>
            </a:extLst>
          </p:cNvPr>
          <p:cNvSpPr>
            <a:spLocks noGrp="1"/>
          </p:cNvSpPr>
          <p:nvPr>
            <p:ph type="title"/>
          </p:nvPr>
        </p:nvSpPr>
        <p:spPr>
          <a:xfrm>
            <a:off x="223935" y="159852"/>
            <a:ext cx="11129865" cy="651912"/>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Network-Attached Storage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E748B5-F190-1378-B464-9722931D1F80}"/>
              </a:ext>
            </a:extLst>
          </p:cNvPr>
          <p:cNvSpPr>
            <a:spLocks noGrp="1"/>
          </p:cNvSpPr>
          <p:nvPr>
            <p:ph idx="1"/>
          </p:nvPr>
        </p:nvSpPr>
        <p:spPr>
          <a:xfrm>
            <a:off x="298580" y="895739"/>
            <a:ext cx="11532636" cy="5728996"/>
          </a:xfrm>
        </p:spPr>
        <p:txBody>
          <a:bodyPr>
            <a:normAutofit fontScale="92500"/>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 </a:t>
            </a:r>
            <a:r>
              <a:rPr lang="en-US" sz="2400" b="1" i="0" dirty="0">
                <a:solidFill>
                  <a:srgbClr val="333333"/>
                </a:solidFill>
                <a:effectLst/>
                <a:latin typeface="Times New Roman" panose="02020603050405020304" pitchFamily="18" charset="0"/>
                <a:cs typeface="Times New Roman" panose="02020603050405020304" pitchFamily="18" charset="0"/>
              </a:rPr>
              <a:t>network-attached storage (NAS)</a:t>
            </a:r>
            <a:r>
              <a:rPr lang="en-US" sz="2400" b="0" i="0" dirty="0">
                <a:solidFill>
                  <a:srgbClr val="333333"/>
                </a:solidFill>
                <a:effectLst/>
                <a:latin typeface="Times New Roman" panose="02020603050405020304" pitchFamily="18" charset="0"/>
                <a:cs typeface="Times New Roman" panose="02020603050405020304" pitchFamily="18" charset="0"/>
              </a:rPr>
              <a:t> device is a dedicated storage system that can be accessed via the data network.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Clients access NAS through a remote procedure call interface, like a CIFS for Windows computers or a network file system for Unix. </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Remote procedure calls (RPCs)</a:t>
            </a:r>
            <a:r>
              <a:rPr lang="en-US" sz="2400" b="0" i="0" dirty="0">
                <a:solidFill>
                  <a:srgbClr val="333333"/>
                </a:solidFill>
                <a:effectLst/>
                <a:latin typeface="Times New Roman" panose="02020603050405020304" pitchFamily="18" charset="0"/>
                <a:cs typeface="Times New Roman" panose="02020603050405020304" pitchFamily="18" charset="0"/>
              </a:rPr>
              <a:t> are transmitted through TCP or UDP via an IP network, which is often the same LAN that delivers all data traffic to the clients.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Generally, the network-attached storage unit is constructed as a RAID array with software that supports the RPC interface.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is easy to consider NAS as just another storage-access protocol. For example, a NAS system may access storage through RPC via TCP/IP rather than a SCSI device driver and SCSI protocols.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18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3AC00-C1D4-6068-25DE-C89AF356E0BF}"/>
              </a:ext>
            </a:extLst>
          </p:cNvPr>
          <p:cNvSpPr>
            <a:spLocks noGrp="1"/>
          </p:cNvSpPr>
          <p:nvPr>
            <p:ph idx="1"/>
          </p:nvPr>
        </p:nvSpPr>
        <p:spPr>
          <a:xfrm>
            <a:off x="391886" y="410547"/>
            <a:ext cx="10961914" cy="5766416"/>
          </a:xfrm>
        </p:spPr>
        <p:txBody>
          <a:bodyPr>
            <a:normAutofit/>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Disk Response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average of time spent by each request waiting for the IO operation.</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Purpose of Disk Scheduling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main purpose of disk scheduling algorithm is to select a disk request from the queue of IO requests and decide the schedule when this request will be processed.</a:t>
            </a:r>
          </a:p>
          <a:p>
            <a:pPr marL="0" indent="0" algn="just">
              <a:lnSpc>
                <a:spcPct val="150000"/>
              </a:lnSpc>
              <a:buNone/>
            </a:pPr>
            <a:endParaRPr lang="en-US" sz="4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615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D9030-F004-E3AD-CFD4-928EDB174C53}"/>
              </a:ext>
            </a:extLst>
          </p:cNvPr>
          <p:cNvSpPr>
            <a:spLocks noGrp="1" noChangeArrowheads="1"/>
          </p:cNvSpPr>
          <p:nvPr>
            <p:ph idx="1"/>
          </p:nvPr>
        </p:nvSpPr>
        <p:spPr bwMode="auto">
          <a:xfrm>
            <a:off x="401215" y="92028"/>
            <a:ext cx="11346025" cy="667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Disk Scheduling Algorithms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list of various disks scheduling algorithm is given below. Each algorithm is carrying some advantages and disadvantages.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limitation of each algorithm leads to the evolution of a new algorithm.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FCFS scheduling algorithm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SSTF (shortest seek time first) algorithm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SCAN scheduling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C-SCAN scheduling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LOOK Scheduling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C-LOOK scheduling</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40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447BC-895D-AB1A-F3B5-6FB0AE675815}"/>
              </a:ext>
            </a:extLst>
          </p:cNvPr>
          <p:cNvSpPr>
            <a:spLocks noGrp="1"/>
          </p:cNvSpPr>
          <p:nvPr>
            <p:ph idx="1"/>
          </p:nvPr>
        </p:nvSpPr>
        <p:spPr>
          <a:xfrm>
            <a:off x="279917" y="326571"/>
            <a:ext cx="11439331" cy="6204858"/>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FCFS Scheduling Algorithm</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simplest Disk Scheduling algorithm. It services the IO requests in the order in which they arrive. There is no starvation in this algorithm, every request is serviced</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0" indent="0" algn="l" fontAlgn="base">
              <a:lnSpc>
                <a:spcPct val="150000"/>
              </a:lnSpc>
              <a:buNone/>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Advantages:  </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Every request gets a fair chance</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indefinite postponement</a:t>
            </a:r>
          </a:p>
          <a:p>
            <a:pPr marL="0" indent="0" algn="l" fontAlgn="base">
              <a:lnSpc>
                <a:spcPct val="150000"/>
              </a:lnSpc>
              <a:buNone/>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Disadvantages: </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 not try to optimize seek time</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May not provide the best possible service</a:t>
            </a:r>
          </a:p>
        </p:txBody>
      </p:sp>
    </p:spTree>
    <p:extLst>
      <p:ext uri="{BB962C8B-B14F-4D97-AF65-F5344CB8AC3E}">
        <p14:creationId xmlns:p14="http://schemas.microsoft.com/office/powerpoint/2010/main" val="3121275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AD93C-B717-596D-49C4-D250EC74B06F}"/>
              </a:ext>
            </a:extLst>
          </p:cNvPr>
          <p:cNvSpPr>
            <a:spLocks noGrp="1"/>
          </p:cNvSpPr>
          <p:nvPr>
            <p:ph idx="1"/>
          </p:nvPr>
        </p:nvSpPr>
        <p:spPr>
          <a:xfrm>
            <a:off x="298580" y="251927"/>
            <a:ext cx="11495314" cy="6354146"/>
          </a:xfrm>
        </p:spPr>
        <p:txBody>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Example:</a:t>
            </a:r>
            <a:endParaRPr lang="en-US" sz="2400" b="1" i="0" dirty="0">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Total number of tracks are 200. Suppose the order of request is- (82,170,43,140,24,16,190) And current position of Read/Write head is : 50 </a:t>
            </a:r>
          </a:p>
          <a:p>
            <a:pPr marL="0" indent="0">
              <a:buNone/>
            </a:pPr>
            <a:endParaRPr lang="en-IN" dirty="0"/>
          </a:p>
        </p:txBody>
      </p:sp>
      <p:pic>
        <p:nvPicPr>
          <p:cNvPr id="6" name="Picture 5">
            <a:extLst>
              <a:ext uri="{FF2B5EF4-FFF2-40B4-BE49-F238E27FC236}">
                <a16:creationId xmlns:a16="http://schemas.microsoft.com/office/drawing/2014/main" id="{38CC5EFC-7D63-B1BE-2B11-FE0A3E5A7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453" y="2100242"/>
            <a:ext cx="7427167" cy="4207251"/>
          </a:xfrm>
          <a:prstGeom prst="rect">
            <a:avLst/>
          </a:prstGeom>
        </p:spPr>
      </p:pic>
    </p:spTree>
    <p:extLst>
      <p:ext uri="{BB962C8B-B14F-4D97-AF65-F5344CB8AC3E}">
        <p14:creationId xmlns:p14="http://schemas.microsoft.com/office/powerpoint/2010/main" val="25266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B16F8-0D1F-B8E9-D09E-3751DDDDB734}"/>
              </a:ext>
            </a:extLst>
          </p:cNvPr>
          <p:cNvSpPr>
            <a:spLocks noGrp="1"/>
          </p:cNvSpPr>
          <p:nvPr>
            <p:ph idx="1"/>
          </p:nvPr>
        </p:nvSpPr>
        <p:spPr>
          <a:xfrm>
            <a:off x="362338" y="342058"/>
            <a:ext cx="11132976" cy="4351338"/>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total seek time: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=(82-50)+(170-82)+(170-43)+(140-43)+(140-24)+(24-16)+(190-16)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=642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36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E365B-5A36-5482-9BF0-FAC20F248329}"/>
              </a:ext>
            </a:extLst>
          </p:cNvPr>
          <p:cNvSpPr>
            <a:spLocks noGrp="1"/>
          </p:cNvSpPr>
          <p:nvPr>
            <p:ph idx="1"/>
          </p:nvPr>
        </p:nvSpPr>
        <p:spPr>
          <a:xfrm>
            <a:off x="292359" y="335901"/>
            <a:ext cx="11607282" cy="6195527"/>
          </a:xfrm>
        </p:spPr>
        <p:txBody>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Example</a:t>
            </a:r>
          </a:p>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Consider the following disk request sequence for a disk with 100 tracks 45, 21, 67, 90, 4, 50, 89, 52, 61, 87, 25 .</a:t>
            </a:r>
          </a:p>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Head pointer starting at 50 and moving in left direction. Find the number of head movements in cylinders using FCFS scheduling.</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Solution: </a:t>
            </a:r>
          </a:p>
          <a:p>
            <a:pPr marL="0" indent="0">
              <a:buNone/>
            </a:pPr>
            <a:endParaRPr lang="en-IN" dirty="0"/>
          </a:p>
        </p:txBody>
      </p:sp>
    </p:spTree>
    <p:extLst>
      <p:ext uri="{BB962C8B-B14F-4D97-AF65-F5344CB8AC3E}">
        <p14:creationId xmlns:p14="http://schemas.microsoft.com/office/powerpoint/2010/main" val="3568609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s fcfs scheduling algorithm">
            <a:extLst>
              <a:ext uri="{FF2B5EF4-FFF2-40B4-BE49-F238E27FC236}">
                <a16:creationId xmlns:a16="http://schemas.microsoft.com/office/drawing/2014/main" id="{514D832D-14C5-8AB7-974E-C7B0119BA5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51926"/>
            <a:ext cx="7651101" cy="587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66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FE3EF-1B08-7FC2-ADBF-0DEEE6657BF5}"/>
              </a:ext>
            </a:extLst>
          </p:cNvPr>
          <p:cNvSpPr>
            <a:spLocks noGrp="1"/>
          </p:cNvSpPr>
          <p:nvPr>
            <p:ph idx="1"/>
          </p:nvPr>
        </p:nvSpPr>
        <p:spPr>
          <a:xfrm>
            <a:off x="270587" y="149290"/>
            <a:ext cx="11625943" cy="6344816"/>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Number of cylinders moved by the head</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=(50-45)+(45-21)+(67-21)+(90-67)+(90-4)+(50-4)+(89-50)+(61-52)+(87-61)+(87-25)</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 5 + 24 + 46 + 23 + 86 + 46 + 49 + 9 + 26 + 62</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 376</a:t>
            </a:r>
          </a:p>
          <a:p>
            <a:pPr marL="0" indent="0">
              <a:buNone/>
            </a:pPr>
            <a:endParaRPr lang="en-IN" dirty="0"/>
          </a:p>
        </p:txBody>
      </p:sp>
    </p:spTree>
    <p:extLst>
      <p:ext uri="{BB962C8B-B14F-4D97-AF65-F5344CB8AC3E}">
        <p14:creationId xmlns:p14="http://schemas.microsoft.com/office/powerpoint/2010/main" val="316891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2C51E-3E33-5D90-1E1A-77E71F9CF896}"/>
              </a:ext>
            </a:extLst>
          </p:cNvPr>
          <p:cNvSpPr>
            <a:spLocks noGrp="1"/>
          </p:cNvSpPr>
          <p:nvPr>
            <p:ph idx="1"/>
          </p:nvPr>
        </p:nvSpPr>
        <p:spPr>
          <a:xfrm>
            <a:off x="289249" y="354563"/>
            <a:ext cx="11597951" cy="6298164"/>
          </a:xfrm>
        </p:spPr>
        <p:txBody>
          <a:bodyPr>
            <a:no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SSTF Scheduling Algorithm</a:t>
            </a:r>
          </a:p>
          <a:p>
            <a:pPr algn="just">
              <a:lnSpc>
                <a:spcPct val="150000"/>
              </a:lnSpc>
            </a:pPr>
            <a:r>
              <a:rPr lang="en-US" sz="2400" b="0" i="0" dirty="0">
                <a:effectLst/>
                <a:latin typeface="Times New Roman" panose="02020603050405020304" pitchFamily="18" charset="0"/>
                <a:cs typeface="Times New Roman" panose="02020603050405020304" pitchFamily="18" charset="0"/>
              </a:rPr>
              <a:t>Shortest seek time first (SSTF) algorithm selects the disk I/O request which requires the least disk arm movement from its current position regardless of the direction. It reduces the total seek time as compared to FCFS.</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allows the head to move to the closest track in the service queue.</a:t>
            </a:r>
          </a:p>
        </p:txBody>
      </p:sp>
    </p:spTree>
    <p:extLst>
      <p:ext uri="{BB962C8B-B14F-4D97-AF65-F5344CB8AC3E}">
        <p14:creationId xmlns:p14="http://schemas.microsoft.com/office/powerpoint/2010/main" val="334031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0C28D-134E-11ED-AD26-28D97F3B3D15}"/>
              </a:ext>
            </a:extLst>
          </p:cNvPr>
          <p:cNvSpPr>
            <a:spLocks noGrp="1"/>
          </p:cNvSpPr>
          <p:nvPr>
            <p:ph idx="1"/>
          </p:nvPr>
        </p:nvSpPr>
        <p:spPr>
          <a:xfrm>
            <a:off x="363894" y="391886"/>
            <a:ext cx="10989906" cy="5785077"/>
          </a:xfrm>
        </p:spPr>
        <p:txBody>
          <a:bodyPr>
            <a:normAutofit/>
          </a:bodyPr>
          <a:lstStyle/>
          <a:p>
            <a:pPr marL="0" indent="0" algn="l" fontAlgn="base">
              <a:lnSpc>
                <a:spcPct val="150000"/>
              </a:lnSpc>
              <a:buNone/>
            </a:pPr>
            <a:r>
              <a:rPr lang="en-US" sz="2800" b="1" i="0" dirty="0">
                <a:solidFill>
                  <a:srgbClr val="7030A0"/>
                </a:solidFill>
                <a:effectLst/>
                <a:latin typeface="Times New Roman" panose="02020603050405020304" pitchFamily="18" charset="0"/>
                <a:cs typeface="Times New Roman" panose="02020603050405020304" pitchFamily="18" charset="0"/>
              </a:rPr>
              <a:t>Advantages: </a:t>
            </a:r>
          </a:p>
          <a:p>
            <a:pPr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Average Response Time decreases</a:t>
            </a:r>
          </a:p>
          <a:p>
            <a:pPr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Throughput increases</a:t>
            </a:r>
          </a:p>
          <a:p>
            <a:pPr marL="0" indent="0" algn="just">
              <a:lnSpc>
                <a:spcPct val="150000"/>
              </a:lnSpc>
              <a:buNone/>
            </a:pPr>
            <a:r>
              <a:rPr lang="en-US" sz="2800" b="1" i="0" dirty="0">
                <a:solidFill>
                  <a:srgbClr val="610B38"/>
                </a:solidFill>
                <a:effectLst/>
                <a:latin typeface="Times New Roman" panose="02020603050405020304" pitchFamily="18" charset="0"/>
                <a:cs typeface="Times New Roman" panose="02020603050405020304" pitchFamily="18" charset="0"/>
              </a:rPr>
              <a:t>Disadvantages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may cause starvation for some requests.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Switching direction on the frequent basis slows the working of algorithm.</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is not the most optimal algorithm.</a:t>
            </a:r>
          </a:p>
          <a:p>
            <a:endParaRPr lang="en-IN" dirty="0"/>
          </a:p>
        </p:txBody>
      </p:sp>
    </p:spTree>
    <p:extLst>
      <p:ext uri="{BB962C8B-B14F-4D97-AF65-F5344CB8AC3E}">
        <p14:creationId xmlns:p14="http://schemas.microsoft.com/office/powerpoint/2010/main" val="357995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isk Attachment in Operating System">
            <a:extLst>
              <a:ext uri="{FF2B5EF4-FFF2-40B4-BE49-F238E27FC236}">
                <a16:creationId xmlns:a16="http://schemas.microsoft.com/office/drawing/2014/main" id="{56C94292-390D-0F99-0374-9F1B0771F7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EDCAEF7-2383-E6C2-5AA0-74B907877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791" y="205273"/>
            <a:ext cx="7977673" cy="5915609"/>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935159-FCED-36D5-FCDC-D3FD45BE45A4}"/>
                  </a:ext>
                </a:extLst>
              </p14:cNvPr>
              <p14:cNvContentPartPr/>
              <p14:nvPr/>
            </p14:nvContentPartPr>
            <p14:xfrm>
              <a:off x="9011968" y="279110"/>
              <a:ext cx="608040" cy="459360"/>
            </p14:xfrm>
          </p:contentPart>
        </mc:Choice>
        <mc:Fallback xmlns="">
          <p:pic>
            <p:nvPicPr>
              <p:cNvPr id="8" name="Ink 7">
                <a:extLst>
                  <a:ext uri="{FF2B5EF4-FFF2-40B4-BE49-F238E27FC236}">
                    <a16:creationId xmlns:a16="http://schemas.microsoft.com/office/drawing/2014/main" id="{01935159-FCED-36D5-FCDC-D3FD45BE45A4}"/>
                  </a:ext>
                </a:extLst>
              </p:cNvPr>
              <p:cNvPicPr/>
              <p:nvPr/>
            </p:nvPicPr>
            <p:blipFill>
              <a:blip r:embed="rId4"/>
              <a:stretch>
                <a:fillRect/>
              </a:stretch>
            </p:blipFill>
            <p:spPr>
              <a:xfrm>
                <a:off x="8949328" y="216470"/>
                <a:ext cx="733680" cy="585000"/>
              </a:xfrm>
              <a:prstGeom prst="rect">
                <a:avLst/>
              </a:prstGeom>
            </p:spPr>
          </p:pic>
        </mc:Fallback>
      </mc:AlternateContent>
    </p:spTree>
    <p:extLst>
      <p:ext uri="{BB962C8B-B14F-4D97-AF65-F5344CB8AC3E}">
        <p14:creationId xmlns:p14="http://schemas.microsoft.com/office/powerpoint/2010/main" val="138133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5A38D-C3E4-2A4A-B32A-B84A5F0396A4}"/>
              </a:ext>
            </a:extLst>
          </p:cNvPr>
          <p:cNvSpPr>
            <a:spLocks noGrp="1"/>
          </p:cNvSpPr>
          <p:nvPr>
            <p:ph idx="1"/>
          </p:nvPr>
        </p:nvSpPr>
        <p:spPr>
          <a:xfrm>
            <a:off x="93306" y="242596"/>
            <a:ext cx="11877870" cy="6438122"/>
          </a:xfrm>
        </p:spPr>
        <p:txBody>
          <a:bodyPr>
            <a:normAutofit fontScale="92500" lnSpcReduction="20000"/>
          </a:bodyPr>
          <a:lstStyle/>
          <a:p>
            <a:pPr marL="0" indent="0" algn="l"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order of request is- (82,170,43,140,24,16,190)  And current position of Read/Write head is : 50 </a:t>
            </a: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lnSpc>
                <a:spcPct val="160000"/>
              </a:lnSpc>
              <a:buNone/>
            </a:pPr>
            <a:r>
              <a:rPr lang="en-US" sz="2400" b="0" i="0" dirty="0">
                <a:solidFill>
                  <a:srgbClr val="7030A0"/>
                </a:solidFill>
                <a:effectLst/>
                <a:latin typeface="Times New Roman" panose="02020603050405020304" pitchFamily="18" charset="0"/>
                <a:cs typeface="Times New Roman" panose="02020603050405020304" pitchFamily="18" charset="0"/>
              </a:rPr>
              <a:t>total seek time:</a:t>
            </a:r>
          </a:p>
          <a:p>
            <a:pPr marL="0" indent="0" algn="l" fontAlgn="base">
              <a:lnSpc>
                <a:spcPct val="160000"/>
              </a:lnSpc>
              <a:buNone/>
            </a:pPr>
            <a:r>
              <a:rPr lang="en-US" sz="2400" b="0" i="0" dirty="0">
                <a:solidFill>
                  <a:srgbClr val="7030A0"/>
                </a:solidFill>
                <a:effectLst/>
                <a:latin typeface="Times New Roman" panose="02020603050405020304" pitchFamily="18" charset="0"/>
                <a:cs typeface="Times New Roman" panose="02020603050405020304" pitchFamily="18" charset="0"/>
              </a:rPr>
              <a:t>=(50-43)+(43-24)+(24-16)+(82-16)+(140-82)+(170-140)+(190-170) </a:t>
            </a:r>
            <a:br>
              <a:rPr lang="en-US" sz="2400" b="0" i="0" dirty="0">
                <a:solidFill>
                  <a:srgbClr val="7030A0"/>
                </a:solidFill>
                <a:effectLst/>
                <a:latin typeface="Times New Roman" panose="02020603050405020304" pitchFamily="18" charset="0"/>
                <a:cs typeface="Times New Roman" panose="02020603050405020304" pitchFamily="18" charset="0"/>
              </a:rPr>
            </a:br>
            <a:r>
              <a:rPr lang="en-US" sz="2400" b="0" i="0" dirty="0">
                <a:solidFill>
                  <a:srgbClr val="7030A0"/>
                </a:solidFill>
                <a:effectLst/>
                <a:latin typeface="Times New Roman" panose="02020603050405020304" pitchFamily="18" charset="0"/>
                <a:cs typeface="Times New Roman" panose="02020603050405020304" pitchFamily="18" charset="0"/>
              </a:rPr>
              <a:t>=208</a:t>
            </a:r>
          </a:p>
          <a:p>
            <a:endParaRPr lang="en-IN" dirty="0"/>
          </a:p>
        </p:txBody>
      </p:sp>
      <p:pic>
        <p:nvPicPr>
          <p:cNvPr id="5" name="Picture 4">
            <a:extLst>
              <a:ext uri="{FF2B5EF4-FFF2-40B4-BE49-F238E27FC236}">
                <a16:creationId xmlns:a16="http://schemas.microsoft.com/office/drawing/2014/main" id="{4237C165-8385-21DF-C8E6-4842F31B2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0" y="2110740"/>
            <a:ext cx="6217920" cy="2636520"/>
          </a:xfrm>
          <a:prstGeom prst="rect">
            <a:avLst/>
          </a:prstGeom>
        </p:spPr>
      </p:pic>
    </p:spTree>
    <p:extLst>
      <p:ext uri="{BB962C8B-B14F-4D97-AF65-F5344CB8AC3E}">
        <p14:creationId xmlns:p14="http://schemas.microsoft.com/office/powerpoint/2010/main" val="3999508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FFDC6-E302-4D6F-048A-509222BB5D7F}"/>
              </a:ext>
            </a:extLst>
          </p:cNvPr>
          <p:cNvSpPr>
            <a:spLocks noGrp="1"/>
          </p:cNvSpPr>
          <p:nvPr>
            <p:ph idx="1"/>
          </p:nvPr>
        </p:nvSpPr>
        <p:spPr>
          <a:xfrm>
            <a:off x="446314" y="454025"/>
            <a:ext cx="11160968" cy="4351338"/>
          </a:xfrm>
        </p:spPr>
        <p:txBody>
          <a:bodyPr/>
          <a:lstStyle/>
          <a:p>
            <a:pPr marL="0" indent="0" algn="just">
              <a:lnSpc>
                <a:spcPct val="150000"/>
              </a:lnSpc>
              <a:buNone/>
            </a:pPr>
            <a:r>
              <a:rPr lang="en-US" sz="2800" b="0" i="0" dirty="0">
                <a:solidFill>
                  <a:srgbClr val="610B4B"/>
                </a:solidFill>
                <a:effectLst/>
                <a:latin typeface="Times New Roman" panose="02020603050405020304" pitchFamily="18" charset="0"/>
                <a:cs typeface="Times New Roman" panose="02020603050405020304" pitchFamily="18" charset="0"/>
              </a:rPr>
              <a:t>Example</a:t>
            </a:r>
          </a:p>
          <a:p>
            <a:pPr marL="0" indent="0" algn="just">
              <a:lnSpc>
                <a:spcPct val="150000"/>
              </a:lnSpc>
              <a:buNone/>
            </a:pPr>
            <a:r>
              <a:rPr lang="en-US" sz="2800" b="0" i="0" dirty="0">
                <a:effectLst/>
                <a:latin typeface="Times New Roman" panose="02020603050405020304" pitchFamily="18" charset="0"/>
                <a:cs typeface="Times New Roman" panose="02020603050405020304" pitchFamily="18" charset="0"/>
              </a:rPr>
              <a:t>Consider the following disk request sequence for a disk with 100 tracks</a:t>
            </a:r>
          </a:p>
          <a:p>
            <a:pPr marL="0" indent="0" algn="just">
              <a:lnSpc>
                <a:spcPct val="150000"/>
              </a:lnSpc>
              <a:buNone/>
            </a:pPr>
            <a:r>
              <a:rPr lang="en-US" sz="2800" b="0" i="0" dirty="0">
                <a:effectLst/>
                <a:latin typeface="Times New Roman" panose="02020603050405020304" pitchFamily="18" charset="0"/>
                <a:cs typeface="Times New Roman" panose="02020603050405020304" pitchFamily="18" charset="0"/>
              </a:rPr>
              <a:t> 45, 21, 67, 90, 4, 89, 52, 61, 87, 25</a:t>
            </a:r>
          </a:p>
          <a:p>
            <a:pPr marL="0" indent="0" algn="just">
              <a:lnSpc>
                <a:spcPct val="150000"/>
              </a:lnSpc>
              <a:buNone/>
            </a:pPr>
            <a:r>
              <a:rPr lang="en-US" sz="2800" b="0" i="0" dirty="0">
                <a:effectLst/>
                <a:latin typeface="Times New Roman" panose="02020603050405020304" pitchFamily="18" charset="0"/>
                <a:cs typeface="Times New Roman" panose="02020603050405020304" pitchFamily="18" charset="0"/>
              </a:rPr>
              <a:t>Head pointer starting at 50. Find the number of head movements in cylinders using SSTF scheduling.</a:t>
            </a:r>
          </a:p>
          <a:p>
            <a:endParaRPr lang="en-IN" dirty="0"/>
          </a:p>
        </p:txBody>
      </p:sp>
    </p:spTree>
    <p:extLst>
      <p:ext uri="{BB962C8B-B14F-4D97-AF65-F5344CB8AC3E}">
        <p14:creationId xmlns:p14="http://schemas.microsoft.com/office/powerpoint/2010/main" val="2620576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s sstf scheduling algorithm">
            <a:extLst>
              <a:ext uri="{FF2B5EF4-FFF2-40B4-BE49-F238E27FC236}">
                <a16:creationId xmlns:a16="http://schemas.microsoft.com/office/drawing/2014/main" id="{449A2BB6-ED6F-75D7-3C15-97DD31D2A6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679" y="317242"/>
            <a:ext cx="8154954" cy="4245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4D30A4-9C28-4D3D-FCE0-DF48A8E1B110}"/>
              </a:ext>
            </a:extLst>
          </p:cNvPr>
          <p:cNvSpPr txBox="1"/>
          <p:nvPr/>
        </p:nvSpPr>
        <p:spPr>
          <a:xfrm>
            <a:off x="314908" y="5340429"/>
            <a:ext cx="10536594"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Number of cylinders = 5 + 7 + 9 + 6 + 20 + 2 + 1 + 65 + 4 + 17 = 136</a:t>
            </a:r>
          </a:p>
        </p:txBody>
      </p:sp>
    </p:spTree>
    <p:extLst>
      <p:ext uri="{BB962C8B-B14F-4D97-AF65-F5344CB8AC3E}">
        <p14:creationId xmlns:p14="http://schemas.microsoft.com/office/powerpoint/2010/main" val="194248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0A4C-AB39-E344-D607-C4FA68B14562}"/>
              </a:ext>
            </a:extLst>
          </p:cNvPr>
          <p:cNvSpPr>
            <a:spLocks noGrp="1"/>
          </p:cNvSpPr>
          <p:nvPr>
            <p:ph type="title"/>
          </p:nvPr>
        </p:nvSpPr>
        <p:spPr>
          <a:xfrm>
            <a:off x="289249" y="169183"/>
            <a:ext cx="11064551" cy="577267"/>
          </a:xfrm>
        </p:spPr>
        <p:txBody>
          <a:bodyPr>
            <a:normAutofit fontScale="90000"/>
          </a:bodyPr>
          <a:lstStyle/>
          <a:p>
            <a:r>
              <a:rPr lang="en-IN" b="1" dirty="0">
                <a:solidFill>
                  <a:srgbClr val="7030A0"/>
                </a:solidFill>
                <a:latin typeface="Times New Roman" panose="02020603050405020304" pitchFamily="18" charset="0"/>
                <a:cs typeface="Times New Roman" panose="02020603050405020304" pitchFamily="18" charset="0"/>
              </a:rPr>
              <a:t>SCAN</a:t>
            </a:r>
          </a:p>
        </p:txBody>
      </p:sp>
      <p:sp>
        <p:nvSpPr>
          <p:cNvPr id="3" name="Content Placeholder 2">
            <a:extLst>
              <a:ext uri="{FF2B5EF4-FFF2-40B4-BE49-F238E27FC236}">
                <a16:creationId xmlns:a16="http://schemas.microsoft.com/office/drawing/2014/main" id="{9351EA94-43BF-FE68-453B-CAF0DF69E5FE}"/>
              </a:ext>
            </a:extLst>
          </p:cNvPr>
          <p:cNvSpPr>
            <a:spLocks noGrp="1"/>
          </p:cNvSpPr>
          <p:nvPr>
            <p:ph idx="1"/>
          </p:nvPr>
        </p:nvSpPr>
        <p:spPr>
          <a:xfrm>
            <a:off x="354563" y="746450"/>
            <a:ext cx="11318033" cy="573832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SCAN algorithm the disk arm moves into a particular direction and services the requests coming in its path and after reaching the end of disk, it reverses its direction and again services the request arriving in its path.</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this algorithm works as an elevator and hence also known as </a:t>
            </a:r>
            <a:r>
              <a:rPr lang="en-US" sz="2400" b="1" i="0" dirty="0">
                <a:effectLst/>
                <a:latin typeface="Times New Roman" panose="02020603050405020304" pitchFamily="18" charset="0"/>
                <a:cs typeface="Times New Roman" panose="02020603050405020304" pitchFamily="18" charset="0"/>
              </a:rPr>
              <a:t>elevator algorithm.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the requests at the midrange are serviced more and those arriving behind the disk arm will have to wait.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153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165BD-15D9-949C-CFD2-4DD9FBFD925D}"/>
              </a:ext>
            </a:extLst>
          </p:cNvPr>
          <p:cNvSpPr>
            <a:spLocks noGrp="1"/>
          </p:cNvSpPr>
          <p:nvPr>
            <p:ph idx="1"/>
          </p:nvPr>
        </p:nvSpPr>
        <p:spPr>
          <a:xfrm>
            <a:off x="363894" y="410547"/>
            <a:ext cx="10989906" cy="5766416"/>
          </a:xfrm>
        </p:spPr>
        <p:txBody>
          <a:bodyPr/>
          <a:lstStyle/>
          <a:p>
            <a:pPr marL="0" indent="0" algn="just" fontAlgn="base">
              <a:lnSpc>
                <a:spcPct val="150000"/>
              </a:lnSpc>
              <a:buNone/>
            </a:pPr>
            <a:r>
              <a:rPr lang="en-US" sz="2400" b="1" i="0" dirty="0">
                <a:solidFill>
                  <a:schemeClr val="accent2">
                    <a:lumMod val="75000"/>
                  </a:schemeClr>
                </a:solidFill>
                <a:effectLst/>
                <a:latin typeface="Times New Roman" panose="02020603050405020304" pitchFamily="18" charset="0"/>
                <a:cs typeface="Times New Roman" panose="02020603050405020304" pitchFamily="18" charset="0"/>
              </a:rPr>
              <a:t>Advantages: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High throughput</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Low variance of response time</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Average response time</a:t>
            </a:r>
          </a:p>
          <a:p>
            <a:pPr marL="0" indent="0" algn="just" fontAlgn="base">
              <a:lnSpc>
                <a:spcPct val="150000"/>
              </a:lnSpc>
              <a:buNone/>
            </a:pPr>
            <a:r>
              <a:rPr lang="en-US" sz="2400" b="1" i="0" dirty="0">
                <a:solidFill>
                  <a:schemeClr val="accent2">
                    <a:lumMod val="75000"/>
                  </a:schemeClr>
                </a:solidFill>
                <a:effectLst/>
                <a:latin typeface="Times New Roman" panose="02020603050405020304" pitchFamily="18" charset="0"/>
                <a:cs typeface="Times New Roman" panose="02020603050405020304" pitchFamily="18" charset="0"/>
              </a:rPr>
              <a:t>Disadvantages: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Long waiting time for requests for locations just visited by disk arm</a:t>
            </a:r>
          </a:p>
          <a:p>
            <a:pPr marL="0" indent="0" algn="l" fontAlgn="base">
              <a:buNone/>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093183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46E22-DCBA-B4F0-7DE7-FB2CA2D22CEB}"/>
              </a:ext>
            </a:extLst>
          </p:cNvPr>
          <p:cNvSpPr>
            <a:spLocks noGrp="1"/>
          </p:cNvSpPr>
          <p:nvPr>
            <p:ph idx="1"/>
          </p:nvPr>
        </p:nvSpPr>
        <p:spPr>
          <a:xfrm>
            <a:off x="242596" y="261257"/>
            <a:ext cx="11495314" cy="6335486"/>
          </a:xfrm>
        </p:spPr>
        <p:txBody>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Example:</a:t>
            </a:r>
            <a:endParaRPr lang="en-US" sz="2400" b="1" i="0" dirty="0">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effectLst/>
                <a:latin typeface="Times New Roman" panose="02020603050405020304" pitchFamily="18" charset="0"/>
                <a:cs typeface="Times New Roman" panose="02020603050405020304" pitchFamily="18" charset="0"/>
              </a:rPr>
              <a:t>“towards the larger value”.</a:t>
            </a:r>
            <a:r>
              <a:rPr lang="en-US" sz="2400" b="0" i="0" dirty="0">
                <a:effectLst/>
                <a:latin typeface="Times New Roman" panose="02020603050405020304" pitchFamily="18" charset="0"/>
                <a:cs typeface="Times New Roman" panose="02020603050405020304" pitchFamily="18" charset="0"/>
              </a:rPr>
              <a:t> </a:t>
            </a:r>
            <a:br>
              <a:rPr lang="en-US" b="0" i="0" dirty="0">
                <a:solidFill>
                  <a:srgbClr val="273239"/>
                </a:solidFill>
                <a:effectLst/>
                <a:latin typeface="urw-din"/>
              </a:rPr>
            </a:br>
            <a:r>
              <a:rPr lang="en-US" b="0" i="0" dirty="0">
                <a:solidFill>
                  <a:srgbClr val="273239"/>
                </a:solidFill>
                <a:effectLst/>
                <a:latin typeface="urw-din"/>
              </a:rPr>
              <a:t> </a:t>
            </a:r>
          </a:p>
          <a:p>
            <a:pPr marL="0" indent="0">
              <a:buNone/>
            </a:pPr>
            <a:endParaRPr lang="en-IN" dirty="0"/>
          </a:p>
        </p:txBody>
      </p:sp>
      <p:pic>
        <p:nvPicPr>
          <p:cNvPr id="5" name="Picture 4">
            <a:extLst>
              <a:ext uri="{FF2B5EF4-FFF2-40B4-BE49-F238E27FC236}">
                <a16:creationId xmlns:a16="http://schemas.microsoft.com/office/drawing/2014/main" id="{49F751C1-49EC-A97B-3778-3289FE30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850" y="2160269"/>
            <a:ext cx="5448300" cy="3102195"/>
          </a:xfrm>
          <a:prstGeom prst="rect">
            <a:avLst/>
          </a:prstGeom>
        </p:spPr>
      </p:pic>
      <p:sp>
        <p:nvSpPr>
          <p:cNvPr id="7" name="TextBox 6">
            <a:extLst>
              <a:ext uri="{FF2B5EF4-FFF2-40B4-BE49-F238E27FC236}">
                <a16:creationId xmlns:a16="http://schemas.microsoft.com/office/drawing/2014/main" id="{3524251E-263A-6BA8-3924-B5315BBC0934}"/>
              </a:ext>
            </a:extLst>
          </p:cNvPr>
          <p:cNvSpPr txBox="1"/>
          <p:nvPr/>
        </p:nvSpPr>
        <p:spPr>
          <a:xfrm>
            <a:off x="242596" y="5462778"/>
            <a:ext cx="10528429" cy="1133965"/>
          </a:xfrm>
          <a:prstGeom prst="rect">
            <a:avLst/>
          </a:prstGeom>
          <a:noFill/>
        </p:spPr>
        <p:txBody>
          <a:bodyPr wrap="square">
            <a:spAutoFit/>
          </a:bodyPr>
          <a:lstStyle/>
          <a:p>
            <a:pPr fontAlgn="base">
              <a:lnSpc>
                <a:spcPct val="150000"/>
              </a:lnSpc>
            </a:pPr>
            <a:r>
              <a:rPr lang="en-US" sz="2400" b="0" i="0" dirty="0">
                <a:effectLst/>
                <a:latin typeface="Times New Roman" panose="02020603050405020304" pitchFamily="18" charset="0"/>
                <a:cs typeface="Times New Roman" panose="02020603050405020304" pitchFamily="18" charset="0"/>
              </a:rPr>
              <a:t>the seek time is calculated as:   =(199-50)+(199-16)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=332</a:t>
            </a:r>
          </a:p>
        </p:txBody>
      </p:sp>
    </p:spTree>
    <p:extLst>
      <p:ext uri="{BB962C8B-B14F-4D97-AF65-F5344CB8AC3E}">
        <p14:creationId xmlns:p14="http://schemas.microsoft.com/office/powerpoint/2010/main" val="1837349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45CB-237F-F8A8-97EC-E50C7B82BC35}"/>
              </a:ext>
            </a:extLst>
          </p:cNvPr>
          <p:cNvSpPr>
            <a:spLocks noGrp="1"/>
          </p:cNvSpPr>
          <p:nvPr>
            <p:ph type="title"/>
          </p:nvPr>
        </p:nvSpPr>
        <p:spPr>
          <a:xfrm>
            <a:off x="278363" y="233265"/>
            <a:ext cx="10515600" cy="642581"/>
          </a:xfrm>
        </p:spPr>
        <p:txBody>
          <a:bodyPr>
            <a:normAutofit fontScale="90000"/>
          </a:bodyPr>
          <a:lstStyle/>
          <a:p>
            <a:r>
              <a:rPr lang="en-IN" b="1" i="0" dirty="0">
                <a:solidFill>
                  <a:schemeClr val="accent2">
                    <a:lumMod val="75000"/>
                  </a:schemeClr>
                </a:solidFill>
                <a:effectLst/>
                <a:latin typeface="urw-din"/>
              </a:rPr>
              <a:t>CSCAN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B70F6795-1FB0-68E9-B0DC-8164B95F7815}"/>
              </a:ext>
            </a:extLst>
          </p:cNvPr>
          <p:cNvSpPr>
            <a:spLocks noGrp="1"/>
          </p:cNvSpPr>
          <p:nvPr>
            <p:ph idx="1"/>
          </p:nvPr>
        </p:nvSpPr>
        <p:spPr>
          <a:xfrm>
            <a:off x="177283" y="1007706"/>
            <a:ext cx="11672596" cy="5617029"/>
          </a:xfrm>
        </p:spPr>
        <p:txBody>
          <a:bodyPr>
            <a:normAutofit/>
          </a:bodyPr>
          <a:lstStyle/>
          <a:p>
            <a:pPr algn="just"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In SCAN algorithm, the disk arm again scans the path that has been scanned, after reversing its direction. So, it may be possible that too many requests are waiting at the other end or there may be zero or few requests pending at the scanned area.</a:t>
            </a:r>
          </a:p>
          <a:p>
            <a:pPr algn="just"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These situations are avoided in </a:t>
            </a:r>
            <a:r>
              <a:rPr lang="en-US" sz="2400" b="0" i="1" dirty="0">
                <a:solidFill>
                  <a:srgbClr val="273239"/>
                </a:solidFill>
                <a:effectLst/>
                <a:latin typeface="Times New Roman" panose="02020603050405020304" pitchFamily="18" charset="0"/>
                <a:cs typeface="Times New Roman" panose="02020603050405020304" pitchFamily="18" charset="0"/>
              </a:rPr>
              <a:t>CSCAN </a:t>
            </a:r>
            <a:r>
              <a:rPr lang="en-US" sz="2400" b="0" i="0" dirty="0">
                <a:solidFill>
                  <a:srgbClr val="273239"/>
                </a:solidFill>
                <a:effectLst/>
                <a:latin typeface="Times New Roman" panose="02020603050405020304" pitchFamily="18" charset="0"/>
                <a:cs typeface="Times New Roman" panose="02020603050405020304" pitchFamily="18" charset="0"/>
              </a:rPr>
              <a:t>algorithm in which the disk arm instead of reversing its direction goes to the other end of the disk and starts servicing the requests from there. So, the disk arm moves in a circular fashion and this algorithm is also similar to SCAN algorithm and hence it is known as C-SCAN (Circular SCAN). </a:t>
            </a:r>
          </a:p>
          <a:p>
            <a:pPr marL="0" indent="0" algn="l"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Advantages: </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Provides more uniform wait time compared to SCAN</a:t>
            </a:r>
          </a:p>
          <a:p>
            <a:pPr marL="0" indent="0" algn="l" fontAlgn="base">
              <a:buNone/>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pPr>
            <a:endParaRPr lang="en-US" sz="24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360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28105-D91F-54DF-7F41-5EE6BC89E61F}"/>
              </a:ext>
            </a:extLst>
          </p:cNvPr>
          <p:cNvSpPr>
            <a:spLocks noGrp="1"/>
          </p:cNvSpPr>
          <p:nvPr>
            <p:ph idx="1"/>
          </p:nvPr>
        </p:nvSpPr>
        <p:spPr>
          <a:xfrm>
            <a:off x="298580" y="214604"/>
            <a:ext cx="11616612" cy="6447453"/>
          </a:xfrm>
        </p:spPr>
        <p:txBody>
          <a:bodyPr/>
          <a:lstStyle/>
          <a:p>
            <a:pPr marL="0" indent="0" algn="just"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solidFill>
                  <a:srgbClr val="273239"/>
                </a:solidFill>
                <a:effectLst/>
                <a:latin typeface="Times New Roman" panose="02020603050405020304" pitchFamily="18" charset="0"/>
                <a:cs typeface="Times New Roman" panose="02020603050405020304" pitchFamily="18" charset="0"/>
              </a:rPr>
              <a:t>“towards the larger value”.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FDDBCA86-4716-DB81-479F-BBDB90EEF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04" y="2254509"/>
            <a:ext cx="5645020" cy="2970634"/>
          </a:xfrm>
          <a:prstGeom prst="rect">
            <a:avLst/>
          </a:prstGeom>
        </p:spPr>
      </p:pic>
      <p:sp>
        <p:nvSpPr>
          <p:cNvPr id="7" name="TextBox 6">
            <a:extLst>
              <a:ext uri="{FF2B5EF4-FFF2-40B4-BE49-F238E27FC236}">
                <a16:creationId xmlns:a16="http://schemas.microsoft.com/office/drawing/2014/main" id="{B778625C-4901-4464-BA85-E6230A3D496F}"/>
              </a:ext>
            </a:extLst>
          </p:cNvPr>
          <p:cNvSpPr txBox="1"/>
          <p:nvPr/>
        </p:nvSpPr>
        <p:spPr>
          <a:xfrm>
            <a:off x="276808" y="5720066"/>
            <a:ext cx="6097554" cy="923330"/>
          </a:xfrm>
          <a:prstGeom prst="rect">
            <a:avLst/>
          </a:prstGeom>
          <a:noFill/>
        </p:spPr>
        <p:txBody>
          <a:bodyPr wrap="square">
            <a:spAutoFit/>
          </a:bodyPr>
          <a:lstStyle/>
          <a:p>
            <a:pPr algn="l" fontAlgn="base"/>
            <a:r>
              <a:rPr lang="en-US" b="0" i="0" dirty="0">
                <a:solidFill>
                  <a:srgbClr val="273239"/>
                </a:solidFill>
                <a:effectLst/>
                <a:latin typeface="urw-din"/>
              </a:rPr>
              <a:t>Seek time is calculated as:</a:t>
            </a:r>
          </a:p>
          <a:p>
            <a:pPr algn="l" fontAlgn="base"/>
            <a:r>
              <a:rPr lang="en-US" b="0" i="0" dirty="0">
                <a:solidFill>
                  <a:srgbClr val="273239"/>
                </a:solidFill>
                <a:effectLst/>
                <a:latin typeface="urw-din"/>
              </a:rPr>
              <a:t>=(199-50)+(199-0)+(43-0) </a:t>
            </a:r>
            <a:br>
              <a:rPr lang="en-US" b="0" i="0" dirty="0">
                <a:solidFill>
                  <a:srgbClr val="273239"/>
                </a:solidFill>
                <a:effectLst/>
                <a:latin typeface="urw-din"/>
              </a:rPr>
            </a:br>
            <a:r>
              <a:rPr lang="en-US" b="0" i="0" dirty="0">
                <a:solidFill>
                  <a:srgbClr val="273239"/>
                </a:solidFill>
                <a:effectLst/>
                <a:latin typeface="urw-din"/>
              </a:rPr>
              <a:t>=391 </a:t>
            </a:r>
          </a:p>
        </p:txBody>
      </p:sp>
    </p:spTree>
    <p:extLst>
      <p:ext uri="{BB962C8B-B14F-4D97-AF65-F5344CB8AC3E}">
        <p14:creationId xmlns:p14="http://schemas.microsoft.com/office/powerpoint/2010/main" val="872848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82AC-8D57-061C-F679-839B8876C388}"/>
              </a:ext>
            </a:extLst>
          </p:cNvPr>
          <p:cNvSpPr>
            <a:spLocks noGrp="1"/>
          </p:cNvSpPr>
          <p:nvPr>
            <p:ph type="title"/>
          </p:nvPr>
        </p:nvSpPr>
        <p:spPr>
          <a:xfrm>
            <a:off x="223934" y="178513"/>
            <a:ext cx="10952584" cy="651912"/>
          </a:xfrm>
        </p:spPr>
        <p:txBody>
          <a:bodyPr>
            <a:normAutofit fontScale="90000"/>
          </a:bodyPr>
          <a:lstStyle/>
          <a:p>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LOOK</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8FF9F6-66A1-C99E-0618-3BD5853A66D3}"/>
              </a:ext>
            </a:extLst>
          </p:cNvPr>
          <p:cNvSpPr>
            <a:spLocks noGrp="1"/>
          </p:cNvSpPr>
          <p:nvPr>
            <p:ph idx="1"/>
          </p:nvPr>
        </p:nvSpPr>
        <p:spPr>
          <a:xfrm>
            <a:off x="223934" y="905069"/>
            <a:ext cx="11663266" cy="5607698"/>
          </a:xfrm>
        </p:spPr>
        <p:txBody>
          <a:bodyPr>
            <a:norm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is similar to the SCAN disk scheduling algorithm except for the difference that the disk arm in spite of going to the end of the disk goes only to the last request to be serviced in front of the head and then reverses its direction from there only.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Thus it prevents the extra delay which occurred due to unnecessary traversal to the end of the disk.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953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47FD4-B76F-64A3-4BD7-5DE381DE227D}"/>
              </a:ext>
            </a:extLst>
          </p:cNvPr>
          <p:cNvSpPr>
            <a:spLocks noGrp="1"/>
          </p:cNvSpPr>
          <p:nvPr>
            <p:ph idx="1"/>
          </p:nvPr>
        </p:nvSpPr>
        <p:spPr>
          <a:xfrm>
            <a:off x="242596" y="233265"/>
            <a:ext cx="11579290" cy="5943698"/>
          </a:xfrm>
        </p:spPr>
        <p:txBody>
          <a:bodyPr/>
          <a:lstStyle/>
          <a:p>
            <a:pPr marL="0" indent="0" algn="just"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solidFill>
                  <a:srgbClr val="273239"/>
                </a:solidFill>
                <a:effectLst/>
                <a:latin typeface="Times New Roman" panose="02020603050405020304" pitchFamily="18" charset="0"/>
                <a:cs typeface="Times New Roman" panose="02020603050405020304" pitchFamily="18" charset="0"/>
              </a:rPr>
              <a:t>“towards the larger value”.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025BED7A-A3F1-612E-270B-4DD6B8CE1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225040"/>
            <a:ext cx="5181600" cy="2407920"/>
          </a:xfrm>
          <a:prstGeom prst="rect">
            <a:avLst/>
          </a:prstGeom>
        </p:spPr>
      </p:pic>
      <p:sp>
        <p:nvSpPr>
          <p:cNvPr id="7" name="TextBox 6">
            <a:extLst>
              <a:ext uri="{FF2B5EF4-FFF2-40B4-BE49-F238E27FC236}">
                <a16:creationId xmlns:a16="http://schemas.microsoft.com/office/drawing/2014/main" id="{2E3E159A-B10B-751A-2A11-A685B5099E61}"/>
              </a:ext>
            </a:extLst>
          </p:cNvPr>
          <p:cNvSpPr txBox="1"/>
          <p:nvPr/>
        </p:nvSpPr>
        <p:spPr>
          <a:xfrm>
            <a:off x="370114" y="4936772"/>
            <a:ext cx="11451772" cy="1687963"/>
          </a:xfrm>
          <a:prstGeom prst="rect">
            <a:avLst/>
          </a:prstGeom>
          <a:noFill/>
        </p:spPr>
        <p:txBody>
          <a:bodyPr wrap="square">
            <a:spAutoFit/>
          </a:bodyPr>
          <a:lstStyle/>
          <a:p>
            <a:pPr algn="l"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seek time is calculated as:</a:t>
            </a:r>
          </a:p>
          <a:p>
            <a:pPr algn="l"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=(190-50)+(190-16) </a:t>
            </a: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=314</a:t>
            </a:r>
          </a:p>
        </p:txBody>
      </p:sp>
    </p:spTree>
    <p:extLst>
      <p:ext uri="{BB962C8B-B14F-4D97-AF65-F5344CB8AC3E}">
        <p14:creationId xmlns:p14="http://schemas.microsoft.com/office/powerpoint/2010/main" val="300478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821B8-50DA-EC65-1D1E-89E339A47AB0}"/>
              </a:ext>
            </a:extLst>
          </p:cNvPr>
          <p:cNvSpPr>
            <a:spLocks noGrp="1"/>
          </p:cNvSpPr>
          <p:nvPr>
            <p:ph idx="1"/>
          </p:nvPr>
        </p:nvSpPr>
        <p:spPr>
          <a:xfrm>
            <a:off x="326571" y="307910"/>
            <a:ext cx="11457992" cy="5869053"/>
          </a:xfrm>
        </p:spPr>
        <p:txBody>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NAS allows all systems on a local area network to share a pool of storage with the same simplicity of naming and access as local host-attached storage provides.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However, it is less efficient and performs worse than other direct-attached storage solutions.</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ISCSI (Internet Small Computer Systems Interface)</a:t>
            </a:r>
            <a:r>
              <a:rPr lang="en-US" sz="2400" b="0" i="0" dirty="0">
                <a:solidFill>
                  <a:srgbClr val="333333"/>
                </a:solidFill>
                <a:effectLst/>
                <a:latin typeface="Times New Roman" panose="02020603050405020304" pitchFamily="18" charset="0"/>
                <a:cs typeface="Times New Roman" panose="02020603050405020304" pitchFamily="18" charset="0"/>
              </a:rPr>
              <a:t> is the latest network-attached storage protocol.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SCSI protocol is carried across the IP network protocol.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As a result, the SCSI protocol uses the networks to interconnect hosts and their storage than SCSI cables.</a:t>
            </a:r>
          </a:p>
          <a:p>
            <a:endParaRPr lang="en-IN" dirty="0"/>
          </a:p>
        </p:txBody>
      </p:sp>
    </p:spTree>
    <p:extLst>
      <p:ext uri="{BB962C8B-B14F-4D97-AF65-F5344CB8AC3E}">
        <p14:creationId xmlns:p14="http://schemas.microsoft.com/office/powerpoint/2010/main" val="3958625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08CF-DEFA-755F-ACE9-D842E6E32C15}"/>
              </a:ext>
            </a:extLst>
          </p:cNvPr>
          <p:cNvSpPr>
            <a:spLocks noGrp="1"/>
          </p:cNvSpPr>
          <p:nvPr>
            <p:ph type="title"/>
          </p:nvPr>
        </p:nvSpPr>
        <p:spPr>
          <a:xfrm>
            <a:off x="382555" y="365126"/>
            <a:ext cx="10971245" cy="595928"/>
          </a:xfrm>
        </p:spPr>
        <p:txBody>
          <a:bodyPr>
            <a:normAutofit fontScale="90000"/>
          </a:bodyPr>
          <a:lstStyle/>
          <a:p>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CLOOK</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325AB-CFB3-F74D-63F5-A151E3EF0F89}"/>
              </a:ext>
            </a:extLst>
          </p:cNvPr>
          <p:cNvSpPr>
            <a:spLocks noGrp="1"/>
          </p:cNvSpPr>
          <p:nvPr>
            <p:ph idx="1"/>
          </p:nvPr>
        </p:nvSpPr>
        <p:spPr>
          <a:xfrm>
            <a:off x="382555" y="961054"/>
            <a:ext cx="11426890" cy="5607697"/>
          </a:xfrm>
        </p:spPr>
        <p:txBody>
          <a:bodyPr/>
          <a:lstStyle/>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As LOOK is similar to SCAN algorithm, in similar way, CLOOK is similar to CSCAN disk scheduling algorithm. In CLOOK, the disk arm in spite of going to the end goes only to the last request to be serviced in front of the head and then from there goes to the other end’s last request. Thus, it also prevents the extra delay which occurred due to unnecessary traversal to the end of the disk. </a:t>
            </a:r>
          </a:p>
          <a:p>
            <a:endParaRPr lang="en-IN" dirty="0"/>
          </a:p>
        </p:txBody>
      </p:sp>
    </p:spTree>
    <p:extLst>
      <p:ext uri="{BB962C8B-B14F-4D97-AF65-F5344CB8AC3E}">
        <p14:creationId xmlns:p14="http://schemas.microsoft.com/office/powerpoint/2010/main" val="882516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1E2CE-B958-1DAF-EA01-61699B53CE91}"/>
              </a:ext>
            </a:extLst>
          </p:cNvPr>
          <p:cNvSpPr>
            <a:spLocks noGrp="1"/>
          </p:cNvSpPr>
          <p:nvPr>
            <p:ph idx="1"/>
          </p:nvPr>
        </p:nvSpPr>
        <p:spPr>
          <a:xfrm>
            <a:off x="335901" y="354562"/>
            <a:ext cx="11532637" cy="6204857"/>
          </a:xfrm>
        </p:spPr>
        <p:txBody>
          <a:bodyPr/>
          <a:lstStyle/>
          <a:p>
            <a:pPr marL="0" indent="0" algn="just"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solidFill>
                  <a:srgbClr val="273239"/>
                </a:solidFill>
                <a:effectLst/>
                <a:latin typeface="Times New Roman" panose="02020603050405020304" pitchFamily="18" charset="0"/>
                <a:cs typeface="Times New Roman" panose="02020603050405020304" pitchFamily="18" charset="0"/>
              </a:rPr>
              <a:t>“towards the larger value”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BA5347E8-318E-A3B7-E509-75559EBFF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290" y="2277136"/>
            <a:ext cx="5265420" cy="2788920"/>
          </a:xfrm>
          <a:prstGeom prst="rect">
            <a:avLst/>
          </a:prstGeom>
        </p:spPr>
      </p:pic>
      <p:sp>
        <p:nvSpPr>
          <p:cNvPr id="7" name="TextBox 6">
            <a:extLst>
              <a:ext uri="{FF2B5EF4-FFF2-40B4-BE49-F238E27FC236}">
                <a16:creationId xmlns:a16="http://schemas.microsoft.com/office/drawing/2014/main" id="{FA1A6934-9C0A-E54F-90BE-9DAE3BEE1FF0}"/>
              </a:ext>
            </a:extLst>
          </p:cNvPr>
          <p:cNvSpPr txBox="1"/>
          <p:nvPr/>
        </p:nvSpPr>
        <p:spPr>
          <a:xfrm>
            <a:off x="286139" y="4968756"/>
            <a:ext cx="6097554" cy="1687963"/>
          </a:xfrm>
          <a:prstGeom prst="rect">
            <a:avLst/>
          </a:prstGeom>
          <a:noFill/>
        </p:spPr>
        <p:txBody>
          <a:bodyPr wrap="square">
            <a:spAutoFit/>
          </a:bodyPr>
          <a:lstStyle/>
          <a:p>
            <a:pPr algn="l" fontAlgn="base">
              <a:lnSpc>
                <a:spcPct val="150000"/>
              </a:lnSpc>
            </a:pPr>
            <a:r>
              <a:rPr lang="en-US" sz="2400" b="0" i="0" dirty="0">
                <a:effectLst/>
                <a:latin typeface="Times New Roman" panose="02020603050405020304" pitchFamily="18" charset="0"/>
                <a:cs typeface="Times New Roman" panose="02020603050405020304" pitchFamily="18" charset="0"/>
              </a:rPr>
              <a:t>the seek time is calculated as:</a:t>
            </a:r>
          </a:p>
          <a:p>
            <a:pPr algn="l" fontAlgn="base">
              <a:lnSpc>
                <a:spcPct val="150000"/>
              </a:lnSpc>
            </a:pPr>
            <a:r>
              <a:rPr lang="en-US" sz="2400" b="0" i="0" dirty="0">
                <a:effectLst/>
                <a:latin typeface="Times New Roman" panose="02020603050405020304" pitchFamily="18" charset="0"/>
                <a:cs typeface="Times New Roman" panose="02020603050405020304" pitchFamily="18" charset="0"/>
              </a:rPr>
              <a:t>= (190-50)+(190-16)+(43-16)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341</a:t>
            </a:r>
          </a:p>
        </p:txBody>
      </p:sp>
    </p:spTree>
    <p:extLst>
      <p:ext uri="{BB962C8B-B14F-4D97-AF65-F5344CB8AC3E}">
        <p14:creationId xmlns:p14="http://schemas.microsoft.com/office/powerpoint/2010/main" val="4101699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E54-EAAC-1F5F-851A-CAF03184BBC7}"/>
              </a:ext>
            </a:extLst>
          </p:cNvPr>
          <p:cNvSpPr>
            <a:spLocks noGrp="1"/>
          </p:cNvSpPr>
          <p:nvPr>
            <p:ph type="title"/>
          </p:nvPr>
        </p:nvSpPr>
        <p:spPr>
          <a:xfrm>
            <a:off x="167952" y="169184"/>
            <a:ext cx="11064551" cy="511854"/>
          </a:xfrm>
        </p:spPr>
        <p:txBody>
          <a:bodyPr>
            <a:normAutofit fontScale="90000"/>
          </a:bodyPr>
          <a:lstStyle/>
          <a:p>
            <a:r>
              <a:rPr lang="en-IN" sz="3600" b="1" dirty="0">
                <a:latin typeface="Times New Roman" panose="02020603050405020304" pitchFamily="18" charset="0"/>
                <a:cs typeface="Times New Roman" panose="02020603050405020304" pitchFamily="18" charset="0"/>
              </a:rPr>
              <a:t>Disk management</a:t>
            </a:r>
          </a:p>
        </p:txBody>
      </p:sp>
      <p:sp>
        <p:nvSpPr>
          <p:cNvPr id="3" name="Content Placeholder 2">
            <a:extLst>
              <a:ext uri="{FF2B5EF4-FFF2-40B4-BE49-F238E27FC236}">
                <a16:creationId xmlns:a16="http://schemas.microsoft.com/office/drawing/2014/main" id="{870C6837-6B0B-4316-D493-B9A95A250500}"/>
              </a:ext>
            </a:extLst>
          </p:cNvPr>
          <p:cNvSpPr>
            <a:spLocks noGrp="1"/>
          </p:cNvSpPr>
          <p:nvPr>
            <p:ph idx="1"/>
          </p:nvPr>
        </p:nvSpPr>
        <p:spPr>
          <a:xfrm>
            <a:off x="167952" y="802432"/>
            <a:ext cx="11569958" cy="5570375"/>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Disk management of the operating system includes: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Disk Format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Booting from disk</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Bad block recovery</a:t>
            </a:r>
          </a:p>
          <a:p>
            <a:endParaRPr lang="en-IN" dirty="0"/>
          </a:p>
        </p:txBody>
      </p:sp>
    </p:spTree>
    <p:extLst>
      <p:ext uri="{BB962C8B-B14F-4D97-AF65-F5344CB8AC3E}">
        <p14:creationId xmlns:p14="http://schemas.microsoft.com/office/powerpoint/2010/main" val="3457010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26879-29DC-9C3E-4D2C-958DCE2F72E3}"/>
              </a:ext>
            </a:extLst>
          </p:cNvPr>
          <p:cNvSpPr>
            <a:spLocks noGrp="1"/>
          </p:cNvSpPr>
          <p:nvPr>
            <p:ph idx="1"/>
          </p:nvPr>
        </p:nvSpPr>
        <p:spPr>
          <a:xfrm>
            <a:off x="289248" y="237882"/>
            <a:ext cx="11120535" cy="6382236"/>
          </a:xfrm>
        </p:spPr>
        <p:txBody>
          <a:bodyPr>
            <a:normAutofit/>
          </a:bodyPr>
          <a:lstStyle/>
          <a:p>
            <a:pPr marL="0" indent="0" algn="just">
              <a:buNone/>
            </a:pPr>
            <a:r>
              <a:rPr lang="en-US" sz="3600" b="1" i="0" dirty="0">
                <a:solidFill>
                  <a:srgbClr val="610B4B"/>
                </a:solidFill>
                <a:effectLst/>
                <a:latin typeface="Times New Roman" panose="02020603050405020304" pitchFamily="18" charset="0"/>
                <a:cs typeface="Times New Roman" panose="02020603050405020304" pitchFamily="18" charset="0"/>
              </a:rPr>
              <a:t>Disk Formatting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A new magnetic disk is mainly a blank slate. It is platters of the magnetic recording material. </a:t>
            </a:r>
          </a:p>
          <a:p>
            <a:pPr algn="just">
              <a:lnSpc>
                <a:spcPct val="150000"/>
              </a:lnSpc>
            </a:pPr>
            <a:r>
              <a:rPr lang="en-US" sz="2400" b="0" i="0" dirty="0">
                <a:effectLst/>
                <a:latin typeface="Times New Roman" panose="02020603050405020304" pitchFamily="18" charset="0"/>
                <a:cs typeface="Times New Roman" panose="02020603050405020304" pitchFamily="18" charset="0"/>
              </a:rPr>
              <a:t>Before a disk may hold data, it must be partitioned into sectors that may be read and written by the </a:t>
            </a:r>
            <a:r>
              <a:rPr lang="en-US" sz="2400" b="0" i="0" dirty="0">
                <a:solidFill>
                  <a:schemeClr val="accent1"/>
                </a:solidFill>
                <a:effectLst/>
                <a:latin typeface="Times New Roman" panose="02020603050405020304" pitchFamily="18" charset="0"/>
                <a:cs typeface="Times New Roman" panose="02020603050405020304" pitchFamily="18" charset="0"/>
              </a:rPr>
              <a:t>disk controller</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known as </a:t>
            </a:r>
            <a:r>
              <a:rPr lang="en-US" sz="2400" b="1" i="0" dirty="0">
                <a:effectLst/>
                <a:latin typeface="Times New Roman" panose="02020603050405020304" pitchFamily="18" charset="0"/>
                <a:cs typeface="Times New Roman" panose="02020603050405020304" pitchFamily="18" charset="0"/>
              </a:rPr>
              <a:t>physical formatting</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low-level formatting.</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Low-level formatting</a:t>
            </a:r>
            <a:r>
              <a:rPr lang="en-US" sz="2400" b="0" i="0" dirty="0">
                <a:effectLst/>
                <a:latin typeface="Times New Roman" panose="02020603050405020304" pitchFamily="18" charset="0"/>
                <a:cs typeface="Times New Roman" panose="02020603050405020304" pitchFamily="18" charset="0"/>
              </a:rPr>
              <a:t> creates a </a:t>
            </a:r>
            <a:r>
              <a:rPr lang="en-US" sz="2400" b="0" i="0" dirty="0">
                <a:solidFill>
                  <a:schemeClr val="accent1"/>
                </a:solidFill>
                <a:effectLst/>
                <a:latin typeface="Times New Roman" panose="02020603050405020304" pitchFamily="18" charset="0"/>
                <a:cs typeface="Times New Roman" panose="02020603050405020304" pitchFamily="18" charset="0"/>
              </a:rPr>
              <a:t>unique data structure </a:t>
            </a:r>
            <a:r>
              <a:rPr lang="en-US" sz="2400" b="0" i="0" dirty="0">
                <a:effectLst/>
                <a:latin typeface="Times New Roman" panose="02020603050405020304" pitchFamily="18" charset="0"/>
                <a:cs typeface="Times New Roman" panose="02020603050405020304" pitchFamily="18" charset="0"/>
              </a:rPr>
              <a:t>for every sector on the drive.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data structure for a sector is made up of </a:t>
            </a:r>
            <a:r>
              <a:rPr lang="en-US" sz="2400" b="0" i="0" dirty="0">
                <a:solidFill>
                  <a:schemeClr val="accent1"/>
                </a:solidFill>
                <a:effectLst/>
                <a:latin typeface="Times New Roman" panose="02020603050405020304" pitchFamily="18" charset="0"/>
                <a:cs typeface="Times New Roman" panose="02020603050405020304" pitchFamily="18" charset="0"/>
              </a:rPr>
              <a:t>a header, a data region, and a trailer</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disk controller uses </a:t>
            </a:r>
            <a:r>
              <a:rPr lang="en-US" sz="2400" b="0" i="0" dirty="0">
                <a:solidFill>
                  <a:schemeClr val="accent1"/>
                </a:solidFill>
                <a:effectLst/>
                <a:latin typeface="Times New Roman" panose="02020603050405020304" pitchFamily="18" charset="0"/>
                <a:cs typeface="Times New Roman" panose="02020603050405020304" pitchFamily="18" charset="0"/>
              </a:rPr>
              <a:t>the header and trailer </a:t>
            </a:r>
            <a:r>
              <a:rPr lang="en-US" sz="2400" b="0" i="0" dirty="0">
                <a:effectLst/>
                <a:latin typeface="Times New Roman" panose="02020603050405020304" pitchFamily="18" charset="0"/>
                <a:cs typeface="Times New Roman" panose="02020603050405020304" pitchFamily="18" charset="0"/>
              </a:rPr>
              <a:t>to store information like an </a:t>
            </a:r>
            <a:r>
              <a:rPr lang="en-US" sz="2400" b="0" i="0" dirty="0">
                <a:solidFill>
                  <a:schemeClr val="accent1"/>
                </a:solidFill>
                <a:effectLst/>
                <a:latin typeface="Times New Roman" panose="02020603050405020304" pitchFamily="18" charset="0"/>
                <a:cs typeface="Times New Roman" panose="02020603050405020304" pitchFamily="18" charset="0"/>
              </a:rPr>
              <a:t>error-correcting code (ECC) and a sector number</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916440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E763-4890-A67A-3F43-43DBF543149D}"/>
              </a:ext>
            </a:extLst>
          </p:cNvPr>
          <p:cNvSpPr>
            <a:spLocks noGrp="1"/>
          </p:cNvSpPr>
          <p:nvPr>
            <p:ph idx="1"/>
          </p:nvPr>
        </p:nvSpPr>
        <p:spPr>
          <a:xfrm>
            <a:off x="438539" y="410547"/>
            <a:ext cx="11187404" cy="5766416"/>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OS must require </a:t>
            </a:r>
            <a:r>
              <a:rPr lang="en-US" sz="2400" b="0" i="0" dirty="0">
                <a:solidFill>
                  <a:schemeClr val="accent1"/>
                </a:solidFill>
                <a:effectLst/>
                <a:latin typeface="Times New Roman" panose="02020603050405020304" pitchFamily="18" charset="0"/>
                <a:cs typeface="Times New Roman" panose="02020603050405020304" pitchFamily="18" charset="0"/>
              </a:rPr>
              <a:t>recording its own data structures on the disk drive </a:t>
            </a:r>
            <a:r>
              <a:rPr lang="en-US" sz="2400" b="0" i="0" dirty="0">
                <a:effectLst/>
                <a:latin typeface="Times New Roman" panose="02020603050405020304" pitchFamily="18" charset="0"/>
                <a:cs typeface="Times New Roman" panose="02020603050405020304" pitchFamily="18" charset="0"/>
              </a:rPr>
              <a:t>to utilize it as a storage medium for files.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accomplishes this in two phases. The initial step is to </a:t>
            </a:r>
            <a:r>
              <a:rPr lang="en-US" sz="2400" b="0" i="0" dirty="0">
                <a:solidFill>
                  <a:schemeClr val="accent1"/>
                </a:solidFill>
                <a:effectLst/>
                <a:latin typeface="Times New Roman" panose="02020603050405020304" pitchFamily="18" charset="0"/>
                <a:cs typeface="Times New Roman" panose="02020603050405020304" pitchFamily="18" charset="0"/>
              </a:rPr>
              <a:t>divide the disk drive </a:t>
            </a:r>
            <a:r>
              <a:rPr lang="en-US" sz="2400" b="0" i="0" dirty="0">
                <a:effectLst/>
                <a:latin typeface="Times New Roman" panose="02020603050405020304" pitchFamily="18" charset="0"/>
                <a:cs typeface="Times New Roman" panose="02020603050405020304" pitchFamily="18" charset="0"/>
              </a:rPr>
              <a:t>into one or more </a:t>
            </a:r>
            <a:r>
              <a:rPr lang="en-US" sz="2400" b="0" i="0" dirty="0">
                <a:solidFill>
                  <a:schemeClr val="accent1"/>
                </a:solidFill>
                <a:effectLst/>
                <a:latin typeface="Times New Roman" panose="02020603050405020304" pitchFamily="18" charset="0"/>
                <a:cs typeface="Times New Roman" panose="02020603050405020304" pitchFamily="18" charset="0"/>
              </a:rPr>
              <a:t>cylinder groups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OS may treat every partition as it were a separate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one partition could contain a copy of the OS executable code, while another could contain user files.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second stage after partitioning is </a:t>
            </a:r>
            <a:r>
              <a:rPr lang="en-US" sz="2400" b="1" i="0" dirty="0">
                <a:effectLst/>
                <a:latin typeface="Times New Roman" panose="02020603050405020304" pitchFamily="18" charset="0"/>
                <a:cs typeface="Times New Roman" panose="02020603050405020304" pitchFamily="18" charset="0"/>
              </a:rPr>
              <a:t>logical formatting.</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operating store stores the initial file system data structure on the disk drive in this second stage.</a:t>
            </a:r>
          </a:p>
          <a:p>
            <a:endParaRPr lang="en-IN" dirty="0"/>
          </a:p>
        </p:txBody>
      </p:sp>
    </p:spTree>
    <p:extLst>
      <p:ext uri="{BB962C8B-B14F-4D97-AF65-F5344CB8AC3E}">
        <p14:creationId xmlns:p14="http://schemas.microsoft.com/office/powerpoint/2010/main" val="3542294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FFFF4-B874-1E36-FECA-1FDA8D36BC6E}"/>
              </a:ext>
            </a:extLst>
          </p:cNvPr>
          <p:cNvSpPr>
            <a:spLocks noGrp="1"/>
          </p:cNvSpPr>
          <p:nvPr>
            <p:ph idx="1"/>
          </p:nvPr>
        </p:nvSpPr>
        <p:spPr>
          <a:xfrm>
            <a:off x="205273" y="317241"/>
            <a:ext cx="11569960" cy="6223518"/>
          </a:xfrm>
        </p:spPr>
        <p:txBody>
          <a:bodyPr>
            <a:normAutofit fontScale="92500" lnSpcReduction="20000"/>
          </a:bodyPr>
          <a:lstStyle/>
          <a:p>
            <a:pPr marL="0" indent="0" algn="just" fontAlgn="base">
              <a:lnSpc>
                <a:spcPct val="150000"/>
              </a:lnSpc>
              <a:buNone/>
            </a:pPr>
            <a:r>
              <a:rPr lang="en-US" b="1" i="0" dirty="0">
                <a:effectLst/>
                <a:latin typeface="Times New Roman" panose="02020603050405020304" pitchFamily="18" charset="0"/>
                <a:cs typeface="Times New Roman" panose="02020603050405020304" pitchFamily="18" charset="0"/>
              </a:rPr>
              <a:t>Boot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 system is turned on or restarted, it must execute an initial program. The start program of the system is called the </a:t>
            </a:r>
            <a:r>
              <a:rPr lang="en-US" sz="2400" b="0" i="0" dirty="0">
                <a:solidFill>
                  <a:schemeClr val="accent2">
                    <a:lumMod val="75000"/>
                  </a:schemeClr>
                </a:solidFill>
                <a:effectLst/>
                <a:latin typeface="Times New Roman" panose="02020603050405020304" pitchFamily="18" charset="0"/>
                <a:cs typeface="Times New Roman" panose="02020603050405020304" pitchFamily="18" charset="0"/>
              </a:rPr>
              <a:t>bootstrap program</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starts the OS after initializing all components of the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bootstrap program works by looking for the OS kernel on disk, loading it into memory, and jumping to an initial address to start the OS execution.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bootstrap is usually kept in read-only memory on most computer systems.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useful since read-only memory does not require initialization and is at a fixed location where the CPU may begin executing whether powered on or reset. </a:t>
            </a:r>
          </a:p>
          <a:p>
            <a:pPr algn="just">
              <a:lnSpc>
                <a:spcPct val="150000"/>
              </a:lnSpc>
            </a:pPr>
            <a:r>
              <a:rPr lang="en-US" sz="2400" b="0" i="0" dirty="0">
                <a:effectLst/>
                <a:latin typeface="Times New Roman" panose="02020603050405020304" pitchFamily="18" charset="0"/>
                <a:cs typeface="Times New Roman" panose="02020603050405020304" pitchFamily="18" charset="0"/>
              </a:rPr>
              <a:t>Furthermore, it may not be affected by a computer system virus because ROM is read-only.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issue is that updating this bootstrap code needs replacing the ROM hardware chips.</a:t>
            </a:r>
          </a:p>
          <a:p>
            <a:pPr marL="0" indent="0">
              <a:buNone/>
            </a:pPr>
            <a:endParaRPr lang="en-IN" dirty="0"/>
          </a:p>
        </p:txBody>
      </p:sp>
    </p:spTree>
    <p:extLst>
      <p:ext uri="{BB962C8B-B14F-4D97-AF65-F5344CB8AC3E}">
        <p14:creationId xmlns:p14="http://schemas.microsoft.com/office/powerpoint/2010/main" val="1470911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23358-24DA-0FE2-1DDA-5DA6044CF5B6}"/>
              </a:ext>
            </a:extLst>
          </p:cNvPr>
          <p:cNvSpPr>
            <a:spLocks noGrp="1"/>
          </p:cNvSpPr>
          <p:nvPr>
            <p:ph idx="1"/>
          </p:nvPr>
        </p:nvSpPr>
        <p:spPr>
          <a:xfrm>
            <a:off x="438539" y="401216"/>
            <a:ext cx="11411339" cy="6074229"/>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most computer systems include small bootstrap loader software in the boot ROM, whose primary function is to load a full bootstrap program from a disk drive.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entire bootstrap program can be modified easily, and the disk is rewritten with a fresh version.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bootstrap program is stored in a partition and is referred to as the </a:t>
            </a:r>
            <a:r>
              <a:rPr lang="en-US" sz="2400" b="1" i="0" dirty="0">
                <a:effectLst/>
                <a:latin typeface="Times New Roman" panose="02020603050405020304" pitchFamily="18" charset="0"/>
                <a:cs typeface="Times New Roman" panose="02020603050405020304" pitchFamily="18" charset="0"/>
              </a:rPr>
              <a:t>boot block.</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boot disk</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system disk</a:t>
            </a:r>
            <a:r>
              <a:rPr lang="en-US" sz="2400" b="0" i="0" dirty="0">
                <a:effectLst/>
                <a:latin typeface="Times New Roman" panose="02020603050405020304" pitchFamily="18" charset="0"/>
                <a:cs typeface="Times New Roman" panose="02020603050405020304" pitchFamily="18" charset="0"/>
              </a:rPr>
              <a:t> is a type of disk that contains a boot partition.</a:t>
            </a:r>
          </a:p>
          <a:p>
            <a:endParaRPr lang="en-IN" dirty="0"/>
          </a:p>
        </p:txBody>
      </p:sp>
    </p:spTree>
    <p:extLst>
      <p:ext uri="{BB962C8B-B14F-4D97-AF65-F5344CB8AC3E}">
        <p14:creationId xmlns:p14="http://schemas.microsoft.com/office/powerpoint/2010/main" val="3770701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ECA3C-2833-425E-76D0-CC58461C5509}"/>
              </a:ext>
            </a:extLst>
          </p:cNvPr>
          <p:cNvSpPr>
            <a:spLocks noGrp="1"/>
          </p:cNvSpPr>
          <p:nvPr>
            <p:ph idx="1"/>
          </p:nvPr>
        </p:nvSpPr>
        <p:spPr>
          <a:xfrm>
            <a:off x="317241" y="186612"/>
            <a:ext cx="11448661" cy="6316825"/>
          </a:xfrm>
        </p:spPr>
        <p:txBody>
          <a:bodyPr/>
          <a:lstStyle/>
          <a:p>
            <a:pPr marL="0" indent="0" algn="just">
              <a:lnSpc>
                <a:spcPct val="150000"/>
              </a:lnSpc>
              <a:buNone/>
            </a:pPr>
            <a:r>
              <a:rPr lang="en-US" sz="2400" b="0" i="0" dirty="0">
                <a:solidFill>
                  <a:srgbClr val="610B4B"/>
                </a:solidFill>
                <a:effectLst/>
                <a:latin typeface="Times New Roman" panose="02020603050405020304" pitchFamily="18" charset="0"/>
                <a:cs typeface="Times New Roman" panose="02020603050405020304" pitchFamily="18" charset="0"/>
              </a:rPr>
              <a:t>How Boot Block Works?</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try to understand this using an example of the boot process in Windows 2000.</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Windows 2000 stores its boot code in the first sector on the hard disk. The following image shows the booting from disk in Windows 2000.</a:t>
            </a:r>
          </a:p>
          <a:p>
            <a:endParaRPr lang="en-IN" dirty="0"/>
          </a:p>
        </p:txBody>
      </p:sp>
      <p:pic>
        <p:nvPicPr>
          <p:cNvPr id="1026" name="Picture 2" descr="Boot Block and Bad Block in Operating System">
            <a:extLst>
              <a:ext uri="{FF2B5EF4-FFF2-40B4-BE49-F238E27FC236}">
                <a16:creationId xmlns:a16="http://schemas.microsoft.com/office/drawing/2014/main" id="{DECCEFA4-4476-7258-4788-2F8BD7238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669" y="2939143"/>
            <a:ext cx="7264271" cy="34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307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84408-85B6-DB8A-70ED-FB88DD109880}"/>
              </a:ext>
            </a:extLst>
          </p:cNvPr>
          <p:cNvSpPr>
            <a:spLocks noGrp="1"/>
          </p:cNvSpPr>
          <p:nvPr>
            <p:ph idx="1"/>
          </p:nvPr>
        </p:nvSpPr>
        <p:spPr>
          <a:xfrm>
            <a:off x="279918" y="186612"/>
            <a:ext cx="11073882" cy="6410131"/>
          </a:xfrm>
        </p:spPr>
        <p:txBody>
          <a:bodyPr>
            <a:normAutofit fontScale="92500"/>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Moreover, Windows 2000 allows the hard disk to be divided into one or more partitions. This one partition is identified as the </a:t>
            </a:r>
            <a:r>
              <a:rPr lang="en-US" sz="2400" b="1" i="1" dirty="0">
                <a:solidFill>
                  <a:srgbClr val="000000"/>
                </a:solidFill>
                <a:effectLst/>
                <a:latin typeface="Times New Roman" panose="02020603050405020304" pitchFamily="18" charset="0"/>
                <a:cs typeface="Times New Roman" panose="02020603050405020304" pitchFamily="18" charset="0"/>
              </a:rPr>
              <a:t>boot partition</a:t>
            </a:r>
            <a:r>
              <a:rPr lang="en-US" sz="2400" b="0" i="0" dirty="0">
                <a:solidFill>
                  <a:srgbClr val="000000"/>
                </a:solidFill>
                <a:effectLst/>
                <a:latin typeface="Times New Roman" panose="02020603050405020304" pitchFamily="18" charset="0"/>
                <a:cs typeface="Times New Roman" panose="02020603050405020304" pitchFamily="18" charset="0"/>
              </a:rPr>
              <a:t>, containing the operating system and the device drivers.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Windows 2000, booting starts by running the code placed in the system's ROM memory.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code allows the system to read code directly from the Master Boot Record or MBR.</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MBR also contains the table that lists the partition for the hard disk and a flag indicating which partition is to be boot from the system.</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Once the system identifies the boot partition, it reads the first sector from memory, known as a </a:t>
            </a:r>
            <a:r>
              <a:rPr lang="en-US" sz="2400" b="1" i="1" dirty="0">
                <a:solidFill>
                  <a:srgbClr val="000000"/>
                </a:solidFill>
                <a:effectLst/>
                <a:latin typeface="Times New Roman" panose="02020603050405020304" pitchFamily="18" charset="0"/>
                <a:cs typeface="Times New Roman" panose="02020603050405020304" pitchFamily="18" charset="0"/>
              </a:rPr>
              <a:t>boot sector</a:t>
            </a:r>
            <a:r>
              <a:rPr lang="en-US" sz="2400" b="0" i="0" dirty="0">
                <a:solidFill>
                  <a:srgbClr val="000000"/>
                </a:solidFill>
                <a:effectLst/>
                <a:latin typeface="Times New Roman" panose="02020603050405020304" pitchFamily="18" charset="0"/>
                <a:cs typeface="Times New Roman" panose="02020603050405020304" pitchFamily="18" charset="0"/>
              </a:rPr>
              <a:t>. It continues the process with the remainder of the boot process, which includes loading various system services.</a:t>
            </a:r>
          </a:p>
          <a:p>
            <a:endParaRPr lang="en-IN" dirty="0"/>
          </a:p>
        </p:txBody>
      </p:sp>
    </p:spTree>
    <p:extLst>
      <p:ext uri="{BB962C8B-B14F-4D97-AF65-F5344CB8AC3E}">
        <p14:creationId xmlns:p14="http://schemas.microsoft.com/office/powerpoint/2010/main" val="17251025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51F86-EC35-1FB1-F052-10C4CD116E87}"/>
              </a:ext>
            </a:extLst>
          </p:cNvPr>
          <p:cNvSpPr>
            <a:spLocks noGrp="1"/>
          </p:cNvSpPr>
          <p:nvPr>
            <p:ph idx="1"/>
          </p:nvPr>
        </p:nvSpPr>
        <p:spPr>
          <a:xfrm>
            <a:off x="251927" y="298580"/>
            <a:ext cx="11663265" cy="6344816"/>
          </a:xfrm>
        </p:spPr>
        <p:txBody>
          <a:bodyPr>
            <a:normAutofit fontScale="92500" lnSpcReduction="2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Bad Blocks: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Disks are prone to failure due to their </a:t>
            </a:r>
            <a:r>
              <a:rPr lang="en-US" sz="2400" b="1" i="0" dirty="0">
                <a:effectLst/>
                <a:latin typeface="Times New Roman" panose="02020603050405020304" pitchFamily="18" charset="0"/>
                <a:cs typeface="Times New Roman" panose="02020603050405020304" pitchFamily="18" charset="0"/>
              </a:rPr>
              <a:t>moving parts and tight tolerances</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a disk drive fails, it must be replaced and the contents transferred to the replacement disk using backup media.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For some time, one or more sectors become faulty.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Most disks also come from the company with bad blocks.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blocks are handled in various ways, depending on the use of disk and controller.</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 the disk, the controller keeps a list of bad blocks.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list is initialized during the factory's low-level format and updated during the disk's life.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a:t>
            </a:r>
            <a:r>
              <a:rPr lang="en-US" sz="2400" b="1" i="0" dirty="0">
                <a:effectLst/>
                <a:latin typeface="Times New Roman" panose="02020603050405020304" pitchFamily="18" charset="0"/>
                <a:cs typeface="Times New Roman" panose="02020603050405020304" pitchFamily="18" charset="0"/>
              </a:rPr>
              <a:t>bad sector </a:t>
            </a:r>
            <a:r>
              <a:rPr lang="en-US" sz="2400" b="0" i="0" dirty="0">
                <a:effectLst/>
                <a:latin typeface="Times New Roman" panose="02020603050405020304" pitchFamily="18" charset="0"/>
                <a:cs typeface="Times New Roman" panose="02020603050405020304" pitchFamily="18" charset="0"/>
              </a:rPr>
              <a:t>may be replaced with one of the </a:t>
            </a:r>
            <a:r>
              <a:rPr lang="en-US" sz="2400" b="1" i="0" dirty="0">
                <a:effectLst/>
                <a:latin typeface="Times New Roman" panose="02020603050405020304" pitchFamily="18" charset="0"/>
                <a:cs typeface="Times New Roman" panose="02020603050405020304" pitchFamily="18" charset="0"/>
              </a:rPr>
              <a:t>spare sectors </a:t>
            </a:r>
            <a:r>
              <a:rPr lang="en-US" sz="2400" b="0" i="0" dirty="0">
                <a:effectLst/>
                <a:latin typeface="Times New Roman" panose="02020603050405020304" pitchFamily="18" charset="0"/>
                <a:cs typeface="Times New Roman" panose="02020603050405020304" pitchFamily="18" charset="0"/>
              </a:rPr>
              <a:t>by directing the controller.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process is referred to as sector sparing.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30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3FDC-EBB7-83A8-2F56-22640FD6EE04}"/>
              </a:ext>
            </a:extLst>
          </p:cNvPr>
          <p:cNvSpPr>
            <a:spLocks noGrp="1"/>
          </p:cNvSpPr>
          <p:nvPr>
            <p:ph type="title"/>
          </p:nvPr>
        </p:nvSpPr>
        <p:spPr>
          <a:xfrm>
            <a:off x="195943" y="178513"/>
            <a:ext cx="11157857" cy="642581"/>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Storage-Area Network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79CEB-9F34-3A9A-C27F-FC1D6B262471}"/>
              </a:ext>
            </a:extLst>
          </p:cNvPr>
          <p:cNvSpPr>
            <a:spLocks noGrp="1"/>
          </p:cNvSpPr>
          <p:nvPr>
            <p:ph idx="1"/>
          </p:nvPr>
        </p:nvSpPr>
        <p:spPr>
          <a:xfrm>
            <a:off x="279917" y="914400"/>
            <a:ext cx="11411339" cy="5262563"/>
          </a:xfrm>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one downside of network-attached storage systems is bandwidth usage on the data network by storage I/O activities, which increases network latency.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This problem is most acute in large client-server configurations because server-to-client communications compete for bandwidth with server-to-storage communications.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83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8A0446-CDFE-0A29-F41A-5B08693AC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298579"/>
            <a:ext cx="9927772" cy="5635689"/>
          </a:xfrm>
          <a:prstGeom prst="rect">
            <a:avLst/>
          </a:prstGeom>
        </p:spPr>
      </p:pic>
    </p:spTree>
    <p:extLst>
      <p:ext uri="{BB962C8B-B14F-4D97-AF65-F5344CB8AC3E}">
        <p14:creationId xmlns:p14="http://schemas.microsoft.com/office/powerpoint/2010/main" val="20890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5FC21-6F32-CBD9-0C09-D39AADE3EC02}"/>
              </a:ext>
            </a:extLst>
          </p:cNvPr>
          <p:cNvSpPr>
            <a:spLocks noGrp="1"/>
          </p:cNvSpPr>
          <p:nvPr>
            <p:ph idx="1"/>
          </p:nvPr>
        </p:nvSpPr>
        <p:spPr>
          <a:xfrm>
            <a:off x="326571" y="438539"/>
            <a:ext cx="11485984" cy="60928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SAN is a private network that uses storage protocols to connect servers and storage devices instead of networking standards. T</a:t>
            </a:r>
          </a:p>
          <a:p>
            <a:pPr algn="just">
              <a:lnSpc>
                <a:spcPct val="150000"/>
              </a:lnSpc>
            </a:pPr>
            <a:r>
              <a:rPr lang="en-US" sz="2400" b="0" i="0" dirty="0">
                <a:effectLst/>
                <a:latin typeface="Times New Roman" panose="02020603050405020304" pitchFamily="18" charset="0"/>
                <a:cs typeface="Times New Roman" panose="02020603050405020304" pitchFamily="18" charset="0"/>
              </a:rPr>
              <a:t>he flexibility of a SAN is its strength. Multiple hosts and storage arrays may connect to the same SAN, and storage may be allocated dynamically to hosts.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A SAN switch permits or prohibits access between hosts and storage. For example, if a host's disk space is running short, the SAN may be set to allocate more storage to that server.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SANs enable server clusters to share the same storage and storage arrays to contain several direct host connections. </a:t>
            </a:r>
          </a:p>
        </p:txBody>
      </p:sp>
    </p:spTree>
    <p:extLst>
      <p:ext uri="{BB962C8B-B14F-4D97-AF65-F5344CB8AC3E}">
        <p14:creationId xmlns:p14="http://schemas.microsoft.com/office/powerpoint/2010/main" val="223174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7AD3C-C1D4-1A4F-929B-1240D6681003}"/>
              </a:ext>
            </a:extLst>
          </p:cNvPr>
          <p:cNvSpPr>
            <a:spLocks noGrp="1"/>
          </p:cNvSpPr>
          <p:nvPr>
            <p:ph idx="1"/>
          </p:nvPr>
        </p:nvSpPr>
        <p:spPr>
          <a:xfrm>
            <a:off x="391886" y="447869"/>
            <a:ext cx="11467322" cy="57290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SANs often have more ports at a lower cost than storage arrays. The most common is FC.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InfiniBand is a new option for high-speed connectivity networks for servers and storage units.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special-purpose bus architecture that provides hardware and software support for servers and storage units high-speed connectivity networks.</a:t>
            </a:r>
          </a:p>
          <a:p>
            <a:pPr marL="0" indent="0">
              <a:lnSpc>
                <a:spcPct val="15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085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F812-7DD8-9447-AE39-EC5DF4046702}"/>
              </a:ext>
            </a:extLst>
          </p:cNvPr>
          <p:cNvSpPr>
            <a:spLocks noGrp="1"/>
          </p:cNvSpPr>
          <p:nvPr>
            <p:ph type="title"/>
          </p:nvPr>
        </p:nvSpPr>
        <p:spPr>
          <a:xfrm>
            <a:off x="139959" y="131861"/>
            <a:ext cx="11111204" cy="661242"/>
          </a:xfrm>
        </p:spPr>
        <p:txBody>
          <a:bodyPr>
            <a:normAutofit fontScale="90000"/>
          </a:bodyPr>
          <a:lstStyle/>
          <a:p>
            <a:r>
              <a:rPr lang="en-IN" b="1" dirty="0">
                <a:latin typeface="Times New Roman" panose="02020603050405020304" pitchFamily="18" charset="0"/>
                <a:cs typeface="Times New Roman" panose="02020603050405020304" pitchFamily="18" charset="0"/>
              </a:rPr>
              <a:t>Disk Scheduling</a:t>
            </a:r>
          </a:p>
        </p:txBody>
      </p:sp>
      <p:sp>
        <p:nvSpPr>
          <p:cNvPr id="3" name="Content Placeholder 2">
            <a:extLst>
              <a:ext uri="{FF2B5EF4-FFF2-40B4-BE49-F238E27FC236}">
                <a16:creationId xmlns:a16="http://schemas.microsoft.com/office/drawing/2014/main" id="{17005750-3CDD-7159-3810-C9DC1F5CFAE1}"/>
              </a:ext>
            </a:extLst>
          </p:cNvPr>
          <p:cNvSpPr>
            <a:spLocks noGrp="1"/>
          </p:cNvSpPr>
          <p:nvPr>
            <p:ph idx="1"/>
          </p:nvPr>
        </p:nvSpPr>
        <p:spPr>
          <a:xfrm>
            <a:off x="242596" y="793103"/>
            <a:ext cx="11560628" cy="5803640"/>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As we know, a process needs two type of time, CPU time and IO time. For I/O, it requests the Operating system to access the disk.</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the operating system must be fare enough to satisfy each request and at the same time, operating system must maintain the efficiency and speed of process execution.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technique that operating system uses to determine the request which is to be satisfied next is called disk scheduling.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discuss some important terms related to disk scheduling.</a:t>
            </a:r>
          </a:p>
          <a:p>
            <a:pPr marL="0" indent="0">
              <a:buNone/>
            </a:pPr>
            <a:endParaRPr lang="en-IN" dirty="0"/>
          </a:p>
        </p:txBody>
      </p:sp>
    </p:spTree>
    <p:extLst>
      <p:ext uri="{BB962C8B-B14F-4D97-AF65-F5344CB8AC3E}">
        <p14:creationId xmlns:p14="http://schemas.microsoft.com/office/powerpoint/2010/main" val="3672310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0CE4D-F19B-3B79-FE8D-839DA6A94E76}"/>
              </a:ext>
            </a:extLst>
          </p:cNvPr>
          <p:cNvSpPr>
            <a:spLocks noGrp="1"/>
          </p:cNvSpPr>
          <p:nvPr>
            <p:ph idx="1"/>
          </p:nvPr>
        </p:nvSpPr>
        <p:spPr>
          <a:xfrm>
            <a:off x="307910" y="326570"/>
            <a:ext cx="11485984" cy="6251511"/>
          </a:xfrm>
        </p:spPr>
        <p:txBody>
          <a:bodyPr>
            <a:normAutofit fontScale="92500" lnSpcReduction="2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Seek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Seek time is the time taken in locating the disk arm to a specified track where the read/write request will be satisfied.</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Rotational Latency</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time taken by the desired sector to rotate itself to the position from where it can access the R/W heads.</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Transfer Time</a:t>
            </a:r>
          </a:p>
          <a:p>
            <a:pPr algn="just">
              <a:lnSpc>
                <a:spcPct val="150000"/>
              </a:lnSpc>
            </a:pPr>
            <a:r>
              <a:rPr lang="en-US" sz="2400" i="0" dirty="0">
                <a:effectLst/>
                <a:latin typeface="Times New Roman" panose="02020603050405020304" pitchFamily="18" charset="0"/>
                <a:cs typeface="Times New Roman" panose="02020603050405020304" pitchFamily="18" charset="0"/>
              </a:rPr>
              <a:t>It is the time taken to transfer the data.</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Disk Access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Disk access time is given as,</a:t>
            </a:r>
          </a:p>
          <a:p>
            <a:pPr algn="just">
              <a:lnSpc>
                <a:spcPct val="150000"/>
              </a:lnSpc>
            </a:pPr>
            <a:r>
              <a:rPr lang="en-US" sz="2400" b="0" i="0" dirty="0">
                <a:effectLst/>
                <a:latin typeface="Times New Roman" panose="02020603050405020304" pitchFamily="18" charset="0"/>
                <a:cs typeface="Times New Roman" panose="02020603050405020304" pitchFamily="18" charset="0"/>
              </a:rPr>
              <a:t>Disk Access Time = Rotational Latency + Seek Time + Transfer Time</a:t>
            </a:r>
          </a:p>
          <a:p>
            <a:endParaRPr lang="en-IN" dirty="0"/>
          </a:p>
        </p:txBody>
      </p:sp>
    </p:spTree>
    <p:extLst>
      <p:ext uri="{BB962C8B-B14F-4D97-AF65-F5344CB8AC3E}">
        <p14:creationId xmlns:p14="http://schemas.microsoft.com/office/powerpoint/2010/main" val="3844587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2569</Words>
  <Application>Microsoft Office PowerPoint</Application>
  <PresentationFormat>Widescreen</PresentationFormat>
  <Paragraphs>180</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Times New Roman</vt:lpstr>
      <vt:lpstr>urw-din</vt:lpstr>
      <vt:lpstr>Office Theme</vt:lpstr>
      <vt:lpstr>Network-Attached Storage</vt:lpstr>
      <vt:lpstr>PowerPoint Presentation</vt:lpstr>
      <vt:lpstr>PowerPoint Presentation</vt:lpstr>
      <vt:lpstr>Storage-Area Network</vt:lpstr>
      <vt:lpstr>PowerPoint Presentation</vt:lpstr>
      <vt:lpstr>PowerPoint Presentation</vt:lpstr>
      <vt:lpstr>PowerPoint Presentation</vt:lpstr>
      <vt:lpstr>Disk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SCAN</vt:lpstr>
      <vt:lpstr>PowerPoint Presentation</vt:lpstr>
      <vt:lpstr>PowerPoint Presentation</vt:lpstr>
      <vt:lpstr>CSCAN</vt:lpstr>
      <vt:lpstr>PowerPoint Presentation</vt:lpstr>
      <vt:lpstr>LOOK</vt:lpstr>
      <vt:lpstr>PowerPoint Presentation</vt:lpstr>
      <vt:lpstr>CLOOK</vt:lpstr>
      <vt:lpstr>PowerPoint Presentation</vt:lpstr>
      <vt:lpstr>Disk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Network-Attached Storage</dc:title>
  <dc:creator>Akash Kadao</dc:creator>
  <cp:lastModifiedBy>Akash Kadao</cp:lastModifiedBy>
  <cp:revision>2</cp:revision>
  <dcterms:created xsi:type="dcterms:W3CDTF">2023-10-13T06:20:31Z</dcterms:created>
  <dcterms:modified xsi:type="dcterms:W3CDTF">2023-12-22T05:49:52Z</dcterms:modified>
</cp:coreProperties>
</file>