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4" r:id="rId2"/>
    <p:sldId id="405" r:id="rId3"/>
    <p:sldId id="406" r:id="rId4"/>
    <p:sldId id="407" r:id="rId5"/>
    <p:sldId id="408" r:id="rId6"/>
    <p:sldId id="412" r:id="rId7"/>
    <p:sldId id="413" r:id="rId8"/>
    <p:sldId id="414" r:id="rId9"/>
    <p:sldId id="415" r:id="rId10"/>
    <p:sldId id="416" r:id="rId11"/>
    <p:sldId id="409" r:id="rId12"/>
    <p:sldId id="410" r:id="rId13"/>
    <p:sldId id="423" r:id="rId14"/>
    <p:sldId id="41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BAB4-6E0C-E932-20DB-F8143576EF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17696A-8258-8B6C-8B41-DA46B4EDFE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FDD1C3-6B54-BC8A-018D-82FA6FAB557D}"/>
              </a:ext>
            </a:extLst>
          </p:cNvPr>
          <p:cNvSpPr>
            <a:spLocks noGrp="1"/>
          </p:cNvSpPr>
          <p:nvPr>
            <p:ph type="dt" sz="half" idx="10"/>
          </p:nvPr>
        </p:nvSpPr>
        <p:spPr/>
        <p:txBody>
          <a:bodyPr/>
          <a:lstStyle/>
          <a:p>
            <a:fld id="{BE787CB2-AC90-42FA-A659-84AF3DF5BB32}" type="datetimeFigureOut">
              <a:rPr lang="en-IN" smtClean="0"/>
              <a:t>10-01-2024</a:t>
            </a:fld>
            <a:endParaRPr lang="en-IN"/>
          </a:p>
        </p:txBody>
      </p:sp>
      <p:sp>
        <p:nvSpPr>
          <p:cNvPr id="5" name="Footer Placeholder 4">
            <a:extLst>
              <a:ext uri="{FF2B5EF4-FFF2-40B4-BE49-F238E27FC236}">
                <a16:creationId xmlns:a16="http://schemas.microsoft.com/office/drawing/2014/main" id="{CF7A6D84-2400-E4FA-D15B-49F0F7A9EF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840F9-3393-68EF-102B-A19C1F60FE7D}"/>
              </a:ext>
            </a:extLst>
          </p:cNvPr>
          <p:cNvSpPr>
            <a:spLocks noGrp="1"/>
          </p:cNvSpPr>
          <p:nvPr>
            <p:ph type="sldNum" sz="quarter" idx="12"/>
          </p:nvPr>
        </p:nvSpPr>
        <p:spPr/>
        <p:txBody>
          <a:bodyPr/>
          <a:lstStyle/>
          <a:p>
            <a:fld id="{14C2877C-ECA7-4416-BDE3-EAB13034E2EF}" type="slidenum">
              <a:rPr lang="en-IN" smtClean="0"/>
              <a:t>‹#›</a:t>
            </a:fld>
            <a:endParaRPr lang="en-IN"/>
          </a:p>
        </p:txBody>
      </p:sp>
    </p:spTree>
    <p:extLst>
      <p:ext uri="{BB962C8B-B14F-4D97-AF65-F5344CB8AC3E}">
        <p14:creationId xmlns:p14="http://schemas.microsoft.com/office/powerpoint/2010/main" val="44753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ABFF-35DB-1E58-DCDF-D389BD1CEB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AA8488-00C8-453A-58A7-7A7C8D7891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820698-8625-B7AB-AFF5-CAF1B7858958}"/>
              </a:ext>
            </a:extLst>
          </p:cNvPr>
          <p:cNvSpPr>
            <a:spLocks noGrp="1"/>
          </p:cNvSpPr>
          <p:nvPr>
            <p:ph type="dt" sz="half" idx="10"/>
          </p:nvPr>
        </p:nvSpPr>
        <p:spPr/>
        <p:txBody>
          <a:bodyPr/>
          <a:lstStyle/>
          <a:p>
            <a:fld id="{BE787CB2-AC90-42FA-A659-84AF3DF5BB32}" type="datetimeFigureOut">
              <a:rPr lang="en-IN" smtClean="0"/>
              <a:t>10-01-2024</a:t>
            </a:fld>
            <a:endParaRPr lang="en-IN"/>
          </a:p>
        </p:txBody>
      </p:sp>
      <p:sp>
        <p:nvSpPr>
          <p:cNvPr id="5" name="Footer Placeholder 4">
            <a:extLst>
              <a:ext uri="{FF2B5EF4-FFF2-40B4-BE49-F238E27FC236}">
                <a16:creationId xmlns:a16="http://schemas.microsoft.com/office/drawing/2014/main" id="{0AA8AB67-D831-3F01-27B3-7FC19A7BFD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D340AA-20E6-E7E5-C113-BB0198317D2A}"/>
              </a:ext>
            </a:extLst>
          </p:cNvPr>
          <p:cNvSpPr>
            <a:spLocks noGrp="1"/>
          </p:cNvSpPr>
          <p:nvPr>
            <p:ph type="sldNum" sz="quarter" idx="12"/>
          </p:nvPr>
        </p:nvSpPr>
        <p:spPr/>
        <p:txBody>
          <a:bodyPr/>
          <a:lstStyle/>
          <a:p>
            <a:fld id="{14C2877C-ECA7-4416-BDE3-EAB13034E2EF}" type="slidenum">
              <a:rPr lang="en-IN" smtClean="0"/>
              <a:t>‹#›</a:t>
            </a:fld>
            <a:endParaRPr lang="en-IN"/>
          </a:p>
        </p:txBody>
      </p:sp>
    </p:spTree>
    <p:extLst>
      <p:ext uri="{BB962C8B-B14F-4D97-AF65-F5344CB8AC3E}">
        <p14:creationId xmlns:p14="http://schemas.microsoft.com/office/powerpoint/2010/main" val="141812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B066A-0739-C768-06F2-CD817FCE6B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0C6508-46C4-6B50-7EC4-B090B023B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B42D1E-651E-E778-DB62-FE457547B203}"/>
              </a:ext>
            </a:extLst>
          </p:cNvPr>
          <p:cNvSpPr>
            <a:spLocks noGrp="1"/>
          </p:cNvSpPr>
          <p:nvPr>
            <p:ph type="dt" sz="half" idx="10"/>
          </p:nvPr>
        </p:nvSpPr>
        <p:spPr/>
        <p:txBody>
          <a:bodyPr/>
          <a:lstStyle/>
          <a:p>
            <a:fld id="{BE787CB2-AC90-42FA-A659-84AF3DF5BB32}" type="datetimeFigureOut">
              <a:rPr lang="en-IN" smtClean="0"/>
              <a:t>10-01-2024</a:t>
            </a:fld>
            <a:endParaRPr lang="en-IN"/>
          </a:p>
        </p:txBody>
      </p:sp>
      <p:sp>
        <p:nvSpPr>
          <p:cNvPr id="5" name="Footer Placeholder 4">
            <a:extLst>
              <a:ext uri="{FF2B5EF4-FFF2-40B4-BE49-F238E27FC236}">
                <a16:creationId xmlns:a16="http://schemas.microsoft.com/office/drawing/2014/main" id="{00CEB21C-BBD4-CBFB-7271-4D72CB8733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C08CBE-B2DB-9783-DDAD-E5D8E2E91966}"/>
              </a:ext>
            </a:extLst>
          </p:cNvPr>
          <p:cNvSpPr>
            <a:spLocks noGrp="1"/>
          </p:cNvSpPr>
          <p:nvPr>
            <p:ph type="sldNum" sz="quarter" idx="12"/>
          </p:nvPr>
        </p:nvSpPr>
        <p:spPr/>
        <p:txBody>
          <a:bodyPr/>
          <a:lstStyle/>
          <a:p>
            <a:fld id="{14C2877C-ECA7-4416-BDE3-EAB13034E2EF}" type="slidenum">
              <a:rPr lang="en-IN" smtClean="0"/>
              <a:t>‹#›</a:t>
            </a:fld>
            <a:endParaRPr lang="en-IN"/>
          </a:p>
        </p:txBody>
      </p:sp>
    </p:spTree>
    <p:extLst>
      <p:ext uri="{BB962C8B-B14F-4D97-AF65-F5344CB8AC3E}">
        <p14:creationId xmlns:p14="http://schemas.microsoft.com/office/powerpoint/2010/main" val="149767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3699-68B2-E1FA-833C-A3081ACC7F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C48760-EE0D-5912-1E9E-20561EFD8D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31AC40-FA57-6DE8-38A9-2B285E8E2616}"/>
              </a:ext>
            </a:extLst>
          </p:cNvPr>
          <p:cNvSpPr>
            <a:spLocks noGrp="1"/>
          </p:cNvSpPr>
          <p:nvPr>
            <p:ph type="dt" sz="half" idx="10"/>
          </p:nvPr>
        </p:nvSpPr>
        <p:spPr/>
        <p:txBody>
          <a:bodyPr/>
          <a:lstStyle/>
          <a:p>
            <a:fld id="{BE787CB2-AC90-42FA-A659-84AF3DF5BB32}" type="datetimeFigureOut">
              <a:rPr lang="en-IN" smtClean="0"/>
              <a:t>10-01-2024</a:t>
            </a:fld>
            <a:endParaRPr lang="en-IN"/>
          </a:p>
        </p:txBody>
      </p:sp>
      <p:sp>
        <p:nvSpPr>
          <p:cNvPr id="5" name="Footer Placeholder 4">
            <a:extLst>
              <a:ext uri="{FF2B5EF4-FFF2-40B4-BE49-F238E27FC236}">
                <a16:creationId xmlns:a16="http://schemas.microsoft.com/office/drawing/2014/main" id="{4ABEC6FA-6859-2C6A-9BCA-9A6C526F90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361123-06C1-72DA-9B94-768598086E9E}"/>
              </a:ext>
            </a:extLst>
          </p:cNvPr>
          <p:cNvSpPr>
            <a:spLocks noGrp="1"/>
          </p:cNvSpPr>
          <p:nvPr>
            <p:ph type="sldNum" sz="quarter" idx="12"/>
          </p:nvPr>
        </p:nvSpPr>
        <p:spPr/>
        <p:txBody>
          <a:bodyPr/>
          <a:lstStyle/>
          <a:p>
            <a:fld id="{14C2877C-ECA7-4416-BDE3-EAB13034E2EF}" type="slidenum">
              <a:rPr lang="en-IN" smtClean="0"/>
              <a:t>‹#›</a:t>
            </a:fld>
            <a:endParaRPr lang="en-IN"/>
          </a:p>
        </p:txBody>
      </p:sp>
    </p:spTree>
    <p:extLst>
      <p:ext uri="{BB962C8B-B14F-4D97-AF65-F5344CB8AC3E}">
        <p14:creationId xmlns:p14="http://schemas.microsoft.com/office/powerpoint/2010/main" val="294772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B08D-8D5A-C277-9F37-5427A0A2F0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953159-2E20-361E-D4A6-E335408C8A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08E5EA-DAEB-4329-88DF-C4E3311D0149}"/>
              </a:ext>
            </a:extLst>
          </p:cNvPr>
          <p:cNvSpPr>
            <a:spLocks noGrp="1"/>
          </p:cNvSpPr>
          <p:nvPr>
            <p:ph type="dt" sz="half" idx="10"/>
          </p:nvPr>
        </p:nvSpPr>
        <p:spPr/>
        <p:txBody>
          <a:bodyPr/>
          <a:lstStyle/>
          <a:p>
            <a:fld id="{BE787CB2-AC90-42FA-A659-84AF3DF5BB32}" type="datetimeFigureOut">
              <a:rPr lang="en-IN" smtClean="0"/>
              <a:t>10-01-2024</a:t>
            </a:fld>
            <a:endParaRPr lang="en-IN"/>
          </a:p>
        </p:txBody>
      </p:sp>
      <p:sp>
        <p:nvSpPr>
          <p:cNvPr id="5" name="Footer Placeholder 4">
            <a:extLst>
              <a:ext uri="{FF2B5EF4-FFF2-40B4-BE49-F238E27FC236}">
                <a16:creationId xmlns:a16="http://schemas.microsoft.com/office/drawing/2014/main" id="{21086C09-1E5B-8674-2776-D4127187E5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C8BD4-662F-CBE8-31E1-98840A3FFA70}"/>
              </a:ext>
            </a:extLst>
          </p:cNvPr>
          <p:cNvSpPr>
            <a:spLocks noGrp="1"/>
          </p:cNvSpPr>
          <p:nvPr>
            <p:ph type="sldNum" sz="quarter" idx="12"/>
          </p:nvPr>
        </p:nvSpPr>
        <p:spPr/>
        <p:txBody>
          <a:bodyPr/>
          <a:lstStyle/>
          <a:p>
            <a:fld id="{14C2877C-ECA7-4416-BDE3-EAB13034E2EF}" type="slidenum">
              <a:rPr lang="en-IN" smtClean="0"/>
              <a:t>‹#›</a:t>
            </a:fld>
            <a:endParaRPr lang="en-IN"/>
          </a:p>
        </p:txBody>
      </p:sp>
    </p:spTree>
    <p:extLst>
      <p:ext uri="{BB962C8B-B14F-4D97-AF65-F5344CB8AC3E}">
        <p14:creationId xmlns:p14="http://schemas.microsoft.com/office/powerpoint/2010/main" val="101087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6C7B-88E8-B858-91B8-2BB2BA2BA1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461AB4-CF58-510D-431E-C0C6BFA9AE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861859-D13E-0500-5FDE-D23489A5C3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E1EDE9-984C-A5DF-EE01-C2B03D95B80F}"/>
              </a:ext>
            </a:extLst>
          </p:cNvPr>
          <p:cNvSpPr>
            <a:spLocks noGrp="1"/>
          </p:cNvSpPr>
          <p:nvPr>
            <p:ph type="dt" sz="half" idx="10"/>
          </p:nvPr>
        </p:nvSpPr>
        <p:spPr/>
        <p:txBody>
          <a:bodyPr/>
          <a:lstStyle/>
          <a:p>
            <a:fld id="{BE787CB2-AC90-42FA-A659-84AF3DF5BB32}" type="datetimeFigureOut">
              <a:rPr lang="en-IN" smtClean="0"/>
              <a:t>10-01-2024</a:t>
            </a:fld>
            <a:endParaRPr lang="en-IN"/>
          </a:p>
        </p:txBody>
      </p:sp>
      <p:sp>
        <p:nvSpPr>
          <p:cNvPr id="6" name="Footer Placeholder 5">
            <a:extLst>
              <a:ext uri="{FF2B5EF4-FFF2-40B4-BE49-F238E27FC236}">
                <a16:creationId xmlns:a16="http://schemas.microsoft.com/office/drawing/2014/main" id="{436DD06B-38E4-F20E-4CA8-5ADC39E75E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5C5851-8550-12F4-1DA9-D552BF745753}"/>
              </a:ext>
            </a:extLst>
          </p:cNvPr>
          <p:cNvSpPr>
            <a:spLocks noGrp="1"/>
          </p:cNvSpPr>
          <p:nvPr>
            <p:ph type="sldNum" sz="quarter" idx="12"/>
          </p:nvPr>
        </p:nvSpPr>
        <p:spPr/>
        <p:txBody>
          <a:bodyPr/>
          <a:lstStyle/>
          <a:p>
            <a:fld id="{14C2877C-ECA7-4416-BDE3-EAB13034E2EF}" type="slidenum">
              <a:rPr lang="en-IN" smtClean="0"/>
              <a:t>‹#›</a:t>
            </a:fld>
            <a:endParaRPr lang="en-IN"/>
          </a:p>
        </p:txBody>
      </p:sp>
    </p:spTree>
    <p:extLst>
      <p:ext uri="{BB962C8B-B14F-4D97-AF65-F5344CB8AC3E}">
        <p14:creationId xmlns:p14="http://schemas.microsoft.com/office/powerpoint/2010/main" val="264195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6724-E600-6CD7-CFF9-53EED0FA9A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6B3CFE-EFAC-CFB3-4F4A-9A030C3F7D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56B3C5-5E4D-6520-DF19-46363DE185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0348C8-AF84-1EEC-C4BF-D989AA52A2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A6E161-86D9-61C2-9DF5-8BCAC871AE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38E08F-7B44-85A3-F51A-C851274CEB7E}"/>
              </a:ext>
            </a:extLst>
          </p:cNvPr>
          <p:cNvSpPr>
            <a:spLocks noGrp="1"/>
          </p:cNvSpPr>
          <p:nvPr>
            <p:ph type="dt" sz="half" idx="10"/>
          </p:nvPr>
        </p:nvSpPr>
        <p:spPr/>
        <p:txBody>
          <a:bodyPr/>
          <a:lstStyle/>
          <a:p>
            <a:fld id="{BE787CB2-AC90-42FA-A659-84AF3DF5BB32}" type="datetimeFigureOut">
              <a:rPr lang="en-IN" smtClean="0"/>
              <a:t>10-01-2024</a:t>
            </a:fld>
            <a:endParaRPr lang="en-IN"/>
          </a:p>
        </p:txBody>
      </p:sp>
      <p:sp>
        <p:nvSpPr>
          <p:cNvPr id="8" name="Footer Placeholder 7">
            <a:extLst>
              <a:ext uri="{FF2B5EF4-FFF2-40B4-BE49-F238E27FC236}">
                <a16:creationId xmlns:a16="http://schemas.microsoft.com/office/drawing/2014/main" id="{DD1E4337-BF4D-B4BE-CFA7-901F018BDC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6F20BA-2C80-0D6C-CB7A-3006709BF6D3}"/>
              </a:ext>
            </a:extLst>
          </p:cNvPr>
          <p:cNvSpPr>
            <a:spLocks noGrp="1"/>
          </p:cNvSpPr>
          <p:nvPr>
            <p:ph type="sldNum" sz="quarter" idx="12"/>
          </p:nvPr>
        </p:nvSpPr>
        <p:spPr/>
        <p:txBody>
          <a:bodyPr/>
          <a:lstStyle/>
          <a:p>
            <a:fld id="{14C2877C-ECA7-4416-BDE3-EAB13034E2EF}" type="slidenum">
              <a:rPr lang="en-IN" smtClean="0"/>
              <a:t>‹#›</a:t>
            </a:fld>
            <a:endParaRPr lang="en-IN"/>
          </a:p>
        </p:txBody>
      </p:sp>
    </p:spTree>
    <p:extLst>
      <p:ext uri="{BB962C8B-B14F-4D97-AF65-F5344CB8AC3E}">
        <p14:creationId xmlns:p14="http://schemas.microsoft.com/office/powerpoint/2010/main" val="2923309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93AF-E50B-41CD-56FC-44C9C5C229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A883F8-5419-5D99-E175-A73BCCD2D99A}"/>
              </a:ext>
            </a:extLst>
          </p:cNvPr>
          <p:cNvSpPr>
            <a:spLocks noGrp="1"/>
          </p:cNvSpPr>
          <p:nvPr>
            <p:ph type="dt" sz="half" idx="10"/>
          </p:nvPr>
        </p:nvSpPr>
        <p:spPr/>
        <p:txBody>
          <a:bodyPr/>
          <a:lstStyle/>
          <a:p>
            <a:fld id="{BE787CB2-AC90-42FA-A659-84AF3DF5BB32}" type="datetimeFigureOut">
              <a:rPr lang="en-IN" smtClean="0"/>
              <a:t>10-01-2024</a:t>
            </a:fld>
            <a:endParaRPr lang="en-IN"/>
          </a:p>
        </p:txBody>
      </p:sp>
      <p:sp>
        <p:nvSpPr>
          <p:cNvPr id="4" name="Footer Placeholder 3">
            <a:extLst>
              <a:ext uri="{FF2B5EF4-FFF2-40B4-BE49-F238E27FC236}">
                <a16:creationId xmlns:a16="http://schemas.microsoft.com/office/drawing/2014/main" id="{88854D94-E0E5-463B-A7B8-92803505B4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D0D872-8734-0CC2-8ABE-F1E3886E1495}"/>
              </a:ext>
            </a:extLst>
          </p:cNvPr>
          <p:cNvSpPr>
            <a:spLocks noGrp="1"/>
          </p:cNvSpPr>
          <p:nvPr>
            <p:ph type="sldNum" sz="quarter" idx="12"/>
          </p:nvPr>
        </p:nvSpPr>
        <p:spPr/>
        <p:txBody>
          <a:bodyPr/>
          <a:lstStyle/>
          <a:p>
            <a:fld id="{14C2877C-ECA7-4416-BDE3-EAB13034E2EF}" type="slidenum">
              <a:rPr lang="en-IN" smtClean="0"/>
              <a:t>‹#›</a:t>
            </a:fld>
            <a:endParaRPr lang="en-IN"/>
          </a:p>
        </p:txBody>
      </p:sp>
    </p:spTree>
    <p:extLst>
      <p:ext uri="{BB962C8B-B14F-4D97-AF65-F5344CB8AC3E}">
        <p14:creationId xmlns:p14="http://schemas.microsoft.com/office/powerpoint/2010/main" val="104218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3C93DA-BE93-18D2-96AE-2E8FAE9206B5}"/>
              </a:ext>
            </a:extLst>
          </p:cNvPr>
          <p:cNvSpPr>
            <a:spLocks noGrp="1"/>
          </p:cNvSpPr>
          <p:nvPr>
            <p:ph type="dt" sz="half" idx="10"/>
          </p:nvPr>
        </p:nvSpPr>
        <p:spPr/>
        <p:txBody>
          <a:bodyPr/>
          <a:lstStyle/>
          <a:p>
            <a:fld id="{BE787CB2-AC90-42FA-A659-84AF3DF5BB32}" type="datetimeFigureOut">
              <a:rPr lang="en-IN" smtClean="0"/>
              <a:t>10-01-2024</a:t>
            </a:fld>
            <a:endParaRPr lang="en-IN"/>
          </a:p>
        </p:txBody>
      </p:sp>
      <p:sp>
        <p:nvSpPr>
          <p:cNvPr id="3" name="Footer Placeholder 2">
            <a:extLst>
              <a:ext uri="{FF2B5EF4-FFF2-40B4-BE49-F238E27FC236}">
                <a16:creationId xmlns:a16="http://schemas.microsoft.com/office/drawing/2014/main" id="{C1D02D3F-CDE8-AAC1-67EF-60C6FCC625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92F468-A2BF-19FC-1BCF-75DAE4B6F8F0}"/>
              </a:ext>
            </a:extLst>
          </p:cNvPr>
          <p:cNvSpPr>
            <a:spLocks noGrp="1"/>
          </p:cNvSpPr>
          <p:nvPr>
            <p:ph type="sldNum" sz="quarter" idx="12"/>
          </p:nvPr>
        </p:nvSpPr>
        <p:spPr/>
        <p:txBody>
          <a:bodyPr/>
          <a:lstStyle/>
          <a:p>
            <a:fld id="{14C2877C-ECA7-4416-BDE3-EAB13034E2EF}" type="slidenum">
              <a:rPr lang="en-IN" smtClean="0"/>
              <a:t>‹#›</a:t>
            </a:fld>
            <a:endParaRPr lang="en-IN"/>
          </a:p>
        </p:txBody>
      </p:sp>
    </p:spTree>
    <p:extLst>
      <p:ext uri="{BB962C8B-B14F-4D97-AF65-F5344CB8AC3E}">
        <p14:creationId xmlns:p14="http://schemas.microsoft.com/office/powerpoint/2010/main" val="154924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B318-DC5A-FE08-DFF8-B5222CD00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EE56A2-E7C4-913A-9EB6-4BF9461469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69F670-6825-2E18-521C-2E8E81108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2DE669-1CD8-E60C-9B19-670771E93CE9}"/>
              </a:ext>
            </a:extLst>
          </p:cNvPr>
          <p:cNvSpPr>
            <a:spLocks noGrp="1"/>
          </p:cNvSpPr>
          <p:nvPr>
            <p:ph type="dt" sz="half" idx="10"/>
          </p:nvPr>
        </p:nvSpPr>
        <p:spPr/>
        <p:txBody>
          <a:bodyPr/>
          <a:lstStyle/>
          <a:p>
            <a:fld id="{BE787CB2-AC90-42FA-A659-84AF3DF5BB32}" type="datetimeFigureOut">
              <a:rPr lang="en-IN" smtClean="0"/>
              <a:t>10-01-2024</a:t>
            </a:fld>
            <a:endParaRPr lang="en-IN"/>
          </a:p>
        </p:txBody>
      </p:sp>
      <p:sp>
        <p:nvSpPr>
          <p:cNvPr id="6" name="Footer Placeholder 5">
            <a:extLst>
              <a:ext uri="{FF2B5EF4-FFF2-40B4-BE49-F238E27FC236}">
                <a16:creationId xmlns:a16="http://schemas.microsoft.com/office/drawing/2014/main" id="{FD165BB4-8B25-F5D1-EE53-A5C1B9C64D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317463-14AF-4FA0-BE32-0BAF9581B26B}"/>
              </a:ext>
            </a:extLst>
          </p:cNvPr>
          <p:cNvSpPr>
            <a:spLocks noGrp="1"/>
          </p:cNvSpPr>
          <p:nvPr>
            <p:ph type="sldNum" sz="quarter" idx="12"/>
          </p:nvPr>
        </p:nvSpPr>
        <p:spPr/>
        <p:txBody>
          <a:bodyPr/>
          <a:lstStyle/>
          <a:p>
            <a:fld id="{14C2877C-ECA7-4416-BDE3-EAB13034E2EF}" type="slidenum">
              <a:rPr lang="en-IN" smtClean="0"/>
              <a:t>‹#›</a:t>
            </a:fld>
            <a:endParaRPr lang="en-IN"/>
          </a:p>
        </p:txBody>
      </p:sp>
    </p:spTree>
    <p:extLst>
      <p:ext uri="{BB962C8B-B14F-4D97-AF65-F5344CB8AC3E}">
        <p14:creationId xmlns:p14="http://schemas.microsoft.com/office/powerpoint/2010/main" val="394265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183F-6EF9-E3FA-0AD0-54046C456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284471-ED48-4A9D-98C3-62ED95D957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162047-78C7-AB20-6969-8BD8DBEC0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7B2A4-3DAB-749E-0AB3-87580A9A4109}"/>
              </a:ext>
            </a:extLst>
          </p:cNvPr>
          <p:cNvSpPr>
            <a:spLocks noGrp="1"/>
          </p:cNvSpPr>
          <p:nvPr>
            <p:ph type="dt" sz="half" idx="10"/>
          </p:nvPr>
        </p:nvSpPr>
        <p:spPr/>
        <p:txBody>
          <a:bodyPr/>
          <a:lstStyle/>
          <a:p>
            <a:fld id="{BE787CB2-AC90-42FA-A659-84AF3DF5BB32}" type="datetimeFigureOut">
              <a:rPr lang="en-IN" smtClean="0"/>
              <a:t>10-01-2024</a:t>
            </a:fld>
            <a:endParaRPr lang="en-IN"/>
          </a:p>
        </p:txBody>
      </p:sp>
      <p:sp>
        <p:nvSpPr>
          <p:cNvPr id="6" name="Footer Placeholder 5">
            <a:extLst>
              <a:ext uri="{FF2B5EF4-FFF2-40B4-BE49-F238E27FC236}">
                <a16:creationId xmlns:a16="http://schemas.microsoft.com/office/drawing/2014/main" id="{9F0DEA61-3518-5BFD-D85F-5456343C2D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0A760C-03B5-F1FB-E4A2-035DBE62DD97}"/>
              </a:ext>
            </a:extLst>
          </p:cNvPr>
          <p:cNvSpPr>
            <a:spLocks noGrp="1"/>
          </p:cNvSpPr>
          <p:nvPr>
            <p:ph type="sldNum" sz="quarter" idx="12"/>
          </p:nvPr>
        </p:nvSpPr>
        <p:spPr/>
        <p:txBody>
          <a:bodyPr/>
          <a:lstStyle/>
          <a:p>
            <a:fld id="{14C2877C-ECA7-4416-BDE3-EAB13034E2EF}" type="slidenum">
              <a:rPr lang="en-IN" smtClean="0"/>
              <a:t>‹#›</a:t>
            </a:fld>
            <a:endParaRPr lang="en-IN"/>
          </a:p>
        </p:txBody>
      </p:sp>
    </p:spTree>
    <p:extLst>
      <p:ext uri="{BB962C8B-B14F-4D97-AF65-F5344CB8AC3E}">
        <p14:creationId xmlns:p14="http://schemas.microsoft.com/office/powerpoint/2010/main" val="1268571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3E1F1A-F0D3-C886-A3AF-BFBADF5B6D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DF0413-EC0A-00F3-76D5-E04C1D125D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D69C88-4845-0161-EE51-903C204F2E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87CB2-AC90-42FA-A659-84AF3DF5BB32}" type="datetimeFigureOut">
              <a:rPr lang="en-IN" smtClean="0"/>
              <a:t>10-01-2024</a:t>
            </a:fld>
            <a:endParaRPr lang="en-IN"/>
          </a:p>
        </p:txBody>
      </p:sp>
      <p:sp>
        <p:nvSpPr>
          <p:cNvPr id="5" name="Footer Placeholder 4">
            <a:extLst>
              <a:ext uri="{FF2B5EF4-FFF2-40B4-BE49-F238E27FC236}">
                <a16:creationId xmlns:a16="http://schemas.microsoft.com/office/drawing/2014/main" id="{EF5C0CD2-81E5-783E-9D45-52AF6B577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1E632A-2849-57B7-A529-EA9E2B744B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2877C-ECA7-4416-BDE3-EAB13034E2EF}" type="slidenum">
              <a:rPr lang="en-IN" smtClean="0"/>
              <a:t>‹#›</a:t>
            </a:fld>
            <a:endParaRPr lang="en-IN"/>
          </a:p>
        </p:txBody>
      </p:sp>
    </p:spTree>
    <p:extLst>
      <p:ext uri="{BB962C8B-B14F-4D97-AF65-F5344CB8AC3E}">
        <p14:creationId xmlns:p14="http://schemas.microsoft.com/office/powerpoint/2010/main" val="1038950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5E1E-B52E-BAA3-B319-53808B0CF9B9}"/>
              </a:ext>
            </a:extLst>
          </p:cNvPr>
          <p:cNvSpPr>
            <a:spLocks noGrp="1"/>
          </p:cNvSpPr>
          <p:nvPr>
            <p:ph type="title"/>
          </p:nvPr>
        </p:nvSpPr>
        <p:spPr>
          <a:xfrm>
            <a:off x="167951" y="131860"/>
            <a:ext cx="11185849" cy="549177"/>
          </a:xfrm>
        </p:spPr>
        <p:txBody>
          <a:bodyPr>
            <a:normAutofit fontScale="90000"/>
          </a:bodyPr>
          <a:lstStyle/>
          <a:p>
            <a:r>
              <a:rPr lang="en-IN" sz="3600" b="1" dirty="0">
                <a:latin typeface="Times New Roman" panose="02020603050405020304" pitchFamily="18" charset="0"/>
                <a:cs typeface="Times New Roman" panose="02020603050405020304" pitchFamily="18" charset="0"/>
              </a:rPr>
              <a:t>Swap Space Management</a:t>
            </a:r>
          </a:p>
        </p:txBody>
      </p:sp>
      <p:sp>
        <p:nvSpPr>
          <p:cNvPr id="3" name="Content Placeholder 2">
            <a:extLst>
              <a:ext uri="{FF2B5EF4-FFF2-40B4-BE49-F238E27FC236}">
                <a16:creationId xmlns:a16="http://schemas.microsoft.com/office/drawing/2014/main" id="{431EE458-7A7B-D67F-DE55-C7153B1AC3B9}"/>
              </a:ext>
            </a:extLst>
          </p:cNvPr>
          <p:cNvSpPr>
            <a:spLocks noGrp="1"/>
          </p:cNvSpPr>
          <p:nvPr>
            <p:ph idx="1"/>
          </p:nvPr>
        </p:nvSpPr>
        <p:spPr>
          <a:xfrm>
            <a:off x="233265" y="783770"/>
            <a:ext cx="11625943" cy="5803641"/>
          </a:xfrm>
        </p:spPr>
        <p:txBody>
          <a:bodyPr>
            <a:norm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Swapping </a:t>
            </a:r>
            <a:r>
              <a:rPr lang="en-US" sz="2400" b="0" i="0" dirty="0">
                <a:effectLst/>
                <a:latin typeface="Times New Roman" panose="02020603050405020304" pitchFamily="18" charset="0"/>
                <a:cs typeface="Times New Roman" panose="02020603050405020304" pitchFamily="18" charset="0"/>
              </a:rPr>
              <a:t>is a memory management technique used in multi-programming to increase the number of processes sharing the CPU.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a technique of removing a process from the main memory and storing it into secondary memory, and then bringing it back into the main memory for continued execution.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action of moving a process out from main memory to secondary memory is called </a:t>
            </a:r>
            <a:r>
              <a:rPr lang="en-US" sz="2400" b="1" i="0" dirty="0">
                <a:effectLst/>
                <a:latin typeface="Times New Roman" panose="02020603050405020304" pitchFamily="18" charset="0"/>
                <a:cs typeface="Times New Roman" panose="02020603050405020304" pitchFamily="18" charset="0"/>
              </a:rPr>
              <a:t>Swap Out</a:t>
            </a:r>
            <a:r>
              <a:rPr lang="en-US" sz="2400" b="0" i="0" dirty="0">
                <a:effectLst/>
                <a:latin typeface="Times New Roman" panose="02020603050405020304" pitchFamily="18" charset="0"/>
                <a:cs typeface="Times New Roman" panose="02020603050405020304" pitchFamily="18" charset="0"/>
              </a:rPr>
              <a:t> and the action of moving a process out from secondary memory to main memory is called </a:t>
            </a:r>
            <a:r>
              <a:rPr lang="en-US" sz="2400" b="1" i="0" dirty="0">
                <a:effectLst/>
                <a:latin typeface="Times New Roman" panose="02020603050405020304" pitchFamily="18" charset="0"/>
                <a:cs typeface="Times New Roman" panose="02020603050405020304" pitchFamily="18" charset="0"/>
              </a:rPr>
              <a:t>Swap In</a:t>
            </a:r>
            <a:r>
              <a:rPr lang="en-US" sz="2400" b="0" i="0" dirty="0">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445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DAC46B8-2A54-E7C1-DA7D-68FEA4220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347" y="424348"/>
            <a:ext cx="6343650" cy="3676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A22CC4-11FE-F998-FA36-A901373CB892}"/>
              </a:ext>
            </a:extLst>
          </p:cNvPr>
          <p:cNvSpPr txBox="1"/>
          <p:nvPr/>
        </p:nvSpPr>
        <p:spPr>
          <a:xfrm>
            <a:off x="3054609" y="4485306"/>
            <a:ext cx="6343650" cy="461665"/>
          </a:xfrm>
          <a:prstGeom prst="rect">
            <a:avLst/>
          </a:prstGeom>
          <a:noFill/>
        </p:spPr>
        <p:txBody>
          <a:bodyPr wrap="square">
            <a:spAutoFit/>
          </a:bodyPr>
          <a:lstStyle/>
          <a:p>
            <a:pPr algn="just"/>
            <a:r>
              <a:rPr lang="en-US" sz="2400" b="1" i="0" dirty="0">
                <a:effectLst/>
                <a:latin typeface="Times New Roman" panose="02020603050405020304" pitchFamily="18" charset="0"/>
                <a:cs typeface="Times New Roman" panose="02020603050405020304" pitchFamily="18" charset="0"/>
              </a:rPr>
              <a:t>Data structure for swapping on Linux system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1B8D2-8955-7E6F-4DCB-1341AE99DF32}"/>
              </a:ext>
            </a:extLst>
          </p:cNvPr>
          <p:cNvSpPr>
            <a:spLocks noGrp="1"/>
          </p:cNvSpPr>
          <p:nvPr>
            <p:ph idx="1"/>
          </p:nvPr>
        </p:nvSpPr>
        <p:spPr>
          <a:xfrm>
            <a:off x="419878" y="438539"/>
            <a:ext cx="11308702" cy="6092890"/>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Each swap area consists of 4-KB </a:t>
            </a:r>
            <a:r>
              <a:rPr lang="en-US" sz="2400" b="1" i="0" dirty="0">
                <a:effectLst/>
                <a:latin typeface="Times New Roman" panose="02020603050405020304" pitchFamily="18" charset="0"/>
                <a:cs typeface="Times New Roman" panose="02020603050405020304" pitchFamily="18" charset="0"/>
              </a:rPr>
              <a:t>page slots</a:t>
            </a:r>
            <a:r>
              <a:rPr lang="en-US" sz="2400" b="0" i="0" dirty="0">
                <a:effectLst/>
                <a:latin typeface="Times New Roman" panose="02020603050405020304" pitchFamily="18" charset="0"/>
                <a:cs typeface="Times New Roman" panose="02020603050405020304" pitchFamily="18" charset="0"/>
              </a:rPr>
              <a:t>, which are used to hold the swapped pages.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Associated with each swap area is a </a:t>
            </a:r>
            <a:r>
              <a:rPr lang="en-US" sz="2400" b="1" i="0" dirty="0">
                <a:effectLst/>
                <a:latin typeface="Times New Roman" panose="02020603050405020304" pitchFamily="18" charset="0"/>
                <a:cs typeface="Times New Roman" panose="02020603050405020304" pitchFamily="18" charset="0"/>
              </a:rPr>
              <a:t>swap-map-</a:t>
            </a:r>
            <a:r>
              <a:rPr lang="en-US" sz="2400" b="0" i="0" dirty="0">
                <a:effectLst/>
                <a:latin typeface="Times New Roman" panose="02020603050405020304" pitchFamily="18" charset="0"/>
                <a:cs typeface="Times New Roman" panose="02020603050405020304" pitchFamily="18" charset="0"/>
              </a:rPr>
              <a:t> an array of integers counters, each corresponding to a page slot in the swap area.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the value of the counter is 0 it means page slot is occupied by swapped page.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value of counter indicates the number of mappings to the swapped page.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a value 3 indicates that the swapped page is mapped to the 3 different processes.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963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9187-0A82-39A1-4E82-47019BF2AE85}"/>
              </a:ext>
            </a:extLst>
          </p:cNvPr>
          <p:cNvSpPr>
            <a:spLocks noGrp="1"/>
          </p:cNvSpPr>
          <p:nvPr>
            <p:ph type="title"/>
          </p:nvPr>
        </p:nvSpPr>
        <p:spPr>
          <a:xfrm>
            <a:off x="270588" y="141191"/>
            <a:ext cx="11083212" cy="595928"/>
          </a:xfrm>
        </p:spPr>
        <p:txBody>
          <a:bodyPr>
            <a:normAutofit/>
          </a:bodyPr>
          <a:lstStyle/>
          <a:p>
            <a:r>
              <a:rPr lang="en-IN" sz="3600" b="1" dirty="0">
                <a:latin typeface="Times New Roman" panose="02020603050405020304" pitchFamily="18" charset="0"/>
                <a:cs typeface="Times New Roman" panose="02020603050405020304" pitchFamily="18" charset="0"/>
              </a:rPr>
              <a:t>Dynamic Memory Allocation</a:t>
            </a:r>
          </a:p>
        </p:txBody>
      </p:sp>
      <p:sp>
        <p:nvSpPr>
          <p:cNvPr id="3" name="Content Placeholder 2">
            <a:extLst>
              <a:ext uri="{FF2B5EF4-FFF2-40B4-BE49-F238E27FC236}">
                <a16:creationId xmlns:a16="http://schemas.microsoft.com/office/drawing/2014/main" id="{31B556E5-DC26-8D33-A6B6-14197A674800}"/>
              </a:ext>
            </a:extLst>
          </p:cNvPr>
          <p:cNvSpPr>
            <a:spLocks noGrp="1"/>
          </p:cNvSpPr>
          <p:nvPr>
            <p:ph idx="1"/>
          </p:nvPr>
        </p:nvSpPr>
        <p:spPr>
          <a:xfrm>
            <a:off x="270588" y="895740"/>
            <a:ext cx="11560628" cy="5635690"/>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Memory allocation is a very important part of software development. When the program is loaded into the system memory, the memory region allocated to the program is divided into three broad regions: stack, heap, and code.</a:t>
            </a:r>
          </a:p>
          <a:p>
            <a:pPr algn="just">
              <a:lnSpc>
                <a:spcPct val="150000"/>
              </a:lnSpc>
            </a:pPr>
            <a:r>
              <a:rPr lang="en-US" sz="2400" b="1" i="0" dirty="0">
                <a:effectLst/>
                <a:latin typeface="Times New Roman" panose="02020603050405020304" pitchFamily="18" charset="0"/>
                <a:cs typeface="Times New Roman" panose="02020603050405020304" pitchFamily="18" charset="0"/>
              </a:rPr>
              <a:t>Stack region</a:t>
            </a:r>
            <a:r>
              <a:rPr lang="en-US" sz="2400" b="0" i="0" dirty="0">
                <a:effectLst/>
                <a:latin typeface="Times New Roman" panose="02020603050405020304" pitchFamily="18" charset="0"/>
                <a:cs typeface="Times New Roman" panose="02020603050405020304" pitchFamily="18" charset="0"/>
              </a:rPr>
              <a:t> is used for storing program's local variables when they're declared. Also, variables and arrays declared at the start of a function, including main, are allocated stack space. Stacks grow from high address to low address.</a:t>
            </a:r>
          </a:p>
          <a:p>
            <a:pPr algn="just">
              <a:lnSpc>
                <a:spcPct val="150000"/>
              </a:lnSpc>
            </a:pPr>
            <a:r>
              <a:rPr lang="en-US" sz="2400" b="0" i="0" dirty="0">
                <a:effectLst/>
                <a:latin typeface="Times New Roman" panose="02020603050405020304" pitchFamily="18" charset="0"/>
                <a:cs typeface="Times New Roman" panose="02020603050405020304" pitchFamily="18" charset="0"/>
              </a:rPr>
              <a:t>Heap region is exclusively for dynamic memory allocation. Unlike stacks, heaps grow from low address to high address.</a:t>
            </a:r>
          </a:p>
        </p:txBody>
      </p:sp>
    </p:spTree>
    <p:extLst>
      <p:ext uri="{BB962C8B-B14F-4D97-AF65-F5344CB8AC3E}">
        <p14:creationId xmlns:p14="http://schemas.microsoft.com/office/powerpoint/2010/main" val="2699152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1E5A0-7847-B7B6-7B28-C71259E69DDA}"/>
              </a:ext>
            </a:extLst>
          </p:cNvPr>
          <p:cNvSpPr>
            <a:spLocks noGrp="1"/>
          </p:cNvSpPr>
          <p:nvPr>
            <p:ph idx="1"/>
          </p:nvPr>
        </p:nvSpPr>
        <p:spPr>
          <a:xfrm>
            <a:off x="382555" y="438539"/>
            <a:ext cx="10971245" cy="5738424"/>
          </a:xfrm>
        </p:spPr>
        <p:txBody>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Code region can be further divided as follows:</a:t>
            </a:r>
          </a:p>
          <a:p>
            <a:pPr algn="just">
              <a:lnSpc>
                <a:spcPct val="150000"/>
              </a:lnSpc>
              <a:buFont typeface="Arial" panose="020B0604020202020204" pitchFamily="34" charset="0"/>
              <a:buChar char="•"/>
            </a:pPr>
            <a:r>
              <a:rPr lang="en-US" sz="2400" b="0" i="1" dirty="0">
                <a:effectLst/>
                <a:latin typeface="Times New Roman" panose="02020603050405020304" pitchFamily="18" charset="0"/>
                <a:cs typeface="Times New Roman" panose="02020603050405020304" pitchFamily="18" charset="0"/>
              </a:rPr>
              <a:t>BSS segment</a:t>
            </a:r>
            <a:r>
              <a:rPr lang="en-US" sz="2400" b="0" i="0" dirty="0">
                <a:effectLst/>
                <a:latin typeface="Times New Roman" panose="02020603050405020304" pitchFamily="18" charset="0"/>
                <a:cs typeface="Times New Roman" panose="02020603050405020304" pitchFamily="18" charset="0"/>
              </a:rPr>
              <a:t>: stores uninitialized static variables</a:t>
            </a:r>
          </a:p>
          <a:p>
            <a:pPr algn="just">
              <a:lnSpc>
                <a:spcPct val="150000"/>
              </a:lnSpc>
              <a:buFont typeface="Arial" panose="020B0604020202020204" pitchFamily="34" charset="0"/>
              <a:buChar char="•"/>
            </a:pPr>
            <a:r>
              <a:rPr lang="en-US" sz="2400" b="0" i="1" dirty="0">
                <a:effectLst/>
                <a:latin typeface="Times New Roman" panose="02020603050405020304" pitchFamily="18" charset="0"/>
                <a:cs typeface="Times New Roman" panose="02020603050405020304" pitchFamily="18" charset="0"/>
              </a:rPr>
              <a:t>Data segment</a:t>
            </a:r>
            <a:r>
              <a:rPr lang="en-US" sz="2400" b="0" i="0" dirty="0">
                <a:effectLst/>
                <a:latin typeface="Times New Roman" panose="02020603050405020304" pitchFamily="18" charset="0"/>
                <a:cs typeface="Times New Roman" panose="02020603050405020304" pitchFamily="18" charset="0"/>
              </a:rPr>
              <a:t>: stores static variables that are initialized</a:t>
            </a:r>
          </a:p>
          <a:p>
            <a:pPr algn="just">
              <a:lnSpc>
                <a:spcPct val="150000"/>
              </a:lnSpc>
              <a:buFont typeface="Arial" panose="020B0604020202020204" pitchFamily="34" charset="0"/>
              <a:buChar char="•"/>
            </a:pPr>
            <a:r>
              <a:rPr lang="en-US" sz="2400" b="0" i="1" dirty="0">
                <a:effectLst/>
                <a:latin typeface="Times New Roman" panose="02020603050405020304" pitchFamily="18" charset="0"/>
                <a:cs typeface="Times New Roman" panose="02020603050405020304" pitchFamily="18" charset="0"/>
              </a:rPr>
              <a:t>Text segment</a:t>
            </a:r>
            <a:r>
              <a:rPr lang="en-US" sz="2400" b="0" i="0" dirty="0">
                <a:effectLst/>
                <a:latin typeface="Times New Roman" panose="02020603050405020304" pitchFamily="18" charset="0"/>
                <a:cs typeface="Times New Roman" panose="02020603050405020304" pitchFamily="18" charset="0"/>
              </a:rPr>
              <a:t>: stores the program's executable instructions</a:t>
            </a:r>
          </a:p>
          <a:p>
            <a:endParaRPr lang="en-IN" dirty="0"/>
          </a:p>
        </p:txBody>
      </p:sp>
    </p:spTree>
    <p:extLst>
      <p:ext uri="{BB962C8B-B14F-4D97-AF65-F5344CB8AC3E}">
        <p14:creationId xmlns:p14="http://schemas.microsoft.com/office/powerpoint/2010/main" val="4174300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rogram Memory Layout">
            <a:extLst>
              <a:ext uri="{FF2B5EF4-FFF2-40B4-BE49-F238E27FC236}">
                <a16:creationId xmlns:a16="http://schemas.microsoft.com/office/drawing/2014/main" id="{BF76CB2A-1FEA-BB4F-4E80-BBC514290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665" y="793102"/>
            <a:ext cx="4879911" cy="45440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BE59B6-0461-A4E7-F108-97167BCB74CF}"/>
              </a:ext>
            </a:extLst>
          </p:cNvPr>
          <p:cNvSpPr txBox="1"/>
          <p:nvPr/>
        </p:nvSpPr>
        <p:spPr>
          <a:xfrm>
            <a:off x="2125047" y="5880232"/>
            <a:ext cx="6097554" cy="369332"/>
          </a:xfrm>
          <a:prstGeom prst="rect">
            <a:avLst/>
          </a:prstGeom>
          <a:noFill/>
        </p:spPr>
        <p:txBody>
          <a:bodyPr wrap="square">
            <a:spAutoFit/>
          </a:bodyPr>
          <a:lstStyle/>
          <a:p>
            <a:pPr algn="ctr"/>
            <a:r>
              <a:rPr lang="en-IN" b="1" i="1" dirty="0">
                <a:solidFill>
                  <a:srgbClr val="555555"/>
                </a:solidFill>
                <a:effectLst/>
                <a:latin typeface="Open Sans" panose="020B0606030504020204" pitchFamily="34" charset="0"/>
              </a:rPr>
              <a:t>Program Memory Layout</a:t>
            </a:r>
            <a:endParaRPr lang="en-IN" dirty="0"/>
          </a:p>
        </p:txBody>
      </p:sp>
    </p:spTree>
    <p:extLst>
      <p:ext uri="{BB962C8B-B14F-4D97-AF65-F5344CB8AC3E}">
        <p14:creationId xmlns:p14="http://schemas.microsoft.com/office/powerpoint/2010/main" val="299873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4AABBD-FAC2-D000-8978-42521D934C15}"/>
              </a:ext>
            </a:extLst>
          </p:cNvPr>
          <p:cNvSpPr>
            <a:spLocks noGrp="1"/>
          </p:cNvSpPr>
          <p:nvPr>
            <p:ph idx="1"/>
          </p:nvPr>
        </p:nvSpPr>
        <p:spPr>
          <a:xfrm>
            <a:off x="298579" y="195943"/>
            <a:ext cx="11476653" cy="6410130"/>
          </a:xfrm>
        </p:spPr>
        <p:txBody>
          <a:bodyPr>
            <a:normAutofit fontScale="92500"/>
          </a:bodyPr>
          <a:lstStyle/>
          <a:p>
            <a:pPr marL="0" indent="0" algn="just" fontAlgn="base">
              <a:lnSpc>
                <a:spcPct val="150000"/>
              </a:lnSpc>
              <a:buNone/>
            </a:pPr>
            <a:r>
              <a:rPr lang="en-US" sz="2400" b="1" i="0" u="sng" dirty="0">
                <a:effectLst/>
                <a:latin typeface="Times New Roman" panose="02020603050405020304" pitchFamily="18" charset="0"/>
                <a:cs typeface="Times New Roman" panose="02020603050405020304" pitchFamily="18" charset="0"/>
              </a:rPr>
              <a:t>Swap-Space</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The area on the disk where the swapped-out processes are stored is called swap space. </a:t>
            </a:r>
          </a:p>
          <a:p>
            <a:pPr marL="0" indent="0" algn="just" fontAlgn="base">
              <a:lnSpc>
                <a:spcPct val="150000"/>
              </a:lnSpc>
              <a:buNone/>
            </a:pPr>
            <a:r>
              <a:rPr lang="en-US" sz="2400" b="1" i="0" u="sng" dirty="0">
                <a:effectLst/>
                <a:latin typeface="Times New Roman" panose="02020603050405020304" pitchFamily="18" charset="0"/>
                <a:cs typeface="Times New Roman" panose="02020603050405020304" pitchFamily="18" charset="0"/>
              </a:rPr>
              <a:t>Swap-Space Management</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Swap-Space management is another low-level task of the operating system. Disk space is used as an extension of main memory by the virtual memory.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As we know the fact that disk access is much slower than memory access, In the swap-space management we are using disk space, so it will significantly decreases system performance.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Basically, in all our systems we require the best throughput, so the goal of this swap-space implementation is to provide the virtual memory the best throughput.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these article, we are going to discuss how swap space is used, where swap space is located on disk, and how swap space is managed. </a:t>
            </a:r>
          </a:p>
          <a:p>
            <a:endParaRPr lang="en-IN" dirty="0"/>
          </a:p>
        </p:txBody>
      </p:sp>
    </p:spTree>
    <p:extLst>
      <p:ext uri="{BB962C8B-B14F-4D97-AF65-F5344CB8AC3E}">
        <p14:creationId xmlns:p14="http://schemas.microsoft.com/office/powerpoint/2010/main" val="9785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B7AF7-40E1-7BE3-4F48-4BB681C41C07}"/>
              </a:ext>
            </a:extLst>
          </p:cNvPr>
          <p:cNvSpPr>
            <a:spLocks noGrp="1"/>
          </p:cNvSpPr>
          <p:nvPr>
            <p:ph idx="1"/>
          </p:nvPr>
        </p:nvSpPr>
        <p:spPr>
          <a:xfrm>
            <a:off x="205273" y="242596"/>
            <a:ext cx="11597951" cy="6400800"/>
          </a:xfrm>
        </p:spPr>
        <p:txBody>
          <a:bodyPr>
            <a:normAutofit fontScale="92500"/>
          </a:bodyPr>
          <a:lstStyle/>
          <a:p>
            <a:pPr marL="0" indent="0">
              <a:buNone/>
            </a:pPr>
            <a:r>
              <a:rPr lang="en-US" sz="3000" b="1" i="0" u="sng" dirty="0">
                <a:solidFill>
                  <a:srgbClr val="273239"/>
                </a:solidFill>
                <a:effectLst/>
                <a:latin typeface="Times New Roman" panose="02020603050405020304" pitchFamily="18" charset="0"/>
                <a:cs typeface="Times New Roman" panose="02020603050405020304" pitchFamily="18" charset="0"/>
              </a:rPr>
              <a:t>Swap-Space Use</a:t>
            </a:r>
            <a:r>
              <a:rPr lang="en-US" sz="3000" b="1" i="0" dirty="0">
                <a:solidFill>
                  <a:srgbClr val="273239"/>
                </a:solidFill>
                <a:effectLst/>
                <a:latin typeface="Times New Roman" panose="02020603050405020304" pitchFamily="18" charset="0"/>
                <a:cs typeface="Times New Roman" panose="02020603050405020304" pitchFamily="18" charset="0"/>
              </a:rPr>
              <a:t> : </a:t>
            </a:r>
          </a:p>
          <a:p>
            <a:pPr algn="just">
              <a:lnSpc>
                <a:spcPct val="150000"/>
              </a:lnSpc>
            </a:pPr>
            <a:r>
              <a:rPr lang="en-US" sz="2400" b="0" i="0" dirty="0">
                <a:effectLst/>
                <a:latin typeface="Times New Roman" panose="02020603050405020304" pitchFamily="18" charset="0"/>
                <a:cs typeface="Times New Roman" panose="02020603050405020304" pitchFamily="18" charset="0"/>
              </a:rPr>
              <a:t>Swap-space is used by the different operating-system in various ways.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systems which are implementing swapping may use swap space to hold the entire process which may include image, code and data segments.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Paging systems may simply store pages that have been pushed out of the main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need of swap space on a system can vary from a megabytes to gigabytes but it also depends on the amount of physical memory, the virtual memory it is backing and the way in which it is using the virtual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safer to overestimate than to underestimate the amount of swap space required, because if a system runs out of swap space it may be forced to abort the processes or may crash entirely.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Overestimation wastes disk space that could otherwise be used for files, but it does not harm other.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33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0CCDA-BB30-84F1-264F-904F9FD1505F}"/>
              </a:ext>
            </a:extLst>
          </p:cNvPr>
          <p:cNvSpPr>
            <a:spLocks noGrp="1"/>
          </p:cNvSpPr>
          <p:nvPr>
            <p:ph idx="1"/>
          </p:nvPr>
        </p:nvSpPr>
        <p:spPr>
          <a:xfrm>
            <a:off x="298580" y="242596"/>
            <a:ext cx="11560628" cy="6195526"/>
          </a:xfrm>
        </p:spPr>
        <p:txBody>
          <a:bodyPr/>
          <a:lstStyle/>
          <a:p>
            <a:pPr marL="0" indent="0">
              <a:buNone/>
            </a:pPr>
            <a:r>
              <a:rPr lang="en-US" b="0" i="0" dirty="0">
                <a:solidFill>
                  <a:srgbClr val="273239"/>
                </a:solidFill>
                <a:effectLst/>
                <a:latin typeface="urw-din"/>
              </a:rPr>
              <a:t>Following table shows different system using amount of swap space:</a:t>
            </a:r>
            <a:endParaRPr lang="en-IN" dirty="0"/>
          </a:p>
        </p:txBody>
      </p:sp>
      <p:pic>
        <p:nvPicPr>
          <p:cNvPr id="1026" name="Picture 2">
            <a:extLst>
              <a:ext uri="{FF2B5EF4-FFF2-40B4-BE49-F238E27FC236}">
                <a16:creationId xmlns:a16="http://schemas.microsoft.com/office/drawing/2014/main" id="{2F36419E-9CC2-5C5A-719F-6DEAC53A1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951" y="827607"/>
            <a:ext cx="6569140" cy="3735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44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D6F22-DF04-93C4-3A17-EDDE9DD4233E}"/>
              </a:ext>
            </a:extLst>
          </p:cNvPr>
          <p:cNvSpPr>
            <a:spLocks noGrp="1"/>
          </p:cNvSpPr>
          <p:nvPr>
            <p:ph idx="1"/>
          </p:nvPr>
        </p:nvSpPr>
        <p:spPr>
          <a:xfrm>
            <a:off x="289249" y="317242"/>
            <a:ext cx="11523306" cy="6204856"/>
          </a:xfrm>
        </p:spPr>
        <p:txBody>
          <a:bodyPr>
            <a:normAutofit lnSpcReduction="10000"/>
          </a:bodyPr>
          <a:lstStyle/>
          <a:p>
            <a:pPr marL="0" indent="0" algn="just" fontAlgn="base">
              <a:lnSpc>
                <a:spcPct val="150000"/>
              </a:lnSpc>
              <a:buNone/>
            </a:pPr>
            <a:r>
              <a:rPr lang="en-US" sz="2400" b="1" i="0" u="sng" dirty="0">
                <a:effectLst/>
                <a:latin typeface="Times New Roman" panose="02020603050405020304" pitchFamily="18" charset="0"/>
                <a:cs typeface="Times New Roman" panose="02020603050405020304" pitchFamily="18" charset="0"/>
              </a:rPr>
              <a:t>Explanation of above table</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Solaris, setting swap space equal to the amount by which virtual memory exceeds page-able physical memory.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the past Linux has suggested setting swap space to double the amount of physical memory.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Today, this limitation is gone, and most Linux systems use considerably less swap space.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Including Linux, some operating systems; allow the use of multiple swap spaces, including both files and dedicated swap partitions.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 swap spaces are placed on the disk so the load which is on the I/O by the paging and swapping will spread over the system’s bandwidth. </a:t>
            </a:r>
          </a:p>
          <a:p>
            <a:endParaRPr lang="en-IN" dirty="0"/>
          </a:p>
        </p:txBody>
      </p:sp>
    </p:spTree>
    <p:extLst>
      <p:ext uri="{BB962C8B-B14F-4D97-AF65-F5344CB8AC3E}">
        <p14:creationId xmlns:p14="http://schemas.microsoft.com/office/powerpoint/2010/main" val="11794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C405-F654-85ED-30DA-75C41CD7B8EB}"/>
              </a:ext>
            </a:extLst>
          </p:cNvPr>
          <p:cNvSpPr>
            <a:spLocks noGrp="1"/>
          </p:cNvSpPr>
          <p:nvPr>
            <p:ph type="title"/>
          </p:nvPr>
        </p:nvSpPr>
        <p:spPr>
          <a:xfrm>
            <a:off x="166396" y="215837"/>
            <a:ext cx="10515600" cy="558606"/>
          </a:xfrm>
        </p:spPr>
        <p:txBody>
          <a:bodyPr>
            <a:normAutofit fontScale="90000"/>
          </a:bodyPr>
          <a:lstStyle/>
          <a:p>
            <a:r>
              <a:rPr lang="en-IN" b="1" i="0" u="sng" dirty="0">
                <a:effectLst/>
                <a:latin typeface="Times New Roman" panose="02020603050405020304" pitchFamily="18" charset="0"/>
                <a:cs typeface="Times New Roman" panose="02020603050405020304" pitchFamily="18" charset="0"/>
              </a:rPr>
              <a:t>Swap-Space Location</a:t>
            </a:r>
            <a:r>
              <a:rPr lang="en-IN" b="1" i="0" dirty="0">
                <a:effectLst/>
                <a:latin typeface="Times New Roman" panose="02020603050405020304" pitchFamily="18" charset="0"/>
                <a:cs typeface="Times New Roman" panose="02020603050405020304" pitchFamily="18" charset="0"/>
              </a:rPr>
              <a:t> :</a:t>
            </a:r>
            <a:r>
              <a:rPr lang="en-IN" b="0" i="0" dirty="0">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D4E0CBF3-4025-86CE-133E-45FBECB66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612" y="1399592"/>
            <a:ext cx="6568751" cy="34629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10134F-7072-2847-3B61-FFC79D9B631E}"/>
              </a:ext>
            </a:extLst>
          </p:cNvPr>
          <p:cNvSpPr txBox="1"/>
          <p:nvPr/>
        </p:nvSpPr>
        <p:spPr>
          <a:xfrm>
            <a:off x="2845837" y="5185101"/>
            <a:ext cx="5654349" cy="461665"/>
          </a:xfrm>
          <a:prstGeom prst="rect">
            <a:avLst/>
          </a:prstGeom>
          <a:noFill/>
        </p:spPr>
        <p:txBody>
          <a:bodyPr wrap="square">
            <a:spAutoFit/>
          </a:bodyPr>
          <a:lstStyle/>
          <a:p>
            <a:pPr algn="ctr"/>
            <a:r>
              <a:rPr lang="en-IN" sz="2400" b="1" i="0" dirty="0">
                <a:effectLst/>
                <a:latin typeface="Times New Roman" panose="02020603050405020304" pitchFamily="18" charset="0"/>
                <a:cs typeface="Times New Roman" panose="02020603050405020304" pitchFamily="18" charset="0"/>
              </a:rPr>
              <a:t>Location of swap-space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42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D114F5-318B-9C2F-8255-DD4D999F874E}"/>
              </a:ext>
            </a:extLst>
          </p:cNvPr>
          <p:cNvSpPr>
            <a:spLocks noGrp="1"/>
          </p:cNvSpPr>
          <p:nvPr>
            <p:ph idx="1"/>
          </p:nvPr>
        </p:nvSpPr>
        <p:spPr>
          <a:xfrm>
            <a:off x="317241" y="298580"/>
            <a:ext cx="11569959" cy="6260840"/>
          </a:xfrm>
        </p:spPr>
        <p:txBody>
          <a:bodyPr>
            <a:normAutofit fontScale="92500"/>
          </a:bodyPr>
          <a:lstStyle/>
          <a:p>
            <a:pPr marL="0" indent="0" algn="just" fontAlgn="base">
              <a:lnSpc>
                <a:spcPct val="160000"/>
              </a:lnSpc>
              <a:buNone/>
            </a:pPr>
            <a:r>
              <a:rPr lang="en-US" sz="2400" b="0" i="0" dirty="0">
                <a:effectLst/>
                <a:latin typeface="Times New Roman" panose="02020603050405020304" pitchFamily="18" charset="0"/>
                <a:cs typeface="Times New Roman" panose="02020603050405020304" pitchFamily="18" charset="0"/>
              </a:rPr>
              <a:t>A swap space can reside in one of the two places –  </a:t>
            </a:r>
          </a:p>
          <a:p>
            <a:pPr algn="just" fontAlgn="base">
              <a:lnSpc>
                <a:spcPct val="16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Normal file system </a:t>
            </a:r>
          </a:p>
          <a:p>
            <a:pPr algn="just" fontAlgn="base">
              <a:lnSpc>
                <a:spcPct val="16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Separate disk partition </a:t>
            </a:r>
          </a:p>
          <a:p>
            <a:pPr algn="just" fontAlgn="base">
              <a:lnSpc>
                <a:spcPct val="160000"/>
              </a:lnSpc>
            </a:pPr>
            <a:r>
              <a:rPr lang="en-US" sz="2400" b="0" i="0" dirty="0">
                <a:effectLst/>
                <a:latin typeface="Times New Roman" panose="02020603050405020304" pitchFamily="18" charset="0"/>
                <a:cs typeface="Times New Roman" panose="02020603050405020304" pitchFamily="18" charset="0"/>
              </a:rPr>
              <a:t>Let, if the swap-space is simply a large file within the file system. </a:t>
            </a:r>
          </a:p>
          <a:p>
            <a:pPr algn="just" fontAlgn="base">
              <a:lnSpc>
                <a:spcPct val="160000"/>
              </a:lnSpc>
            </a:pPr>
            <a:r>
              <a:rPr lang="en-US" sz="2400" b="0" i="0" dirty="0">
                <a:effectLst/>
                <a:latin typeface="Times New Roman" panose="02020603050405020304" pitchFamily="18" charset="0"/>
                <a:cs typeface="Times New Roman" panose="02020603050405020304" pitchFamily="18" charset="0"/>
              </a:rPr>
              <a:t>To create it, name it and allocate its space </a:t>
            </a:r>
            <a:r>
              <a:rPr lang="en-US" sz="2400" b="1" i="0" dirty="0">
                <a:effectLst/>
                <a:latin typeface="Times New Roman" panose="02020603050405020304" pitchFamily="18" charset="0"/>
                <a:cs typeface="Times New Roman" panose="02020603050405020304" pitchFamily="18" charset="0"/>
              </a:rPr>
              <a:t>normal file-system</a:t>
            </a:r>
            <a:r>
              <a:rPr lang="en-US" sz="2400" b="0" i="0" dirty="0">
                <a:effectLst/>
                <a:latin typeface="Times New Roman" panose="02020603050405020304" pitchFamily="18" charset="0"/>
                <a:cs typeface="Times New Roman" panose="02020603050405020304" pitchFamily="18" charset="0"/>
              </a:rPr>
              <a:t> routines can be used. This approach, through easy to implement, is inefficient. </a:t>
            </a:r>
          </a:p>
          <a:p>
            <a:pPr algn="just" fontAlgn="base">
              <a:lnSpc>
                <a:spcPct val="160000"/>
              </a:lnSpc>
            </a:pPr>
            <a:r>
              <a:rPr lang="en-US" sz="2400" b="0" i="0" dirty="0">
                <a:effectLst/>
                <a:latin typeface="Times New Roman" panose="02020603050405020304" pitchFamily="18" charset="0"/>
                <a:cs typeface="Times New Roman" panose="02020603050405020304" pitchFamily="18" charset="0"/>
              </a:rPr>
              <a:t>Navigating the directory structures and the disk-allocation data structures takes time and extra disk access. </a:t>
            </a:r>
          </a:p>
          <a:p>
            <a:pPr algn="just" fontAlgn="base">
              <a:lnSpc>
                <a:spcPct val="160000"/>
              </a:lnSpc>
            </a:pPr>
            <a:r>
              <a:rPr lang="en-US" sz="2400" b="0" i="0" dirty="0">
                <a:effectLst/>
                <a:latin typeface="Times New Roman" panose="02020603050405020304" pitchFamily="18" charset="0"/>
                <a:cs typeface="Times New Roman" panose="02020603050405020304" pitchFamily="18" charset="0"/>
              </a:rPr>
              <a:t>During reading or writing of a process image, </a:t>
            </a:r>
            <a:r>
              <a:rPr lang="en-US" sz="2400" b="1" i="0" dirty="0">
                <a:effectLst/>
                <a:latin typeface="Times New Roman" panose="02020603050405020304" pitchFamily="18" charset="0"/>
                <a:cs typeface="Times New Roman" panose="02020603050405020304" pitchFamily="18" charset="0"/>
              </a:rPr>
              <a:t>external fragmentation</a:t>
            </a:r>
            <a:r>
              <a:rPr lang="en-US" sz="2400" b="0" i="0" dirty="0">
                <a:effectLst/>
                <a:latin typeface="Times New Roman" panose="02020603050405020304" pitchFamily="18" charset="0"/>
                <a:cs typeface="Times New Roman" panose="02020603050405020304" pitchFamily="18" charset="0"/>
              </a:rPr>
              <a:t> can greatly increase swapping times by forcing multiple seeks. </a:t>
            </a:r>
          </a:p>
          <a:p>
            <a:endParaRPr lang="en-IN" dirty="0"/>
          </a:p>
        </p:txBody>
      </p:sp>
    </p:spTree>
    <p:extLst>
      <p:ext uri="{BB962C8B-B14F-4D97-AF65-F5344CB8AC3E}">
        <p14:creationId xmlns:p14="http://schemas.microsoft.com/office/powerpoint/2010/main" val="248425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2846B3-4DB0-EE79-0B1E-CE6C633E2D6A}"/>
              </a:ext>
            </a:extLst>
          </p:cNvPr>
          <p:cNvSpPr>
            <a:spLocks noGrp="1"/>
          </p:cNvSpPr>
          <p:nvPr>
            <p:ph idx="1"/>
          </p:nvPr>
        </p:nvSpPr>
        <p:spPr>
          <a:xfrm>
            <a:off x="289249" y="251927"/>
            <a:ext cx="11579290" cy="6316824"/>
          </a:xfrm>
        </p:spPr>
        <p:txBody>
          <a:bodyPr>
            <a:normAutofit fontScale="77500" lnSpcReduction="20000"/>
          </a:bodyPr>
          <a:lstStyle/>
          <a:p>
            <a:pPr algn="just" fontAlgn="base">
              <a:lnSpc>
                <a:spcPct val="160000"/>
              </a:lnSpc>
            </a:pPr>
            <a:r>
              <a:rPr lang="en-US" sz="2800" b="0" i="0" dirty="0">
                <a:effectLst/>
                <a:latin typeface="Times New Roman" panose="02020603050405020304" pitchFamily="18" charset="0"/>
                <a:cs typeface="Times New Roman" panose="02020603050405020304" pitchFamily="18" charset="0"/>
              </a:rPr>
              <a:t>There is also an alternate to create the swap space which is in a separate </a:t>
            </a:r>
            <a:r>
              <a:rPr lang="en-US" sz="2800" b="1" i="0" dirty="0">
                <a:effectLst/>
                <a:latin typeface="Times New Roman" panose="02020603050405020304" pitchFamily="18" charset="0"/>
                <a:cs typeface="Times New Roman" panose="02020603050405020304" pitchFamily="18" charset="0"/>
              </a:rPr>
              <a:t>raw partition</a:t>
            </a:r>
            <a:r>
              <a:rPr lang="en-US" sz="2800" b="0" i="0" dirty="0">
                <a:effectLst/>
                <a:latin typeface="Times New Roman" panose="02020603050405020304" pitchFamily="18" charset="0"/>
                <a:cs typeface="Times New Roman" panose="02020603050405020304" pitchFamily="18" charset="0"/>
              </a:rPr>
              <a:t>. </a:t>
            </a:r>
          </a:p>
          <a:p>
            <a:pPr algn="just" fontAlgn="base">
              <a:lnSpc>
                <a:spcPct val="160000"/>
              </a:lnSpc>
            </a:pPr>
            <a:r>
              <a:rPr lang="en-US" sz="2800" b="0" i="0" dirty="0">
                <a:effectLst/>
                <a:latin typeface="Times New Roman" panose="02020603050405020304" pitchFamily="18" charset="0"/>
                <a:cs typeface="Times New Roman" panose="02020603050405020304" pitchFamily="18" charset="0"/>
              </a:rPr>
              <a:t>There is no presence of any file system in this place. </a:t>
            </a:r>
          </a:p>
          <a:p>
            <a:pPr algn="just" fontAlgn="base">
              <a:lnSpc>
                <a:spcPct val="160000"/>
              </a:lnSpc>
            </a:pPr>
            <a:r>
              <a:rPr lang="en-US" sz="2800" b="0" i="0" dirty="0">
                <a:effectLst/>
                <a:latin typeface="Times New Roman" panose="02020603050405020304" pitchFamily="18" charset="0"/>
                <a:cs typeface="Times New Roman" panose="02020603050405020304" pitchFamily="18" charset="0"/>
              </a:rPr>
              <a:t>Rather, a swap space storage manager is used to allocate and de-allocate the blocks. from the raw partition. </a:t>
            </a:r>
          </a:p>
          <a:p>
            <a:pPr algn="just" fontAlgn="base">
              <a:lnSpc>
                <a:spcPct val="160000"/>
              </a:lnSpc>
            </a:pPr>
            <a:r>
              <a:rPr lang="en-US" sz="2800" b="0" i="0" dirty="0">
                <a:effectLst/>
                <a:latin typeface="Times New Roman" panose="02020603050405020304" pitchFamily="18" charset="0"/>
                <a:cs typeface="Times New Roman" panose="02020603050405020304" pitchFamily="18" charset="0"/>
              </a:rPr>
              <a:t>It uses the algorithms for speed rather than storage efficiency, because we know the access time of swap space is shorter than the file system. </a:t>
            </a:r>
          </a:p>
          <a:p>
            <a:pPr algn="just" fontAlgn="base">
              <a:lnSpc>
                <a:spcPct val="160000"/>
              </a:lnSpc>
            </a:pPr>
            <a:r>
              <a:rPr lang="en-US" sz="2800" b="0" i="0" dirty="0">
                <a:effectLst/>
                <a:latin typeface="Times New Roman" panose="02020603050405020304" pitchFamily="18" charset="0"/>
                <a:cs typeface="Times New Roman" panose="02020603050405020304" pitchFamily="18" charset="0"/>
              </a:rPr>
              <a:t>By this </a:t>
            </a:r>
            <a:r>
              <a:rPr lang="en-US" sz="2800" b="1" i="0" dirty="0">
                <a:effectLst/>
                <a:latin typeface="Times New Roman" panose="02020603050405020304" pitchFamily="18" charset="0"/>
                <a:cs typeface="Times New Roman" panose="02020603050405020304" pitchFamily="18" charset="0"/>
              </a:rPr>
              <a:t>Internal fragmentation </a:t>
            </a:r>
            <a:r>
              <a:rPr lang="en-US" sz="2800" b="0" i="0" dirty="0">
                <a:effectLst/>
                <a:latin typeface="Times New Roman" panose="02020603050405020304" pitchFamily="18" charset="0"/>
                <a:cs typeface="Times New Roman" panose="02020603050405020304" pitchFamily="18" charset="0"/>
              </a:rPr>
              <a:t>increases, but it is acceptable, because the life span of the swap space is shorter than the files in the file system. </a:t>
            </a:r>
          </a:p>
          <a:p>
            <a:pPr algn="just" fontAlgn="base">
              <a:lnSpc>
                <a:spcPct val="160000"/>
              </a:lnSpc>
            </a:pPr>
            <a:r>
              <a:rPr lang="en-US" sz="2800" b="0" i="0" dirty="0">
                <a:effectLst/>
                <a:latin typeface="Times New Roman" panose="02020603050405020304" pitchFamily="18" charset="0"/>
                <a:cs typeface="Times New Roman" panose="02020603050405020304" pitchFamily="18" charset="0"/>
              </a:rPr>
              <a:t>Raw partition approach creates fixed amount of swap space in case of the </a:t>
            </a:r>
            <a:r>
              <a:rPr lang="en-US" sz="2800" b="1" i="0" dirty="0">
                <a:effectLst/>
                <a:latin typeface="Times New Roman" panose="02020603050405020304" pitchFamily="18" charset="0"/>
                <a:cs typeface="Times New Roman" panose="02020603050405020304" pitchFamily="18" charset="0"/>
              </a:rPr>
              <a:t>disk partitioning</a:t>
            </a:r>
            <a:r>
              <a:rPr lang="en-US" sz="2800" b="0" i="0" dirty="0">
                <a:effectLst/>
                <a:latin typeface="Times New Roman" panose="02020603050405020304" pitchFamily="18" charset="0"/>
                <a:cs typeface="Times New Roman" panose="02020603050405020304" pitchFamily="18" charset="0"/>
              </a:rPr>
              <a:t>. </a:t>
            </a:r>
          </a:p>
          <a:p>
            <a:pPr algn="just" fontAlgn="base">
              <a:lnSpc>
                <a:spcPct val="160000"/>
              </a:lnSpc>
            </a:pPr>
            <a:r>
              <a:rPr lang="en-US" sz="2800" b="0" i="0" dirty="0">
                <a:effectLst/>
                <a:latin typeface="Times New Roman" panose="02020603050405020304" pitchFamily="18" charset="0"/>
                <a:cs typeface="Times New Roman" panose="02020603050405020304" pitchFamily="18" charset="0"/>
              </a:rPr>
              <a:t>Some operating systems are flexible and can swap both in raw partitions and in the file system space, example: </a:t>
            </a:r>
            <a:r>
              <a:rPr lang="en-US" sz="2800" b="1" i="0" dirty="0">
                <a:effectLst/>
                <a:latin typeface="Times New Roman" panose="02020603050405020304" pitchFamily="18" charset="0"/>
                <a:cs typeface="Times New Roman" panose="02020603050405020304" pitchFamily="18" charset="0"/>
              </a:rPr>
              <a:t>Linux</a:t>
            </a:r>
            <a:r>
              <a:rPr lang="en-US" sz="2800" b="0" i="0" dirty="0">
                <a:effectLst/>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25899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C733F-E0E6-EA52-5837-DB21FF52F2E2}"/>
              </a:ext>
            </a:extLst>
          </p:cNvPr>
          <p:cNvSpPr>
            <a:spLocks noGrp="1"/>
          </p:cNvSpPr>
          <p:nvPr>
            <p:ph idx="1"/>
          </p:nvPr>
        </p:nvSpPr>
        <p:spPr>
          <a:xfrm>
            <a:off x="289249" y="279918"/>
            <a:ext cx="11513975" cy="6382139"/>
          </a:xfrm>
        </p:spPr>
        <p:txBody>
          <a:bodyPr>
            <a:normAutofit fontScale="92500"/>
          </a:bodyPr>
          <a:lstStyle/>
          <a:p>
            <a:pPr marL="0" indent="0" algn="just" fontAlgn="base">
              <a:lnSpc>
                <a:spcPct val="150000"/>
              </a:lnSpc>
              <a:buNone/>
            </a:pPr>
            <a:r>
              <a:rPr lang="en-US" sz="2400" b="1" i="0" u="sng" dirty="0">
                <a:effectLst/>
                <a:latin typeface="Times New Roman" panose="02020603050405020304" pitchFamily="18" charset="0"/>
                <a:cs typeface="Times New Roman" panose="02020603050405020304" pitchFamily="18" charset="0"/>
              </a:rPr>
              <a:t>Swap-Space Management: An Example</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 traditional UNIX kernel started with an implementation of swapping that copied entire process between contiguous disk regions and memory.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UNIX later evolve to a combination of swapping and paging as paging hardware became available.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Solaris, the designers changed standard UNIX methods to improve efficiency. More changes were made in later versions of Solaris, to improve the efficiency.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Linux is almost similar to Solaris system. In both the systems the swap space is used only for anonymous memory, it is that kind of memory which is not backed by any file.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the Linux system, one or more swap areas are allowed to be established.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A swap area may be in either in a swap file on a regular file system or a dedicated file partition.  </a:t>
            </a:r>
          </a:p>
          <a:p>
            <a:endParaRPr lang="en-IN" dirty="0"/>
          </a:p>
        </p:txBody>
      </p:sp>
    </p:spTree>
    <p:extLst>
      <p:ext uri="{BB962C8B-B14F-4D97-AF65-F5344CB8AC3E}">
        <p14:creationId xmlns:p14="http://schemas.microsoft.com/office/powerpoint/2010/main" val="4002197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1147</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Open Sans</vt:lpstr>
      <vt:lpstr>Times New Roman</vt:lpstr>
      <vt:lpstr>urw-din</vt:lpstr>
      <vt:lpstr>Office Theme</vt:lpstr>
      <vt:lpstr>Swap Space Management</vt:lpstr>
      <vt:lpstr>PowerPoint Presentation</vt:lpstr>
      <vt:lpstr>PowerPoint Presentation</vt:lpstr>
      <vt:lpstr>PowerPoint Presentation</vt:lpstr>
      <vt:lpstr>PowerPoint Presentation</vt:lpstr>
      <vt:lpstr>Swap-Space Location :  </vt:lpstr>
      <vt:lpstr>PowerPoint Presentation</vt:lpstr>
      <vt:lpstr>PowerPoint Presentation</vt:lpstr>
      <vt:lpstr>PowerPoint Presentation</vt:lpstr>
      <vt:lpstr>PowerPoint Presentation</vt:lpstr>
      <vt:lpstr>PowerPoint Presentation</vt:lpstr>
      <vt:lpstr>Dynamic Memory Allocation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Swap Space Management</dc:title>
  <dc:creator>Akash Kadao</dc:creator>
  <cp:lastModifiedBy>Akash Kadao</cp:lastModifiedBy>
  <cp:revision>4</cp:revision>
  <dcterms:created xsi:type="dcterms:W3CDTF">2023-10-13T06:23:31Z</dcterms:created>
  <dcterms:modified xsi:type="dcterms:W3CDTF">2024-01-10T16:23:48Z</dcterms:modified>
</cp:coreProperties>
</file>