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2" r:id="rId9"/>
    <p:sldId id="263" r:id="rId10"/>
    <p:sldId id="264" r:id="rId11"/>
    <p:sldId id="271" r:id="rId12"/>
    <p:sldId id="266" r:id="rId13"/>
    <p:sldId id="267"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347" r:id="rId35"/>
    <p:sldId id="289" r:id="rId36"/>
    <p:sldId id="290" r:id="rId37"/>
    <p:sldId id="291" r:id="rId38"/>
    <p:sldId id="292" r:id="rId39"/>
    <p:sldId id="355" r:id="rId40"/>
    <p:sldId id="293" r:id="rId41"/>
    <p:sldId id="356" r:id="rId42"/>
    <p:sldId id="294" r:id="rId43"/>
    <p:sldId id="348" r:id="rId44"/>
    <p:sldId id="349" r:id="rId45"/>
    <p:sldId id="350" r:id="rId46"/>
    <p:sldId id="351" r:id="rId47"/>
    <p:sldId id="352" r:id="rId48"/>
    <p:sldId id="353" r:id="rId49"/>
    <p:sldId id="354" r:id="rId50"/>
    <p:sldId id="295" r:id="rId51"/>
    <p:sldId id="296" r:id="rId52"/>
    <p:sldId id="297" r:id="rId53"/>
    <p:sldId id="298" r:id="rId54"/>
    <p:sldId id="299" r:id="rId55"/>
    <p:sldId id="300" r:id="rId56"/>
    <p:sldId id="301" r:id="rId57"/>
    <p:sldId id="302" r:id="rId58"/>
    <p:sldId id="303" r:id="rId59"/>
    <p:sldId id="304" r:id="rId60"/>
    <p:sldId id="305" r:id="rId61"/>
    <p:sldId id="307" r:id="rId62"/>
    <p:sldId id="306" r:id="rId63"/>
    <p:sldId id="308" r:id="rId64"/>
    <p:sldId id="309" r:id="rId65"/>
    <p:sldId id="311" r:id="rId66"/>
    <p:sldId id="312" r:id="rId67"/>
    <p:sldId id="313" r:id="rId68"/>
    <p:sldId id="314" r:id="rId69"/>
    <p:sldId id="315" r:id="rId70"/>
    <p:sldId id="316" r:id="rId71"/>
    <p:sldId id="317" r:id="rId72"/>
    <p:sldId id="318" r:id="rId73"/>
    <p:sldId id="319" r:id="rId74"/>
    <p:sldId id="320" r:id="rId75"/>
    <p:sldId id="321" r:id="rId76"/>
    <p:sldId id="323" r:id="rId77"/>
    <p:sldId id="324" r:id="rId78"/>
    <p:sldId id="325" r:id="rId79"/>
    <p:sldId id="326" r:id="rId80"/>
    <p:sldId id="322" r:id="rId81"/>
    <p:sldId id="327" r:id="rId82"/>
    <p:sldId id="328" r:id="rId83"/>
    <p:sldId id="329" r:id="rId84"/>
    <p:sldId id="330" r:id="rId85"/>
    <p:sldId id="331" r:id="rId86"/>
    <p:sldId id="332" r:id="rId87"/>
    <p:sldId id="333" r:id="rId88"/>
    <p:sldId id="334" r:id="rId89"/>
    <p:sldId id="335" r:id="rId90"/>
    <p:sldId id="336" r:id="rId91"/>
    <p:sldId id="345" r:id="rId92"/>
    <p:sldId id="337" r:id="rId93"/>
    <p:sldId id="346" r:id="rId94"/>
    <p:sldId id="338" r:id="rId95"/>
    <p:sldId id="339" r:id="rId96"/>
    <p:sldId id="340" r:id="rId97"/>
    <p:sldId id="341" r:id="rId98"/>
    <p:sldId id="342" r:id="rId99"/>
    <p:sldId id="343" r:id="rId100"/>
    <p:sldId id="344" r:id="rId101"/>
    <p:sldId id="357" r:id="rId102"/>
    <p:sldId id="358" r:id="rId103"/>
    <p:sldId id="388" r:id="rId104"/>
    <p:sldId id="359" r:id="rId105"/>
    <p:sldId id="360" r:id="rId106"/>
    <p:sldId id="389" r:id="rId107"/>
    <p:sldId id="39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 id="375" r:id="rId123"/>
    <p:sldId id="376" r:id="rId124"/>
    <p:sldId id="377" r:id="rId125"/>
    <p:sldId id="391" r:id="rId126"/>
    <p:sldId id="392" r:id="rId127"/>
    <p:sldId id="378" r:id="rId128"/>
    <p:sldId id="379" r:id="rId129"/>
    <p:sldId id="380" r:id="rId130"/>
    <p:sldId id="381" r:id="rId131"/>
    <p:sldId id="393" r:id="rId132"/>
    <p:sldId id="394" r:id="rId133"/>
    <p:sldId id="382" r:id="rId134"/>
    <p:sldId id="383" r:id="rId135"/>
    <p:sldId id="384" r:id="rId136"/>
    <p:sldId id="395" r:id="rId137"/>
    <p:sldId id="385" r:id="rId138"/>
    <p:sldId id="386" r:id="rId139"/>
    <p:sldId id="387" r:id="rId140"/>
    <p:sldId id="396" r:id="rId141"/>
    <p:sldId id="397" r:id="rId142"/>
    <p:sldId id="398" r:id="rId143"/>
    <p:sldId id="399" r:id="rId144"/>
    <p:sldId id="400" r:id="rId145"/>
    <p:sldId id="401" r:id="rId146"/>
    <p:sldId id="424" r:id="rId147"/>
    <p:sldId id="402" r:id="rId148"/>
    <p:sldId id="425" r:id="rId149"/>
    <p:sldId id="426" r:id="rId150"/>
    <p:sldId id="427" r:id="rId151"/>
    <p:sldId id="403" r:id="rId152"/>
    <p:sldId id="404" r:id="rId153"/>
    <p:sldId id="405" r:id="rId154"/>
    <p:sldId id="406" r:id="rId155"/>
    <p:sldId id="407" r:id="rId156"/>
    <p:sldId id="408" r:id="rId157"/>
    <p:sldId id="412" r:id="rId158"/>
    <p:sldId id="413" r:id="rId159"/>
    <p:sldId id="414" r:id="rId160"/>
    <p:sldId id="415" r:id="rId161"/>
    <p:sldId id="416" r:id="rId162"/>
    <p:sldId id="409" r:id="rId163"/>
    <p:sldId id="410" r:id="rId164"/>
    <p:sldId id="423" r:id="rId165"/>
    <p:sldId id="411" r:id="rId1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7T08:45:01.745"/>
    </inkml:context>
    <inkml:brush xml:id="br0">
      <inkml:brushProperty name="width" value="0.35" units="cm"/>
      <inkml:brushProperty name="height" value="0.35" units="cm"/>
      <inkml:brushProperty name="color" value="#FFFFFF"/>
    </inkml:brush>
  </inkml:definitions>
  <inkml:trace contextRef="#ctx0" brushRef="#br0">496 780 24575,'35'-16'0,"0"1"0,0 2 0,1 1 0,53-10 0,-26 11 0,116-5 0,-154 16 0,-25 0 0,0 0 0,0 0 0,0 1 0,0-1 0,0 0 0,0 0 0,0 0 0,0 0 0,0 0 0,0 0 0,0 0 0,0 0 0,0 0 0,0 0 0,0 0 0,0 0 0,0 0 0,0 0 0,0 0 0,0 1 0,0-1 0,0 0 0,1 0 0,-1 0 0,0 0 0,0 0 0,0 0 0,-39 6 0,15-2 0,-300 68 0,6 27 0,288-90 0,-48 8 0,68-17 0,20-5 0,26-8 0,528-186 0,-135 45 0,-171 64 0,-250 86 0,-8 1 0,-21 1 0,-43 2 0,57 0 0,-270 0 0,-109 4 0,239 8 0,-33 2 0,141-14 0,-53-2 0,92 2 0,-1 0 0,1 0 0,0 0 0,-1 0 0,1 0 0,-1 1 0,1-1 0,0 0 0,-1 0 0,1 0 0,-1-1 0,1 1 0,0 0 0,-1 0 0,1 0 0,-1 0 0,1 0 0,0 0 0,-1-1 0,1 1 0,0 0 0,-1 0 0,1 0 0,0-1 0,-1 1 0,1 0 0,0 0 0,-1-1 0,1 1 0,0 0 0,0-1 0,0 1 0,-1 0 0,1-1 0,0 1 0,0-1 0,0 1 0,0 0 0,0-1 0,-1 1 0,1 0 0,0-1 0,0 1 0,0-1 0,0 1 0,0 0 0,0-1 0,0 1 0,1-1 0,0-1 0,0 1 0,0 0 0,0-1 0,0 1 0,1 0 0,-1 0 0,0 0 0,1-1 0,-1 2 0,1-1 0,1-1 0,37-16 0,80-23 0,-32 13 0,-13 1 0,338-116 0,-200 67 0,21-6 0,-365 82 0,55 1 0,-388 26 0,-15 69 0,473-94 0,-31 7 0,2 1 0,0 1 0,-36 18 0,68-26 0,-1-1 0,0 1 0,1 0 0,0 0 0,-1 0 0,1 0 0,1 0 0,-1 1 0,0-1 0,1 1 0,0 0 0,-1 0 0,2 0 0,-3 4 0,-2 10 0,1 0 0,-4 21 0,-1 2 0,5-19 0,1 0 0,-2 28 0,-4 19 0,3-25 0,2 0 0,1 0 0,3 1 0,4 55 0,-2-94 0,0 0 0,0 0 0,0-1 0,1 1 0,0 0 0,0-1 0,0 0 0,1 1 0,0-1 0,0 0 0,4 5 0,4 3 0,0-1 0,20 17 0,1 2 0,-19-19 0,0 1 0,1-2 0,0 1 0,1-2 0,29 17 0,-32-22 0,1 0 0,-1 0 0,1-1 0,0-1 0,0 0 0,0-1 0,0 0 0,22-1 0,277-4 0,-292 2 0,0-1 0,0-1 0,-1 0 0,34-12 0,-46 11 0,0 0 0,0-1 0,-1 0 0,1 0 0,-1 0 0,0-1 0,-1 1 0,1-2 0,6-9 0,13-12 0,32-22 0,-43 40 0,0-2 0,-1 1 0,-1-2 0,0 0 0,14-18 0,0-6 0,1 1 0,2 2 0,2 1 0,1 1 0,45-35 0,76-56 0,-146 118 0,0 0 0,1 1 0,0 0 0,-1 1 0,1 0 0,1 0 0,-1 0 0,0 1 0,1 0 0,11 0 0,-4 0 0,-1 2 0,1 0 0,-1 0 0,30 6 0,-42-5 0,-1-1 0,1 1 0,0 0 0,-1-1 0,1 1 0,-1 1 0,1-1 0,-1 0 0,1 1 0,-1-1 0,0 1 0,0 0 0,0-1 0,0 1 0,0 0 0,0 0 0,0 1 0,0-1 0,-1 0 0,1 1 0,-1-1 0,0 0 0,0 1 0,0 0 0,0-1 0,0 1 0,-1 0 0,1-1 0,-1 1 0,1 4 0,-1-3 0,0 1 0,-1-1 0,1 0 0,-1 0 0,0 0 0,0 0 0,0 0 0,0 0 0,-1 0 0,0 0 0,0 0 0,0-1 0,0 1 0,0-1 0,-1 1 0,0-1 0,1 0 0,-1 0 0,-6 4 0,-4 1 0,0 0 0,0-2 0,0 1 0,-1-2 0,-20 6 0,17-6 0,1 1 0,0 1 0,-27 14 0,-19 13 0,49-28 0,0 1 0,0 0 0,0 0 0,1 2 0,1-1 0,-1 1 0,-10 12 0,13-9 0,0 0 0,1 0 0,1 0 0,-1 1 0,2 1 0,0-1 0,1 1 0,-5 17 0,6-21 0,0 0 0,-2-1 0,1 1 0,-11 13 0,-7 11 0,11-11 0,-2 0 0,-1-2 0,-18 22 0,23-32 0,0-1 0,0-1 0,-1 1 0,0-2 0,-1 1 0,0-2 0,-15 8 0,-27 18 0,47-27 0,-1 0 0,0-1 0,0 0 0,0-1 0,-1 0 0,0 0 0,1 0 0,-1-1 0,-17 3 0,-128 10 0,120-10 0,0-3 0,-1 0 0,0-2 0,-34-4 0,66 2-105,0 1 0,1-1 0,-1 1 0,0-1 0,1 0 0,-1 0 0,0 0 0,1 0 0,-1 0 0,1 0 0,0-1 0,-4-2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50F97-2326-BD9C-8C5F-BB95E2D079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544419-4705-F8C4-0EC5-AD59A59EB1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BD4F69-A722-D009-4115-E706E120DE90}"/>
              </a:ext>
            </a:extLst>
          </p:cNvPr>
          <p:cNvSpPr>
            <a:spLocks noGrp="1"/>
          </p:cNvSpPr>
          <p:nvPr>
            <p:ph type="dt" sz="half" idx="10"/>
          </p:nvPr>
        </p:nvSpPr>
        <p:spPr/>
        <p:txBody>
          <a:bodyPr/>
          <a:lstStyle/>
          <a:p>
            <a:fld id="{6E6FDF3A-D06C-4E05-A1A7-08795C8CB438}" type="datetimeFigureOut">
              <a:rPr lang="en-IN" smtClean="0"/>
              <a:t>02-02-2023</a:t>
            </a:fld>
            <a:endParaRPr lang="en-IN"/>
          </a:p>
        </p:txBody>
      </p:sp>
      <p:sp>
        <p:nvSpPr>
          <p:cNvPr id="5" name="Footer Placeholder 4">
            <a:extLst>
              <a:ext uri="{FF2B5EF4-FFF2-40B4-BE49-F238E27FC236}">
                <a16:creationId xmlns:a16="http://schemas.microsoft.com/office/drawing/2014/main" id="{FF498D82-83F4-418F-7CD4-5333ED9E80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43C396-12B9-B90B-8D07-CFA41C7D82BA}"/>
              </a:ext>
            </a:extLst>
          </p:cNvPr>
          <p:cNvSpPr>
            <a:spLocks noGrp="1"/>
          </p:cNvSpPr>
          <p:nvPr>
            <p:ph type="sldNum" sz="quarter" idx="12"/>
          </p:nvPr>
        </p:nvSpPr>
        <p:spPr/>
        <p:txBody>
          <a:bodyPr/>
          <a:lstStyle/>
          <a:p>
            <a:fld id="{A3DCB4E4-FCB6-4B73-B555-A5914FB716C4}" type="slidenum">
              <a:rPr lang="en-IN" smtClean="0"/>
              <a:t>‹#›</a:t>
            </a:fld>
            <a:endParaRPr lang="en-IN"/>
          </a:p>
        </p:txBody>
      </p:sp>
    </p:spTree>
    <p:extLst>
      <p:ext uri="{BB962C8B-B14F-4D97-AF65-F5344CB8AC3E}">
        <p14:creationId xmlns:p14="http://schemas.microsoft.com/office/powerpoint/2010/main" val="1285127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CA86F-4BFE-135D-36E2-59C9FFF660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A6D4A6-56FB-247D-57C7-C96BC8BA26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2C2D24-5902-C2E0-EBBB-E4B84595FB25}"/>
              </a:ext>
            </a:extLst>
          </p:cNvPr>
          <p:cNvSpPr>
            <a:spLocks noGrp="1"/>
          </p:cNvSpPr>
          <p:nvPr>
            <p:ph type="dt" sz="half" idx="10"/>
          </p:nvPr>
        </p:nvSpPr>
        <p:spPr/>
        <p:txBody>
          <a:bodyPr/>
          <a:lstStyle/>
          <a:p>
            <a:fld id="{6E6FDF3A-D06C-4E05-A1A7-08795C8CB438}" type="datetimeFigureOut">
              <a:rPr lang="en-IN" smtClean="0"/>
              <a:t>02-02-2023</a:t>
            </a:fld>
            <a:endParaRPr lang="en-IN"/>
          </a:p>
        </p:txBody>
      </p:sp>
      <p:sp>
        <p:nvSpPr>
          <p:cNvPr id="5" name="Footer Placeholder 4">
            <a:extLst>
              <a:ext uri="{FF2B5EF4-FFF2-40B4-BE49-F238E27FC236}">
                <a16:creationId xmlns:a16="http://schemas.microsoft.com/office/drawing/2014/main" id="{F2AED5A8-40AC-09CD-E3D3-359B2E6063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581FDC-2170-4A55-C5FF-C363422236B5}"/>
              </a:ext>
            </a:extLst>
          </p:cNvPr>
          <p:cNvSpPr>
            <a:spLocks noGrp="1"/>
          </p:cNvSpPr>
          <p:nvPr>
            <p:ph type="sldNum" sz="quarter" idx="12"/>
          </p:nvPr>
        </p:nvSpPr>
        <p:spPr/>
        <p:txBody>
          <a:bodyPr/>
          <a:lstStyle/>
          <a:p>
            <a:fld id="{A3DCB4E4-FCB6-4B73-B555-A5914FB716C4}" type="slidenum">
              <a:rPr lang="en-IN" smtClean="0"/>
              <a:t>‹#›</a:t>
            </a:fld>
            <a:endParaRPr lang="en-IN"/>
          </a:p>
        </p:txBody>
      </p:sp>
    </p:spTree>
    <p:extLst>
      <p:ext uri="{BB962C8B-B14F-4D97-AF65-F5344CB8AC3E}">
        <p14:creationId xmlns:p14="http://schemas.microsoft.com/office/powerpoint/2010/main" val="2569069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44BA9B-3417-E902-CD27-1C2370879F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8CEF77-2CF0-ACCD-9C74-FB0CFCC7E6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287696-BD21-918C-997D-6F867DDAB1C5}"/>
              </a:ext>
            </a:extLst>
          </p:cNvPr>
          <p:cNvSpPr>
            <a:spLocks noGrp="1"/>
          </p:cNvSpPr>
          <p:nvPr>
            <p:ph type="dt" sz="half" idx="10"/>
          </p:nvPr>
        </p:nvSpPr>
        <p:spPr/>
        <p:txBody>
          <a:bodyPr/>
          <a:lstStyle/>
          <a:p>
            <a:fld id="{6E6FDF3A-D06C-4E05-A1A7-08795C8CB438}" type="datetimeFigureOut">
              <a:rPr lang="en-IN" smtClean="0"/>
              <a:t>02-02-2023</a:t>
            </a:fld>
            <a:endParaRPr lang="en-IN"/>
          </a:p>
        </p:txBody>
      </p:sp>
      <p:sp>
        <p:nvSpPr>
          <p:cNvPr id="5" name="Footer Placeholder 4">
            <a:extLst>
              <a:ext uri="{FF2B5EF4-FFF2-40B4-BE49-F238E27FC236}">
                <a16:creationId xmlns:a16="http://schemas.microsoft.com/office/drawing/2014/main" id="{7AA1349D-816B-35C6-B939-531EBFDBC9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4BA394-0665-D91D-2673-99BD458EB8EE}"/>
              </a:ext>
            </a:extLst>
          </p:cNvPr>
          <p:cNvSpPr>
            <a:spLocks noGrp="1"/>
          </p:cNvSpPr>
          <p:nvPr>
            <p:ph type="sldNum" sz="quarter" idx="12"/>
          </p:nvPr>
        </p:nvSpPr>
        <p:spPr/>
        <p:txBody>
          <a:bodyPr/>
          <a:lstStyle/>
          <a:p>
            <a:fld id="{A3DCB4E4-FCB6-4B73-B555-A5914FB716C4}" type="slidenum">
              <a:rPr lang="en-IN" smtClean="0"/>
              <a:t>‹#›</a:t>
            </a:fld>
            <a:endParaRPr lang="en-IN"/>
          </a:p>
        </p:txBody>
      </p:sp>
    </p:spTree>
    <p:extLst>
      <p:ext uri="{BB962C8B-B14F-4D97-AF65-F5344CB8AC3E}">
        <p14:creationId xmlns:p14="http://schemas.microsoft.com/office/powerpoint/2010/main" val="11842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310F-A871-3020-C421-E58E4DB0F2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61CA1F-AC4F-AEFC-2E2F-2CAC4DF82E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1FD500-761F-C60A-AE9F-B4D1642512D2}"/>
              </a:ext>
            </a:extLst>
          </p:cNvPr>
          <p:cNvSpPr>
            <a:spLocks noGrp="1"/>
          </p:cNvSpPr>
          <p:nvPr>
            <p:ph type="dt" sz="half" idx="10"/>
          </p:nvPr>
        </p:nvSpPr>
        <p:spPr/>
        <p:txBody>
          <a:bodyPr/>
          <a:lstStyle/>
          <a:p>
            <a:fld id="{6E6FDF3A-D06C-4E05-A1A7-08795C8CB438}" type="datetimeFigureOut">
              <a:rPr lang="en-IN" smtClean="0"/>
              <a:t>02-02-2023</a:t>
            </a:fld>
            <a:endParaRPr lang="en-IN"/>
          </a:p>
        </p:txBody>
      </p:sp>
      <p:sp>
        <p:nvSpPr>
          <p:cNvPr id="5" name="Footer Placeholder 4">
            <a:extLst>
              <a:ext uri="{FF2B5EF4-FFF2-40B4-BE49-F238E27FC236}">
                <a16:creationId xmlns:a16="http://schemas.microsoft.com/office/drawing/2014/main" id="{B0F1793B-B14A-2E2D-BF53-1DF20952D1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772DAC-9534-EC31-8974-36D4A26B0084}"/>
              </a:ext>
            </a:extLst>
          </p:cNvPr>
          <p:cNvSpPr>
            <a:spLocks noGrp="1"/>
          </p:cNvSpPr>
          <p:nvPr>
            <p:ph type="sldNum" sz="quarter" idx="12"/>
          </p:nvPr>
        </p:nvSpPr>
        <p:spPr/>
        <p:txBody>
          <a:bodyPr/>
          <a:lstStyle/>
          <a:p>
            <a:fld id="{A3DCB4E4-FCB6-4B73-B555-A5914FB716C4}" type="slidenum">
              <a:rPr lang="en-IN" smtClean="0"/>
              <a:t>‹#›</a:t>
            </a:fld>
            <a:endParaRPr lang="en-IN"/>
          </a:p>
        </p:txBody>
      </p:sp>
    </p:spTree>
    <p:extLst>
      <p:ext uri="{BB962C8B-B14F-4D97-AF65-F5344CB8AC3E}">
        <p14:creationId xmlns:p14="http://schemas.microsoft.com/office/powerpoint/2010/main" val="779716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B2EF6-C0CA-AD9A-0595-762BBB7C6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123BD6-52C1-B907-F128-2B3693D29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A6A2B8-0496-9F86-F982-24BCBD2F47E8}"/>
              </a:ext>
            </a:extLst>
          </p:cNvPr>
          <p:cNvSpPr>
            <a:spLocks noGrp="1"/>
          </p:cNvSpPr>
          <p:nvPr>
            <p:ph type="dt" sz="half" idx="10"/>
          </p:nvPr>
        </p:nvSpPr>
        <p:spPr/>
        <p:txBody>
          <a:bodyPr/>
          <a:lstStyle/>
          <a:p>
            <a:fld id="{6E6FDF3A-D06C-4E05-A1A7-08795C8CB438}" type="datetimeFigureOut">
              <a:rPr lang="en-IN" smtClean="0"/>
              <a:t>02-02-2023</a:t>
            </a:fld>
            <a:endParaRPr lang="en-IN"/>
          </a:p>
        </p:txBody>
      </p:sp>
      <p:sp>
        <p:nvSpPr>
          <p:cNvPr id="5" name="Footer Placeholder 4">
            <a:extLst>
              <a:ext uri="{FF2B5EF4-FFF2-40B4-BE49-F238E27FC236}">
                <a16:creationId xmlns:a16="http://schemas.microsoft.com/office/drawing/2014/main" id="{DAA9AAF7-6E10-8B8B-92CA-F085BBAFE0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418687-BB4A-7AAF-C286-30BE590EABC6}"/>
              </a:ext>
            </a:extLst>
          </p:cNvPr>
          <p:cNvSpPr>
            <a:spLocks noGrp="1"/>
          </p:cNvSpPr>
          <p:nvPr>
            <p:ph type="sldNum" sz="quarter" idx="12"/>
          </p:nvPr>
        </p:nvSpPr>
        <p:spPr/>
        <p:txBody>
          <a:bodyPr/>
          <a:lstStyle/>
          <a:p>
            <a:fld id="{A3DCB4E4-FCB6-4B73-B555-A5914FB716C4}" type="slidenum">
              <a:rPr lang="en-IN" smtClean="0"/>
              <a:t>‹#›</a:t>
            </a:fld>
            <a:endParaRPr lang="en-IN"/>
          </a:p>
        </p:txBody>
      </p:sp>
    </p:spTree>
    <p:extLst>
      <p:ext uri="{BB962C8B-B14F-4D97-AF65-F5344CB8AC3E}">
        <p14:creationId xmlns:p14="http://schemas.microsoft.com/office/powerpoint/2010/main" val="1680601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A38C4-8F76-205A-DD32-2938C2C13D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EEA90E-228C-CB35-0D57-BE89C2C653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79E01A-97D9-7934-779C-B795317FA6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EA0307-DE4D-CAD5-D59F-CAB4B083D7EB}"/>
              </a:ext>
            </a:extLst>
          </p:cNvPr>
          <p:cNvSpPr>
            <a:spLocks noGrp="1"/>
          </p:cNvSpPr>
          <p:nvPr>
            <p:ph type="dt" sz="half" idx="10"/>
          </p:nvPr>
        </p:nvSpPr>
        <p:spPr/>
        <p:txBody>
          <a:bodyPr/>
          <a:lstStyle/>
          <a:p>
            <a:fld id="{6E6FDF3A-D06C-4E05-A1A7-08795C8CB438}" type="datetimeFigureOut">
              <a:rPr lang="en-IN" smtClean="0"/>
              <a:t>02-02-2023</a:t>
            </a:fld>
            <a:endParaRPr lang="en-IN"/>
          </a:p>
        </p:txBody>
      </p:sp>
      <p:sp>
        <p:nvSpPr>
          <p:cNvPr id="6" name="Footer Placeholder 5">
            <a:extLst>
              <a:ext uri="{FF2B5EF4-FFF2-40B4-BE49-F238E27FC236}">
                <a16:creationId xmlns:a16="http://schemas.microsoft.com/office/drawing/2014/main" id="{B6EC759B-1D02-F3E6-DD8B-7872AFD2AA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94F0B2-87C6-F673-66D8-4F9C1CB74804}"/>
              </a:ext>
            </a:extLst>
          </p:cNvPr>
          <p:cNvSpPr>
            <a:spLocks noGrp="1"/>
          </p:cNvSpPr>
          <p:nvPr>
            <p:ph type="sldNum" sz="quarter" idx="12"/>
          </p:nvPr>
        </p:nvSpPr>
        <p:spPr/>
        <p:txBody>
          <a:bodyPr/>
          <a:lstStyle/>
          <a:p>
            <a:fld id="{A3DCB4E4-FCB6-4B73-B555-A5914FB716C4}" type="slidenum">
              <a:rPr lang="en-IN" smtClean="0"/>
              <a:t>‹#›</a:t>
            </a:fld>
            <a:endParaRPr lang="en-IN"/>
          </a:p>
        </p:txBody>
      </p:sp>
    </p:spTree>
    <p:extLst>
      <p:ext uri="{BB962C8B-B14F-4D97-AF65-F5344CB8AC3E}">
        <p14:creationId xmlns:p14="http://schemas.microsoft.com/office/powerpoint/2010/main" val="351528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0CFEF-3B66-33B0-84F9-1F6BE1BEE3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48E3A0-EFAC-F5C9-D5F1-2311D7C40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50BF53-BDD4-DDC3-419F-C269340915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3BB005-2C60-C0E4-7FF6-828F130E2A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F7BFCD-3C68-EDAA-352A-9AD5BBF9DA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68C839-4DFD-28F2-0D4C-D62196DA2E59}"/>
              </a:ext>
            </a:extLst>
          </p:cNvPr>
          <p:cNvSpPr>
            <a:spLocks noGrp="1"/>
          </p:cNvSpPr>
          <p:nvPr>
            <p:ph type="dt" sz="half" idx="10"/>
          </p:nvPr>
        </p:nvSpPr>
        <p:spPr/>
        <p:txBody>
          <a:bodyPr/>
          <a:lstStyle/>
          <a:p>
            <a:fld id="{6E6FDF3A-D06C-4E05-A1A7-08795C8CB438}" type="datetimeFigureOut">
              <a:rPr lang="en-IN" smtClean="0"/>
              <a:t>02-02-2023</a:t>
            </a:fld>
            <a:endParaRPr lang="en-IN"/>
          </a:p>
        </p:txBody>
      </p:sp>
      <p:sp>
        <p:nvSpPr>
          <p:cNvPr id="8" name="Footer Placeholder 7">
            <a:extLst>
              <a:ext uri="{FF2B5EF4-FFF2-40B4-BE49-F238E27FC236}">
                <a16:creationId xmlns:a16="http://schemas.microsoft.com/office/drawing/2014/main" id="{9A16BE30-467C-EE5F-B5B2-A145A5E8E4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B8511F-FC41-FB62-07D3-35AD6905FDC5}"/>
              </a:ext>
            </a:extLst>
          </p:cNvPr>
          <p:cNvSpPr>
            <a:spLocks noGrp="1"/>
          </p:cNvSpPr>
          <p:nvPr>
            <p:ph type="sldNum" sz="quarter" idx="12"/>
          </p:nvPr>
        </p:nvSpPr>
        <p:spPr/>
        <p:txBody>
          <a:bodyPr/>
          <a:lstStyle/>
          <a:p>
            <a:fld id="{A3DCB4E4-FCB6-4B73-B555-A5914FB716C4}" type="slidenum">
              <a:rPr lang="en-IN" smtClean="0"/>
              <a:t>‹#›</a:t>
            </a:fld>
            <a:endParaRPr lang="en-IN"/>
          </a:p>
        </p:txBody>
      </p:sp>
    </p:spTree>
    <p:extLst>
      <p:ext uri="{BB962C8B-B14F-4D97-AF65-F5344CB8AC3E}">
        <p14:creationId xmlns:p14="http://schemas.microsoft.com/office/powerpoint/2010/main" val="2359316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3A134-E09F-DAE3-5990-99D58634CF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17AC5C-ED9D-A064-B3FF-7AD4125C7BE3}"/>
              </a:ext>
            </a:extLst>
          </p:cNvPr>
          <p:cNvSpPr>
            <a:spLocks noGrp="1"/>
          </p:cNvSpPr>
          <p:nvPr>
            <p:ph type="dt" sz="half" idx="10"/>
          </p:nvPr>
        </p:nvSpPr>
        <p:spPr/>
        <p:txBody>
          <a:bodyPr/>
          <a:lstStyle/>
          <a:p>
            <a:fld id="{6E6FDF3A-D06C-4E05-A1A7-08795C8CB438}" type="datetimeFigureOut">
              <a:rPr lang="en-IN" smtClean="0"/>
              <a:t>02-02-2023</a:t>
            </a:fld>
            <a:endParaRPr lang="en-IN"/>
          </a:p>
        </p:txBody>
      </p:sp>
      <p:sp>
        <p:nvSpPr>
          <p:cNvPr id="4" name="Footer Placeholder 3">
            <a:extLst>
              <a:ext uri="{FF2B5EF4-FFF2-40B4-BE49-F238E27FC236}">
                <a16:creationId xmlns:a16="http://schemas.microsoft.com/office/drawing/2014/main" id="{B2F25E2F-74D9-29E5-B6A0-A0F45DA88E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88FF1F-0370-14FA-AADD-B1AEFA173EE4}"/>
              </a:ext>
            </a:extLst>
          </p:cNvPr>
          <p:cNvSpPr>
            <a:spLocks noGrp="1"/>
          </p:cNvSpPr>
          <p:nvPr>
            <p:ph type="sldNum" sz="quarter" idx="12"/>
          </p:nvPr>
        </p:nvSpPr>
        <p:spPr/>
        <p:txBody>
          <a:bodyPr/>
          <a:lstStyle/>
          <a:p>
            <a:fld id="{A3DCB4E4-FCB6-4B73-B555-A5914FB716C4}" type="slidenum">
              <a:rPr lang="en-IN" smtClean="0"/>
              <a:t>‹#›</a:t>
            </a:fld>
            <a:endParaRPr lang="en-IN"/>
          </a:p>
        </p:txBody>
      </p:sp>
    </p:spTree>
    <p:extLst>
      <p:ext uri="{BB962C8B-B14F-4D97-AF65-F5344CB8AC3E}">
        <p14:creationId xmlns:p14="http://schemas.microsoft.com/office/powerpoint/2010/main" val="2675966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9FD7DD-C3B7-65E0-671B-20D881412C84}"/>
              </a:ext>
            </a:extLst>
          </p:cNvPr>
          <p:cNvSpPr>
            <a:spLocks noGrp="1"/>
          </p:cNvSpPr>
          <p:nvPr>
            <p:ph type="dt" sz="half" idx="10"/>
          </p:nvPr>
        </p:nvSpPr>
        <p:spPr/>
        <p:txBody>
          <a:bodyPr/>
          <a:lstStyle/>
          <a:p>
            <a:fld id="{6E6FDF3A-D06C-4E05-A1A7-08795C8CB438}" type="datetimeFigureOut">
              <a:rPr lang="en-IN" smtClean="0"/>
              <a:t>02-02-2023</a:t>
            </a:fld>
            <a:endParaRPr lang="en-IN"/>
          </a:p>
        </p:txBody>
      </p:sp>
      <p:sp>
        <p:nvSpPr>
          <p:cNvPr id="3" name="Footer Placeholder 2">
            <a:extLst>
              <a:ext uri="{FF2B5EF4-FFF2-40B4-BE49-F238E27FC236}">
                <a16:creationId xmlns:a16="http://schemas.microsoft.com/office/drawing/2014/main" id="{BA4F0330-C2EB-DE0C-A331-1AEF2D089E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11C23F-C315-BFFC-3CB7-857D488AAD28}"/>
              </a:ext>
            </a:extLst>
          </p:cNvPr>
          <p:cNvSpPr>
            <a:spLocks noGrp="1"/>
          </p:cNvSpPr>
          <p:nvPr>
            <p:ph type="sldNum" sz="quarter" idx="12"/>
          </p:nvPr>
        </p:nvSpPr>
        <p:spPr/>
        <p:txBody>
          <a:bodyPr/>
          <a:lstStyle/>
          <a:p>
            <a:fld id="{A3DCB4E4-FCB6-4B73-B555-A5914FB716C4}" type="slidenum">
              <a:rPr lang="en-IN" smtClean="0"/>
              <a:t>‹#›</a:t>
            </a:fld>
            <a:endParaRPr lang="en-IN"/>
          </a:p>
        </p:txBody>
      </p:sp>
    </p:spTree>
    <p:extLst>
      <p:ext uri="{BB962C8B-B14F-4D97-AF65-F5344CB8AC3E}">
        <p14:creationId xmlns:p14="http://schemas.microsoft.com/office/powerpoint/2010/main" val="1361536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85EAB-E477-1D68-13D4-235D3ADE5B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2F5674-2DBC-33B7-D65B-E5F1990CAC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149556-0F8D-9477-0CC5-4E3D7A6B9A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83F061-A92F-08BA-0FF3-BEE9801E4CF7}"/>
              </a:ext>
            </a:extLst>
          </p:cNvPr>
          <p:cNvSpPr>
            <a:spLocks noGrp="1"/>
          </p:cNvSpPr>
          <p:nvPr>
            <p:ph type="dt" sz="half" idx="10"/>
          </p:nvPr>
        </p:nvSpPr>
        <p:spPr/>
        <p:txBody>
          <a:bodyPr/>
          <a:lstStyle/>
          <a:p>
            <a:fld id="{6E6FDF3A-D06C-4E05-A1A7-08795C8CB438}" type="datetimeFigureOut">
              <a:rPr lang="en-IN" smtClean="0"/>
              <a:t>02-02-2023</a:t>
            </a:fld>
            <a:endParaRPr lang="en-IN"/>
          </a:p>
        </p:txBody>
      </p:sp>
      <p:sp>
        <p:nvSpPr>
          <p:cNvPr id="6" name="Footer Placeholder 5">
            <a:extLst>
              <a:ext uri="{FF2B5EF4-FFF2-40B4-BE49-F238E27FC236}">
                <a16:creationId xmlns:a16="http://schemas.microsoft.com/office/drawing/2014/main" id="{B464D497-6AE1-2247-ACEA-7D782597BD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2F07A6-39B1-29C2-5310-627EBB84A184}"/>
              </a:ext>
            </a:extLst>
          </p:cNvPr>
          <p:cNvSpPr>
            <a:spLocks noGrp="1"/>
          </p:cNvSpPr>
          <p:nvPr>
            <p:ph type="sldNum" sz="quarter" idx="12"/>
          </p:nvPr>
        </p:nvSpPr>
        <p:spPr/>
        <p:txBody>
          <a:bodyPr/>
          <a:lstStyle/>
          <a:p>
            <a:fld id="{A3DCB4E4-FCB6-4B73-B555-A5914FB716C4}" type="slidenum">
              <a:rPr lang="en-IN" smtClean="0"/>
              <a:t>‹#›</a:t>
            </a:fld>
            <a:endParaRPr lang="en-IN"/>
          </a:p>
        </p:txBody>
      </p:sp>
    </p:spTree>
    <p:extLst>
      <p:ext uri="{BB962C8B-B14F-4D97-AF65-F5344CB8AC3E}">
        <p14:creationId xmlns:p14="http://schemas.microsoft.com/office/powerpoint/2010/main" val="2446671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2C169-6F54-F185-1AE4-4D0A39987D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372518-6EB5-C174-ED0F-93D4399194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E87EAF-5669-0C4A-BB8D-16939F9807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266B1D-3D75-8A98-F3EE-295EFBEB4562}"/>
              </a:ext>
            </a:extLst>
          </p:cNvPr>
          <p:cNvSpPr>
            <a:spLocks noGrp="1"/>
          </p:cNvSpPr>
          <p:nvPr>
            <p:ph type="dt" sz="half" idx="10"/>
          </p:nvPr>
        </p:nvSpPr>
        <p:spPr/>
        <p:txBody>
          <a:bodyPr/>
          <a:lstStyle/>
          <a:p>
            <a:fld id="{6E6FDF3A-D06C-4E05-A1A7-08795C8CB438}" type="datetimeFigureOut">
              <a:rPr lang="en-IN" smtClean="0"/>
              <a:t>02-02-2023</a:t>
            </a:fld>
            <a:endParaRPr lang="en-IN"/>
          </a:p>
        </p:txBody>
      </p:sp>
      <p:sp>
        <p:nvSpPr>
          <p:cNvPr id="6" name="Footer Placeholder 5">
            <a:extLst>
              <a:ext uri="{FF2B5EF4-FFF2-40B4-BE49-F238E27FC236}">
                <a16:creationId xmlns:a16="http://schemas.microsoft.com/office/drawing/2014/main" id="{EC587BCE-0431-D1FC-C25F-D469D01EE8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C02DC7-87F0-A979-040A-E9264C2CF8E6}"/>
              </a:ext>
            </a:extLst>
          </p:cNvPr>
          <p:cNvSpPr>
            <a:spLocks noGrp="1"/>
          </p:cNvSpPr>
          <p:nvPr>
            <p:ph type="sldNum" sz="quarter" idx="12"/>
          </p:nvPr>
        </p:nvSpPr>
        <p:spPr/>
        <p:txBody>
          <a:bodyPr/>
          <a:lstStyle/>
          <a:p>
            <a:fld id="{A3DCB4E4-FCB6-4B73-B555-A5914FB716C4}" type="slidenum">
              <a:rPr lang="en-IN" smtClean="0"/>
              <a:t>‹#›</a:t>
            </a:fld>
            <a:endParaRPr lang="en-IN"/>
          </a:p>
        </p:txBody>
      </p:sp>
    </p:spTree>
    <p:extLst>
      <p:ext uri="{BB962C8B-B14F-4D97-AF65-F5344CB8AC3E}">
        <p14:creationId xmlns:p14="http://schemas.microsoft.com/office/powerpoint/2010/main" val="104760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DE26DE-6DE3-6C94-6C16-F9D3B5D3D7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AAB1B0-5F7D-90D5-E741-26A677C5AB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B00084-5FCA-1B40-A09E-2897F3B54C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6FDF3A-D06C-4E05-A1A7-08795C8CB438}" type="datetimeFigureOut">
              <a:rPr lang="en-IN" smtClean="0"/>
              <a:t>02-02-2023</a:t>
            </a:fld>
            <a:endParaRPr lang="en-IN"/>
          </a:p>
        </p:txBody>
      </p:sp>
      <p:sp>
        <p:nvSpPr>
          <p:cNvPr id="5" name="Footer Placeholder 4">
            <a:extLst>
              <a:ext uri="{FF2B5EF4-FFF2-40B4-BE49-F238E27FC236}">
                <a16:creationId xmlns:a16="http://schemas.microsoft.com/office/drawing/2014/main" id="{DEEC7994-CFED-B49C-6C68-0A29EF67E9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B2C9644-116C-2A58-419C-941862636A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DCB4E4-FCB6-4B73-B555-A5914FB716C4}" type="slidenum">
              <a:rPr lang="en-IN" smtClean="0"/>
              <a:t>‹#›</a:t>
            </a:fld>
            <a:endParaRPr lang="en-IN"/>
          </a:p>
        </p:txBody>
      </p:sp>
    </p:spTree>
    <p:extLst>
      <p:ext uri="{BB962C8B-B14F-4D97-AF65-F5344CB8AC3E}">
        <p14:creationId xmlns:p14="http://schemas.microsoft.com/office/powerpoint/2010/main" val="3658130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6.jp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A4A8-D54F-4403-A0E6-FA541D31818E}"/>
              </a:ext>
            </a:extLst>
          </p:cNvPr>
          <p:cNvSpPr>
            <a:spLocks noGrp="1"/>
          </p:cNvSpPr>
          <p:nvPr>
            <p:ph type="ctrTitle"/>
          </p:nvPr>
        </p:nvSpPr>
        <p:spPr>
          <a:xfrm>
            <a:off x="1524000" y="1122363"/>
            <a:ext cx="9144000" cy="4317384"/>
          </a:xfrm>
        </p:spPr>
        <p:txBody>
          <a:bodyPr>
            <a:normAutofit fontScale="90000"/>
          </a:bodyPr>
          <a:lstStyle/>
          <a:p>
            <a:pPr>
              <a:lnSpc>
                <a:spcPct val="150000"/>
              </a:lnSpc>
            </a:pPr>
            <a:r>
              <a:rPr lang="en-US" b="1" dirty="0">
                <a:latin typeface="Times New Roman" panose="02020603050405020304" pitchFamily="18" charset="0"/>
                <a:cs typeface="Times New Roman" panose="02020603050405020304" pitchFamily="18" charset="0"/>
              </a:rPr>
              <a:t>Module 4</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FILE SYSTEM INTERFACE, MASS-STORAGE STRUCTURE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364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73451-989F-2B24-452D-DF241C941064}"/>
              </a:ext>
            </a:extLst>
          </p:cNvPr>
          <p:cNvSpPr>
            <a:spLocks noGrp="1"/>
          </p:cNvSpPr>
          <p:nvPr>
            <p:ph idx="1"/>
          </p:nvPr>
        </p:nvSpPr>
        <p:spPr>
          <a:xfrm>
            <a:off x="401216" y="363894"/>
            <a:ext cx="10952584" cy="5813069"/>
          </a:xfrm>
        </p:spPr>
        <p:txBody>
          <a:bodyPr/>
          <a:lstStyle/>
          <a:p>
            <a:pPr marL="0" indent="0" algn="just">
              <a:lnSpc>
                <a:spcPct val="150000"/>
              </a:lnSpc>
              <a:buNone/>
            </a:pPr>
            <a:r>
              <a:rPr lang="en-US" sz="2400" b="1" i="0" dirty="0">
                <a:solidFill>
                  <a:srgbClr val="C00000"/>
                </a:solidFill>
                <a:effectLst/>
                <a:latin typeface="Times New Roman" panose="02020603050405020304" pitchFamily="18" charset="0"/>
                <a:cs typeface="Times New Roman" panose="02020603050405020304" pitchFamily="18" charset="0"/>
              </a:rPr>
              <a:t>Directory Files</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Directory contains files and other related information about those files. Its basically a folder to hold and organize multiple files.</a:t>
            </a:r>
          </a:p>
          <a:p>
            <a:pPr marL="0" indent="0" algn="just">
              <a:lnSpc>
                <a:spcPct val="150000"/>
              </a:lnSpc>
              <a:buNone/>
            </a:pPr>
            <a:r>
              <a:rPr lang="en-US" sz="2400" b="1" i="0" dirty="0">
                <a:solidFill>
                  <a:srgbClr val="C00000"/>
                </a:solidFill>
                <a:effectLst/>
                <a:latin typeface="Times New Roman" panose="02020603050405020304" pitchFamily="18" charset="0"/>
                <a:cs typeface="Times New Roman" panose="02020603050405020304" pitchFamily="18" charset="0"/>
              </a:rPr>
              <a:t>Special Files</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These files are also called device files. It represents physical devices like printers, disks, networks, flash drive, etc.</a:t>
            </a:r>
          </a:p>
          <a:p>
            <a:endParaRPr lang="en-IN" dirty="0"/>
          </a:p>
        </p:txBody>
      </p:sp>
    </p:spTree>
    <p:extLst>
      <p:ext uri="{BB962C8B-B14F-4D97-AF65-F5344CB8AC3E}">
        <p14:creationId xmlns:p14="http://schemas.microsoft.com/office/powerpoint/2010/main" val="116459433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4E9849-E3F6-097F-15B9-0E277315A180}"/>
              </a:ext>
            </a:extLst>
          </p:cNvPr>
          <p:cNvSpPr>
            <a:spLocks noGrp="1"/>
          </p:cNvSpPr>
          <p:nvPr>
            <p:ph idx="1"/>
          </p:nvPr>
        </p:nvSpPr>
        <p:spPr>
          <a:xfrm>
            <a:off x="223935" y="270588"/>
            <a:ext cx="11551298" cy="6223518"/>
          </a:xfrm>
        </p:spPr>
        <p:txBody>
          <a:bodyPr>
            <a:normAutofit fontScale="92500"/>
          </a:bodyPr>
          <a:lstStyle/>
          <a:p>
            <a:pPr marL="742950" lvl="1" indent="-285750"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rPr>
              <a:t>Each track is further divided into </a:t>
            </a:r>
            <a:r>
              <a:rPr lang="en-US" b="1" i="1" dirty="0">
                <a:solidFill>
                  <a:srgbClr val="000000"/>
                </a:solidFill>
                <a:effectLst/>
                <a:latin typeface="Times New Roman" panose="02020603050405020304" pitchFamily="18" charset="0"/>
              </a:rPr>
              <a:t>sectors,</a:t>
            </a:r>
            <a:r>
              <a:rPr lang="en-US" b="0" i="0" dirty="0">
                <a:solidFill>
                  <a:srgbClr val="000000"/>
                </a:solidFill>
                <a:effectLst/>
                <a:latin typeface="Times New Roman" panose="02020603050405020304" pitchFamily="18" charset="0"/>
              </a:rPr>
              <a:t> traditionally containing 512 bytes of data each, although some modern disks occasionally use larger sector sizes. ( Sectors also include a header and a trailer, including checksum information among other things.</a:t>
            </a:r>
          </a:p>
          <a:p>
            <a:pPr marL="742950" lvl="1" indent="-285750"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rPr>
              <a:t>Larger sector sizes reduce the fraction of the disk consumed by headers and trailers, but increase internal fragmentation and the amount of disk that must be marked bad in the case of errors. )</a:t>
            </a:r>
          </a:p>
          <a:p>
            <a:pPr marL="742950" lvl="1" indent="-285750"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rPr>
              <a:t>The data on a hard drive is read by read-write </a:t>
            </a:r>
            <a:r>
              <a:rPr lang="en-US" b="1" i="1" dirty="0">
                <a:solidFill>
                  <a:srgbClr val="000000"/>
                </a:solidFill>
                <a:effectLst/>
                <a:latin typeface="Times New Roman" panose="02020603050405020304" pitchFamily="18" charset="0"/>
              </a:rPr>
              <a:t>heads. </a:t>
            </a:r>
            <a:r>
              <a:rPr lang="en-US" b="0" i="0" dirty="0">
                <a:solidFill>
                  <a:srgbClr val="000000"/>
                </a:solidFill>
                <a:effectLst/>
                <a:latin typeface="Times New Roman" panose="02020603050405020304" pitchFamily="18" charset="0"/>
              </a:rPr>
              <a:t>The standard configuration ( shown below ) uses one head per surface, each on a separate </a:t>
            </a:r>
            <a:r>
              <a:rPr lang="en-US" b="1" i="1" dirty="0">
                <a:solidFill>
                  <a:srgbClr val="000000"/>
                </a:solidFill>
                <a:effectLst/>
                <a:latin typeface="Times New Roman" panose="02020603050405020304" pitchFamily="18" charset="0"/>
              </a:rPr>
              <a:t>arm</a:t>
            </a:r>
            <a:r>
              <a:rPr lang="en-US" b="0" i="0" dirty="0">
                <a:solidFill>
                  <a:srgbClr val="000000"/>
                </a:solidFill>
                <a:effectLst/>
                <a:latin typeface="Times New Roman" panose="02020603050405020304" pitchFamily="18" charset="0"/>
              </a:rPr>
              <a:t>, and controlled by a common </a:t>
            </a:r>
            <a:r>
              <a:rPr lang="en-US" b="1" i="1" dirty="0">
                <a:solidFill>
                  <a:srgbClr val="000000"/>
                </a:solidFill>
                <a:effectLst/>
                <a:latin typeface="Times New Roman" panose="02020603050405020304" pitchFamily="18" charset="0"/>
              </a:rPr>
              <a:t>arm assembly</a:t>
            </a:r>
            <a:r>
              <a:rPr lang="en-US" b="0" i="0" dirty="0">
                <a:solidFill>
                  <a:srgbClr val="000000"/>
                </a:solidFill>
                <a:effectLst/>
                <a:latin typeface="Times New Roman" panose="02020603050405020304" pitchFamily="18" charset="0"/>
              </a:rPr>
              <a:t> which moves all heads simultaneously from one cylinder to another. </a:t>
            </a:r>
          </a:p>
          <a:p>
            <a:pPr marL="742950" lvl="1" indent="-285750"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rPr>
              <a:t>( Other configurations, including independent read-write heads, may speed up disk access, but involve serious technical difficulties. )</a:t>
            </a:r>
          </a:p>
          <a:p>
            <a:endParaRPr lang="en-IN" dirty="0"/>
          </a:p>
        </p:txBody>
      </p:sp>
    </p:spTree>
    <p:extLst>
      <p:ext uri="{BB962C8B-B14F-4D97-AF65-F5344CB8AC3E}">
        <p14:creationId xmlns:p14="http://schemas.microsoft.com/office/powerpoint/2010/main" val="191935127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1FAE08-560B-9427-775E-7A6D93539709}"/>
              </a:ext>
            </a:extLst>
          </p:cNvPr>
          <p:cNvSpPr>
            <a:spLocks noGrp="1"/>
          </p:cNvSpPr>
          <p:nvPr>
            <p:ph idx="1"/>
          </p:nvPr>
        </p:nvSpPr>
        <p:spPr>
          <a:xfrm>
            <a:off x="289249" y="335902"/>
            <a:ext cx="11392678" cy="5841061"/>
          </a:xfrm>
        </p:spPr>
        <p:txBody>
          <a:bodyPr/>
          <a:lstStyle/>
          <a:p>
            <a:pPr algn="just">
              <a:lnSpc>
                <a:spcPct val="150000"/>
              </a:lnSpc>
            </a:pPr>
            <a:r>
              <a:rPr lang="en-US" sz="2400" b="0" i="0" dirty="0">
                <a:solidFill>
                  <a:srgbClr val="000000"/>
                </a:solidFill>
                <a:effectLst/>
                <a:latin typeface="Times New Roman" panose="02020603050405020304" pitchFamily="18" charset="0"/>
              </a:rPr>
              <a:t>The storage capacity of a traditional disk drive is equal to the number of heads ( i.e. the number of working surfaces ), times the number of tracks per surface, times the number of sectors per track, times the number of bytes per sector. </a:t>
            </a:r>
          </a:p>
          <a:p>
            <a:pPr algn="just">
              <a:lnSpc>
                <a:spcPct val="150000"/>
              </a:lnSpc>
            </a:pPr>
            <a:r>
              <a:rPr lang="en-US" sz="2400" b="0" i="0" dirty="0">
                <a:solidFill>
                  <a:srgbClr val="000000"/>
                </a:solidFill>
                <a:effectLst/>
                <a:latin typeface="Times New Roman" panose="02020603050405020304" pitchFamily="18" charset="0"/>
              </a:rPr>
              <a:t>A particular physical block of data is specified by providing the head-sector-cylinder number at which it is located.</a:t>
            </a:r>
          </a:p>
          <a:p>
            <a:endParaRPr lang="en-IN" dirty="0"/>
          </a:p>
        </p:txBody>
      </p:sp>
    </p:spTree>
    <p:extLst>
      <p:ext uri="{BB962C8B-B14F-4D97-AF65-F5344CB8AC3E}">
        <p14:creationId xmlns:p14="http://schemas.microsoft.com/office/powerpoint/2010/main" val="464281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28586D5-F2A1-DCC4-353C-452B64DE7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2694" y="653143"/>
            <a:ext cx="7977673" cy="5150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44658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DA4203D-EA89-9ACF-08E6-3B165E6A28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465" y="522514"/>
            <a:ext cx="10786187" cy="6055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69953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2035-53B9-BC79-D11D-ACDECB190791}"/>
              </a:ext>
            </a:extLst>
          </p:cNvPr>
          <p:cNvSpPr>
            <a:spLocks noGrp="1"/>
          </p:cNvSpPr>
          <p:nvPr>
            <p:ph type="title"/>
          </p:nvPr>
        </p:nvSpPr>
        <p:spPr>
          <a:xfrm>
            <a:off x="167952" y="131860"/>
            <a:ext cx="11672596" cy="586597"/>
          </a:xfrm>
        </p:spPr>
        <p:txBody>
          <a:bodyPr>
            <a:normAutofit/>
          </a:bodyPr>
          <a:lstStyle/>
          <a:p>
            <a:r>
              <a:rPr lang="en-IN" sz="3600" b="1" dirty="0">
                <a:latin typeface="Times New Roman" panose="02020603050405020304" pitchFamily="18" charset="0"/>
                <a:cs typeface="Times New Roman" panose="02020603050405020304" pitchFamily="18" charset="0"/>
              </a:rPr>
              <a:t>Solid State Disk</a:t>
            </a:r>
          </a:p>
        </p:txBody>
      </p:sp>
      <p:sp>
        <p:nvSpPr>
          <p:cNvPr id="3" name="Content Placeholder 2">
            <a:extLst>
              <a:ext uri="{FF2B5EF4-FFF2-40B4-BE49-F238E27FC236}">
                <a16:creationId xmlns:a16="http://schemas.microsoft.com/office/drawing/2014/main" id="{73812C9A-75C1-073B-DCB5-0E8CA386E658}"/>
              </a:ext>
            </a:extLst>
          </p:cNvPr>
          <p:cNvSpPr>
            <a:spLocks noGrp="1"/>
          </p:cNvSpPr>
          <p:nvPr>
            <p:ph idx="1"/>
          </p:nvPr>
        </p:nvSpPr>
        <p:spPr>
          <a:xfrm>
            <a:off x="167952" y="718457"/>
            <a:ext cx="11856096" cy="5887616"/>
          </a:xfrm>
        </p:spPr>
        <p:txBody>
          <a:bodyPr>
            <a:normAutofit lnSpcReduction="1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Old technologies are frequently employed in new ways as economic conditions and technology evolve. The growing usage of solid state drives, or SSDs, is one illustration of this.</a:t>
            </a:r>
          </a:p>
          <a:p>
            <a:pPr algn="just">
              <a:lnSpc>
                <a:spcPct val="150000"/>
              </a:lnSpc>
            </a:pPr>
            <a:r>
              <a:rPr lang="en-US" sz="2400" b="0" i="0" dirty="0">
                <a:effectLst/>
                <a:latin typeface="Times New Roman" panose="02020603050405020304" pitchFamily="18" charset="0"/>
                <a:cs typeface="Times New Roman" panose="02020603050405020304" pitchFamily="18" charset="0"/>
              </a:rPr>
              <a:t>SSDs function as a tiny, quick hard disk using memory technology. To maintain the information over power cycles, certain implementations may employ either flash memory or DRAM chips protected by a battery.</a:t>
            </a:r>
          </a:p>
          <a:p>
            <a:pPr algn="just">
              <a:lnSpc>
                <a:spcPct val="150000"/>
              </a:lnSpc>
            </a:pPr>
            <a:r>
              <a:rPr lang="en-US" sz="2400" b="0" i="0" dirty="0">
                <a:effectLst/>
                <a:latin typeface="Times New Roman" panose="02020603050405020304" pitchFamily="18" charset="0"/>
                <a:cs typeface="Times New Roman" panose="02020603050405020304" pitchFamily="18" charset="0"/>
              </a:rPr>
              <a:t>Due to the lack of moving components, SSDs operate far more quickly than conventional hard drives, and some issues, such the scheduling of disk accesses, simply do not exist.</a:t>
            </a:r>
          </a:p>
          <a:p>
            <a:pPr algn="just">
              <a:lnSpc>
                <a:spcPct val="150000"/>
              </a:lnSpc>
            </a:pPr>
            <a:r>
              <a:rPr lang="en-US" sz="2400" b="0" i="0" dirty="0">
                <a:effectLst/>
                <a:latin typeface="Times New Roman" panose="02020603050405020304" pitchFamily="18" charset="0"/>
                <a:cs typeface="Times New Roman" panose="02020603050405020304" pitchFamily="18" charset="0"/>
              </a:rPr>
              <a:t>SSDs do have certain drawbacks, too, including the fact that they cost more than hard drives, are often smaller, and may have shorter life spans.</a:t>
            </a:r>
          </a:p>
          <a:p>
            <a:endParaRPr lang="en-IN" dirty="0"/>
          </a:p>
        </p:txBody>
      </p:sp>
    </p:spTree>
    <p:extLst>
      <p:ext uri="{BB962C8B-B14F-4D97-AF65-F5344CB8AC3E}">
        <p14:creationId xmlns:p14="http://schemas.microsoft.com/office/powerpoint/2010/main" val="39003410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2B9C77-B03C-5E05-5A2A-51B946A7EEBE}"/>
              </a:ext>
            </a:extLst>
          </p:cNvPr>
          <p:cNvSpPr>
            <a:spLocks noGrp="1"/>
          </p:cNvSpPr>
          <p:nvPr>
            <p:ph idx="1"/>
          </p:nvPr>
        </p:nvSpPr>
        <p:spPr>
          <a:xfrm>
            <a:off x="401216" y="419878"/>
            <a:ext cx="11308702" cy="6120881"/>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As a high-speed cache for information on hard disks that has to be retrieved fast, SSDs are particularly helpful. </a:t>
            </a:r>
          </a:p>
          <a:p>
            <a:pPr algn="just">
              <a:lnSpc>
                <a:spcPct val="150000"/>
              </a:lnSpc>
            </a:pPr>
            <a:r>
              <a:rPr lang="en-US" sz="2400" b="0" i="0" dirty="0">
                <a:effectLst/>
                <a:latin typeface="Times New Roman" panose="02020603050405020304" pitchFamily="18" charset="0"/>
                <a:cs typeface="Times New Roman" panose="02020603050405020304" pitchFamily="18" charset="0"/>
              </a:rPr>
              <a:t>One use is to store frequently requested file system meta-data, such as directory and I node information.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A boot drive is another version that has the OS and certain application executables but no essential user data.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order to make laptops thinner, lighter, and quicker, SSDs are also employed in them.</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throughput of the bus may become a limiting problem due to how much quicker SSDs are than conventional hard drives, which leads to certain SSDs being linked directly to the system PCI bus.</a:t>
            </a:r>
          </a:p>
          <a:p>
            <a:endParaRPr lang="en-IN" dirty="0"/>
          </a:p>
        </p:txBody>
      </p:sp>
    </p:spTree>
    <p:extLst>
      <p:ext uri="{BB962C8B-B14F-4D97-AF65-F5344CB8AC3E}">
        <p14:creationId xmlns:p14="http://schemas.microsoft.com/office/powerpoint/2010/main" val="219861170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olid-state drive - Wikipedia">
            <a:extLst>
              <a:ext uri="{FF2B5EF4-FFF2-40B4-BE49-F238E27FC236}">
                <a16:creationId xmlns:a16="http://schemas.microsoft.com/office/drawing/2014/main" id="{6D388E34-7629-C8DA-0BF1-3A0EC4B66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5587" y="279919"/>
            <a:ext cx="9140825" cy="606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87317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What is an SSD? | Solid-State Drive Definition | Avast">
            <a:extLst>
              <a:ext uri="{FF2B5EF4-FFF2-40B4-BE49-F238E27FC236}">
                <a16:creationId xmlns:a16="http://schemas.microsoft.com/office/drawing/2014/main" id="{04AC31DB-7972-4211-70B5-123EFDB9908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5608DDC9-A79F-227E-B279-F08673C81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771" y="447869"/>
            <a:ext cx="10571584" cy="5971592"/>
          </a:xfrm>
          <a:prstGeom prst="rect">
            <a:avLst/>
          </a:prstGeom>
        </p:spPr>
      </p:pic>
    </p:spTree>
    <p:extLst>
      <p:ext uri="{BB962C8B-B14F-4D97-AF65-F5344CB8AC3E}">
        <p14:creationId xmlns:p14="http://schemas.microsoft.com/office/powerpoint/2010/main" val="162242089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34763-7EFA-1854-5797-E1A295820AB5}"/>
              </a:ext>
            </a:extLst>
          </p:cNvPr>
          <p:cNvSpPr>
            <a:spLocks noGrp="1"/>
          </p:cNvSpPr>
          <p:nvPr>
            <p:ph type="title"/>
          </p:nvPr>
        </p:nvSpPr>
        <p:spPr>
          <a:xfrm>
            <a:off x="149289" y="150423"/>
            <a:ext cx="11092543" cy="530614"/>
          </a:xfrm>
        </p:spPr>
        <p:txBody>
          <a:bodyPr>
            <a:normAutofit fontScale="90000"/>
          </a:bodyPr>
          <a:lstStyle/>
          <a:p>
            <a:r>
              <a:rPr lang="en-IN" b="1" dirty="0">
                <a:latin typeface="Times New Roman" panose="02020603050405020304" pitchFamily="18" charset="0"/>
                <a:cs typeface="Times New Roman" panose="02020603050405020304" pitchFamily="18" charset="0"/>
              </a:rPr>
              <a:t>Magnetic Tapes</a:t>
            </a:r>
          </a:p>
        </p:txBody>
      </p:sp>
      <p:sp>
        <p:nvSpPr>
          <p:cNvPr id="3" name="Content Placeholder 2">
            <a:extLst>
              <a:ext uri="{FF2B5EF4-FFF2-40B4-BE49-F238E27FC236}">
                <a16:creationId xmlns:a16="http://schemas.microsoft.com/office/drawing/2014/main" id="{72EDC3F4-2EBF-9758-CCA5-A79D09A04303}"/>
              </a:ext>
            </a:extLst>
          </p:cNvPr>
          <p:cNvSpPr>
            <a:spLocks noGrp="1"/>
          </p:cNvSpPr>
          <p:nvPr>
            <p:ph idx="1"/>
          </p:nvPr>
        </p:nvSpPr>
        <p:spPr>
          <a:xfrm>
            <a:off x="223935" y="835041"/>
            <a:ext cx="11467322" cy="5696388"/>
          </a:xfrm>
        </p:spPr>
        <p:txBody>
          <a:bodyPr/>
          <a:lstStyle/>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Prior to the advent of hard disk drives, magnetic tapes were frequently utilized for secondary storage; today, they are mostly used for backups.</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It might take a while to get to a specific location on a magnetic tape, but once reading or writing starts, access rates are on par with disk drives.</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Tape drive capacities may be anywhere from 20 and 200 GB, and compression can increase that capacity by double.</a:t>
            </a:r>
          </a:p>
          <a:p>
            <a:pPr marL="0" indent="0">
              <a:buNone/>
            </a:pPr>
            <a:endParaRPr lang="en-IN" dirty="0"/>
          </a:p>
        </p:txBody>
      </p:sp>
    </p:spTree>
    <p:extLst>
      <p:ext uri="{BB962C8B-B14F-4D97-AF65-F5344CB8AC3E}">
        <p14:creationId xmlns:p14="http://schemas.microsoft.com/office/powerpoint/2010/main" val="117970772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6C707-8144-D8C9-BC69-2F8DFCD9BBE8}"/>
              </a:ext>
            </a:extLst>
          </p:cNvPr>
          <p:cNvSpPr>
            <a:spLocks noGrp="1"/>
          </p:cNvSpPr>
          <p:nvPr>
            <p:ph type="title"/>
          </p:nvPr>
        </p:nvSpPr>
        <p:spPr>
          <a:xfrm>
            <a:off x="177282" y="187844"/>
            <a:ext cx="11176518" cy="493193"/>
          </a:xfrm>
        </p:spPr>
        <p:txBody>
          <a:bodyPr>
            <a:normAutofit fontScale="90000"/>
          </a:bodyPr>
          <a:lstStyle/>
          <a:p>
            <a:r>
              <a:rPr lang="en-IN" b="1" dirty="0">
                <a:latin typeface="Times New Roman" panose="02020603050405020304" pitchFamily="18" charset="0"/>
                <a:cs typeface="Times New Roman" panose="02020603050405020304" pitchFamily="18" charset="0"/>
              </a:rPr>
              <a:t>Disk Attachment</a:t>
            </a:r>
          </a:p>
        </p:txBody>
      </p:sp>
      <p:sp>
        <p:nvSpPr>
          <p:cNvPr id="3" name="Content Placeholder 2">
            <a:extLst>
              <a:ext uri="{FF2B5EF4-FFF2-40B4-BE49-F238E27FC236}">
                <a16:creationId xmlns:a16="http://schemas.microsoft.com/office/drawing/2014/main" id="{04D2DA63-475F-C176-144A-6C611615F5BF}"/>
              </a:ext>
            </a:extLst>
          </p:cNvPr>
          <p:cNvSpPr>
            <a:spLocks noGrp="1"/>
          </p:cNvSpPr>
          <p:nvPr>
            <p:ph idx="1"/>
          </p:nvPr>
        </p:nvSpPr>
        <p:spPr>
          <a:xfrm>
            <a:off x="251927" y="783770"/>
            <a:ext cx="11551297" cy="5886385"/>
          </a:xfrm>
        </p:spPr>
        <p:txBody>
          <a:bodyPr>
            <a:normAutofit/>
          </a:bodyPr>
          <a:lstStyle/>
          <a:p>
            <a:pPr marL="0" indent="0" algn="just">
              <a:lnSpc>
                <a:spcPct val="150000"/>
              </a:lnSpc>
              <a:buNone/>
            </a:pPr>
            <a:r>
              <a:rPr lang="en-US" sz="2400" b="0" i="0" dirty="0">
                <a:solidFill>
                  <a:srgbClr val="333333"/>
                </a:solidFill>
                <a:effectLst/>
                <a:latin typeface="Times New Roman" panose="02020603050405020304" pitchFamily="18" charset="0"/>
                <a:cs typeface="Times New Roman" panose="02020603050405020304" pitchFamily="18" charset="0"/>
              </a:rPr>
              <a:t>There are two ways for computers to access disc storage. </a:t>
            </a:r>
          </a:p>
          <a:p>
            <a:pPr marL="0" indent="0" algn="just">
              <a:lnSpc>
                <a:spcPct val="150000"/>
              </a:lnSpc>
              <a:buNone/>
            </a:pPr>
            <a:r>
              <a:rPr lang="en-US" sz="2400" b="0" i="0" dirty="0">
                <a:solidFill>
                  <a:srgbClr val="333333"/>
                </a:solidFill>
                <a:effectLst/>
                <a:latin typeface="Times New Roman" panose="02020603050405020304" pitchFamily="18" charset="0"/>
                <a:cs typeface="Times New Roman" panose="02020603050405020304" pitchFamily="18" charset="0"/>
              </a:rPr>
              <a:t>One method is to use I/O ports, also known as </a:t>
            </a:r>
            <a:r>
              <a:rPr lang="en-US" sz="2400" b="1" i="0" dirty="0">
                <a:solidFill>
                  <a:srgbClr val="333333"/>
                </a:solidFill>
                <a:effectLst/>
                <a:latin typeface="Times New Roman" panose="02020603050405020304" pitchFamily="18" charset="0"/>
                <a:cs typeface="Times New Roman" panose="02020603050405020304" pitchFamily="18" charset="0"/>
              </a:rPr>
              <a:t>host-attached storage,</a:t>
            </a:r>
            <a:r>
              <a:rPr lang="en-US" sz="2400" b="0" i="0" dirty="0">
                <a:solidFill>
                  <a:srgbClr val="333333"/>
                </a:solidFill>
                <a:effectLst/>
                <a:latin typeface="Times New Roman" panose="02020603050405020304" pitchFamily="18" charset="0"/>
                <a:cs typeface="Times New Roman" panose="02020603050405020304" pitchFamily="18" charset="0"/>
              </a:rPr>
              <a:t> on small systems. Another method is through a remote host in a distributed file system, which is known as </a:t>
            </a:r>
            <a:r>
              <a:rPr lang="en-US" sz="2400" b="1" i="0" dirty="0">
                <a:solidFill>
                  <a:srgbClr val="333333"/>
                </a:solidFill>
                <a:effectLst/>
                <a:latin typeface="Times New Roman" panose="02020603050405020304" pitchFamily="18" charset="0"/>
                <a:cs typeface="Times New Roman" panose="02020603050405020304" pitchFamily="18" charset="0"/>
              </a:rPr>
              <a:t>network-attached storage.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910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F4D288-6AFF-49B7-79A2-31C39EB7B1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763" y="83977"/>
            <a:ext cx="10039739" cy="5980921"/>
          </a:xfrm>
          <a:prstGeom prst="rect">
            <a:avLst/>
          </a:prstGeom>
        </p:spPr>
      </p:pic>
      <p:sp>
        <p:nvSpPr>
          <p:cNvPr id="6" name="TextBox 5">
            <a:extLst>
              <a:ext uri="{FF2B5EF4-FFF2-40B4-BE49-F238E27FC236}">
                <a16:creationId xmlns:a16="http://schemas.microsoft.com/office/drawing/2014/main" id="{E5EF42C4-F0C3-6081-C338-BF9AF1A5C1AB}"/>
              </a:ext>
            </a:extLst>
          </p:cNvPr>
          <p:cNvSpPr txBox="1"/>
          <p:nvPr/>
        </p:nvSpPr>
        <p:spPr>
          <a:xfrm>
            <a:off x="2995127" y="6260841"/>
            <a:ext cx="4991877"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Table: Common File Type</a:t>
            </a:r>
          </a:p>
        </p:txBody>
      </p:sp>
    </p:spTree>
    <p:extLst>
      <p:ext uri="{BB962C8B-B14F-4D97-AF65-F5344CB8AC3E}">
        <p14:creationId xmlns:p14="http://schemas.microsoft.com/office/powerpoint/2010/main" val="200272470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7DE957-70AD-FEA2-0007-7523A516F4AF}"/>
              </a:ext>
            </a:extLst>
          </p:cNvPr>
          <p:cNvSpPr>
            <a:spLocks noGrp="1"/>
          </p:cNvSpPr>
          <p:nvPr>
            <p:ph idx="1"/>
          </p:nvPr>
        </p:nvSpPr>
        <p:spPr>
          <a:xfrm>
            <a:off x="307909" y="261257"/>
            <a:ext cx="11532637" cy="6307494"/>
          </a:xfrm>
        </p:spPr>
        <p:txBody>
          <a:bodyPr>
            <a:normAutofit lnSpcReduction="10000"/>
          </a:bodyPr>
          <a:lstStyle/>
          <a:p>
            <a:pPr marL="0" indent="0">
              <a:lnSpc>
                <a:spcPct val="150000"/>
              </a:lnSpc>
              <a:buNone/>
            </a:pPr>
            <a:r>
              <a:rPr lang="en-US" sz="2400" b="1" dirty="0">
                <a:solidFill>
                  <a:srgbClr val="610B4B"/>
                </a:solidFill>
                <a:effectLst/>
                <a:latin typeface="Times New Roman" panose="02020603050405020304" pitchFamily="18" charset="0"/>
                <a:cs typeface="Times New Roman" panose="02020603050405020304" pitchFamily="18" charset="0"/>
              </a:rPr>
              <a:t>Host-Attached Storage</a:t>
            </a:r>
          </a:p>
          <a:p>
            <a:pPr algn="just">
              <a:lnSpc>
                <a:spcPct val="150000"/>
              </a:lnSpc>
            </a:pPr>
            <a:r>
              <a:rPr lang="en-US" sz="2400" b="1" dirty="0">
                <a:effectLst/>
                <a:latin typeface="Times New Roman" panose="02020603050405020304" pitchFamily="18" charset="0"/>
                <a:cs typeface="Times New Roman" panose="02020603050405020304" pitchFamily="18" charset="0"/>
              </a:rPr>
              <a:t>Host-attached storage (HAS)</a:t>
            </a:r>
            <a:r>
              <a:rPr lang="en-US" sz="2400" dirty="0">
                <a:latin typeface="Times New Roman" panose="02020603050405020304" pitchFamily="18" charset="0"/>
                <a:cs typeface="Times New Roman" panose="02020603050405020304" pitchFamily="18" charset="0"/>
              </a:rPr>
              <a:t> is storage accessed via local I/O ports. These ports make use of various technologies. </a:t>
            </a:r>
          </a:p>
          <a:p>
            <a:pPr algn="just">
              <a:lnSpc>
                <a:spcPct val="150000"/>
              </a:lnSpc>
            </a:pPr>
            <a:r>
              <a:rPr lang="en-US" sz="2400" dirty="0">
                <a:latin typeface="Times New Roman" panose="02020603050405020304" pitchFamily="18" charset="0"/>
                <a:cs typeface="Times New Roman" panose="02020603050405020304" pitchFamily="18" charset="0"/>
              </a:rPr>
              <a:t>IDE or ATA is the I/O bus architecture used by most desktop PCs. This architecture allows for up to two drivers per I/O bus. </a:t>
            </a:r>
          </a:p>
          <a:p>
            <a:pPr algn="just">
              <a:lnSpc>
                <a:spcPct val="150000"/>
              </a:lnSpc>
            </a:pPr>
            <a:r>
              <a:rPr lang="en-US" sz="2400" dirty="0">
                <a:latin typeface="Times New Roman" panose="02020603050405020304" pitchFamily="18" charset="0"/>
                <a:cs typeface="Times New Roman" panose="02020603050405020304" pitchFamily="18" charset="0"/>
              </a:rPr>
              <a:t>SATA (Serial Advanced Technology Attachment) is a new related standard that has simplified cabling. High-end workstations and servers typically use more advanced I/O architectures such as Small Computer System Interface (SCSI) and </a:t>
            </a:r>
            <a:r>
              <a:rPr lang="en-US" sz="2400" dirty="0" err="1">
                <a:latin typeface="Times New Roman" panose="02020603050405020304" pitchFamily="18" charset="0"/>
                <a:cs typeface="Times New Roman" panose="02020603050405020304" pitchFamily="18" charset="0"/>
              </a:rPr>
              <a:t>fibre</a:t>
            </a:r>
            <a:r>
              <a:rPr lang="en-US" sz="2400" dirty="0">
                <a:latin typeface="Times New Roman" panose="02020603050405020304" pitchFamily="18" charset="0"/>
                <a:cs typeface="Times New Roman" panose="02020603050405020304" pitchFamily="18" charset="0"/>
              </a:rPr>
              <a:t> channel (FC).</a:t>
            </a:r>
          </a:p>
          <a:p>
            <a:pPr algn="just">
              <a:lnSpc>
                <a:spcPct val="150000"/>
              </a:lnSpc>
            </a:pPr>
            <a:r>
              <a:rPr lang="en-US" sz="2400" b="1" i="0" dirty="0">
                <a:solidFill>
                  <a:srgbClr val="333333"/>
                </a:solidFill>
                <a:effectLst/>
                <a:latin typeface="Times New Roman" panose="02020603050405020304" pitchFamily="18" charset="0"/>
                <a:cs typeface="Times New Roman" panose="02020603050405020304" pitchFamily="18" charset="0"/>
              </a:rPr>
              <a:t>SCSI (Small Computer System Interface)</a:t>
            </a:r>
            <a:r>
              <a:rPr lang="en-US" sz="2400" b="0" i="0" dirty="0">
                <a:solidFill>
                  <a:srgbClr val="333333"/>
                </a:solidFill>
                <a:effectLst/>
                <a:latin typeface="Times New Roman" panose="02020603050405020304" pitchFamily="18" charset="0"/>
                <a:cs typeface="Times New Roman" panose="02020603050405020304" pitchFamily="18" charset="0"/>
              </a:rPr>
              <a:t> is bus architecture. Its physical medium is typically a ribbon wire with many conductors. </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A maximum of </a:t>
            </a:r>
            <a:r>
              <a:rPr lang="en-US" sz="2400" b="1" i="0" dirty="0">
                <a:solidFill>
                  <a:srgbClr val="333333"/>
                </a:solidFill>
                <a:effectLst/>
                <a:latin typeface="Times New Roman" panose="02020603050405020304" pitchFamily="18" charset="0"/>
                <a:cs typeface="Times New Roman" panose="02020603050405020304" pitchFamily="18" charset="0"/>
              </a:rPr>
              <a:t>16</a:t>
            </a:r>
            <a:r>
              <a:rPr lang="en-US" sz="2400" b="0" i="0" dirty="0">
                <a:solidFill>
                  <a:srgbClr val="333333"/>
                </a:solidFill>
                <a:effectLst/>
                <a:latin typeface="Times New Roman" panose="02020603050405020304" pitchFamily="18" charset="0"/>
                <a:cs typeface="Times New Roman" panose="02020603050405020304" pitchFamily="18" charset="0"/>
              </a:rPr>
              <a:t> devices may be attached to the bus using the SCSI protocol. </a:t>
            </a:r>
          </a:p>
        </p:txBody>
      </p:sp>
    </p:spTree>
    <p:extLst>
      <p:ext uri="{BB962C8B-B14F-4D97-AF65-F5344CB8AC3E}">
        <p14:creationId xmlns:p14="http://schemas.microsoft.com/office/powerpoint/2010/main" val="376022166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1995C9-0BFC-513E-18BD-B3686AED7E5B}"/>
              </a:ext>
            </a:extLst>
          </p:cNvPr>
          <p:cNvSpPr>
            <a:spLocks noGrp="1"/>
          </p:cNvSpPr>
          <p:nvPr>
            <p:ph idx="1"/>
          </p:nvPr>
        </p:nvSpPr>
        <p:spPr>
          <a:xfrm>
            <a:off x="390331" y="360718"/>
            <a:ext cx="11272934" cy="6282677"/>
          </a:xfrm>
        </p:spPr>
        <p:txBody>
          <a:bodyPr>
            <a:normAutofit fontScale="925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devices typically comprise of one controller card (SCSI initiator) on the host and up to </a:t>
            </a:r>
            <a:r>
              <a:rPr lang="en-US" sz="2400" b="1" i="0" dirty="0">
                <a:effectLst/>
                <a:latin typeface="Times New Roman" panose="02020603050405020304" pitchFamily="18" charset="0"/>
                <a:cs typeface="Times New Roman" panose="02020603050405020304" pitchFamily="18" charset="0"/>
              </a:rPr>
              <a:t>15</a:t>
            </a:r>
            <a:r>
              <a:rPr lang="en-US" sz="2400" b="0" i="0" dirty="0">
                <a:effectLst/>
                <a:latin typeface="Times New Roman" panose="02020603050405020304" pitchFamily="18" charset="0"/>
                <a:cs typeface="Times New Roman" panose="02020603050405020304" pitchFamily="18" charset="0"/>
              </a:rPr>
              <a:t> storage devices (SCSI targets). </a:t>
            </a:r>
          </a:p>
          <a:p>
            <a:pPr algn="just">
              <a:lnSpc>
                <a:spcPct val="150000"/>
              </a:lnSpc>
            </a:pPr>
            <a:r>
              <a:rPr lang="en-US" sz="2400" b="0" i="0" dirty="0">
                <a:effectLst/>
                <a:latin typeface="Times New Roman" panose="02020603050405020304" pitchFamily="18" charset="0"/>
                <a:cs typeface="Times New Roman" panose="02020603050405020304" pitchFamily="18" charset="0"/>
              </a:rPr>
              <a:t>A SCSI disk is a typical SCSI target. Although, the protocol permits every SCSI target to address up to 8 logical units. </a:t>
            </a:r>
          </a:p>
          <a:p>
            <a:pPr algn="just">
              <a:lnSpc>
                <a:spcPct val="150000"/>
              </a:lnSpc>
            </a:pPr>
            <a:r>
              <a:rPr lang="en-US" sz="2400" b="0" i="0" dirty="0">
                <a:effectLst/>
                <a:latin typeface="Times New Roman" panose="02020603050405020304" pitchFamily="18" charset="0"/>
                <a:cs typeface="Times New Roman" panose="02020603050405020304" pitchFamily="18" charset="0"/>
              </a:rPr>
              <a:t>Logical unit addressing is widely used to direct commands to the RATD array or portable media library components. </a:t>
            </a:r>
          </a:p>
          <a:p>
            <a:pPr algn="just">
              <a:lnSpc>
                <a:spcPct val="150000"/>
              </a:lnSpc>
            </a:pPr>
            <a:r>
              <a:rPr lang="en-US" sz="2400" b="0" i="0" dirty="0">
                <a:effectLst/>
                <a:latin typeface="Times New Roman" panose="02020603050405020304" pitchFamily="18" charset="0"/>
                <a:cs typeface="Times New Roman" panose="02020603050405020304" pitchFamily="18" charset="0"/>
              </a:rPr>
              <a:t>A </a:t>
            </a:r>
            <a:r>
              <a:rPr lang="en-US" sz="2400" b="0" i="0" dirty="0" err="1">
                <a:effectLst/>
                <a:latin typeface="Times New Roman" panose="02020603050405020304" pitchFamily="18" charset="0"/>
                <a:cs typeface="Times New Roman" panose="02020603050405020304" pitchFamily="18" charset="0"/>
              </a:rPr>
              <a:t>Fibre</a:t>
            </a:r>
            <a:r>
              <a:rPr lang="en-US" sz="2400" b="0" i="0" dirty="0">
                <a:effectLst/>
                <a:latin typeface="Times New Roman" panose="02020603050405020304" pitchFamily="18" charset="0"/>
                <a:cs typeface="Times New Roman" panose="02020603050405020304" pitchFamily="18" charset="0"/>
              </a:rPr>
              <a:t> Channel is a high-speed serial architecture that may use optical </a:t>
            </a:r>
            <a:r>
              <a:rPr lang="en-US" sz="2400" b="0" i="0" dirty="0" err="1">
                <a:effectLst/>
                <a:latin typeface="Times New Roman" panose="02020603050405020304" pitchFamily="18" charset="0"/>
                <a:cs typeface="Times New Roman" panose="02020603050405020304" pitchFamily="18" charset="0"/>
              </a:rPr>
              <a:t>fibre</a:t>
            </a:r>
            <a:r>
              <a:rPr lang="en-US" sz="2400" b="0" i="0" dirty="0">
                <a:effectLst/>
                <a:latin typeface="Times New Roman" panose="02020603050405020304" pitchFamily="18" charset="0"/>
                <a:cs typeface="Times New Roman" panose="02020603050405020304" pitchFamily="18" charset="0"/>
              </a:rPr>
              <a:t> or a four-conductor copper wire.</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comes in two varieties. One type of fabric is a big switched fabric with a </a:t>
            </a:r>
            <a:r>
              <a:rPr lang="en-US" sz="2400" b="1" i="0" dirty="0">
                <a:effectLst/>
                <a:latin typeface="Times New Roman" panose="02020603050405020304" pitchFamily="18" charset="0"/>
                <a:cs typeface="Times New Roman" panose="02020603050405020304" pitchFamily="18" charset="0"/>
              </a:rPr>
              <a:t>24-bit</a:t>
            </a:r>
            <a:r>
              <a:rPr lang="en-US" sz="2400" b="0" i="0" dirty="0">
                <a:effectLst/>
                <a:latin typeface="Times New Roman" panose="02020603050405020304" pitchFamily="18" charset="0"/>
                <a:cs typeface="Times New Roman" panose="02020603050405020304" pitchFamily="18" charset="0"/>
              </a:rPr>
              <a:t> address space.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This variant is projected to take the lead in the future and will serve as the foundation for storage-area networks (SANs).</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2603667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D7111F-8CC8-C61A-63A4-55CBA056074F}"/>
              </a:ext>
            </a:extLst>
          </p:cNvPr>
          <p:cNvSpPr>
            <a:spLocks noGrp="1"/>
          </p:cNvSpPr>
          <p:nvPr>
            <p:ph idx="1"/>
          </p:nvPr>
        </p:nvSpPr>
        <p:spPr>
          <a:xfrm>
            <a:off x="233265" y="214604"/>
            <a:ext cx="11588621" cy="6344816"/>
          </a:xfrm>
        </p:spPr>
        <p:txBody>
          <a:bodyPr>
            <a:normAutofit/>
          </a:bodyPr>
          <a:lstStyle/>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Many hosts and storage devices may be connected to the </a:t>
            </a:r>
            <a:r>
              <a:rPr lang="en-US" sz="2400" b="0" i="0" dirty="0" err="1">
                <a:solidFill>
                  <a:srgbClr val="333333"/>
                </a:solidFill>
                <a:effectLst/>
                <a:latin typeface="Times New Roman" panose="02020603050405020304" pitchFamily="18" charset="0"/>
                <a:cs typeface="Times New Roman" panose="02020603050405020304" pitchFamily="18" charset="0"/>
              </a:rPr>
              <a:t>fibre</a:t>
            </a:r>
            <a:r>
              <a:rPr lang="en-US" sz="2400" b="0" i="0" dirty="0">
                <a:solidFill>
                  <a:srgbClr val="333333"/>
                </a:solidFill>
                <a:effectLst/>
                <a:latin typeface="Times New Roman" panose="02020603050405020304" pitchFamily="18" charset="0"/>
                <a:cs typeface="Times New Roman" panose="02020603050405020304" pitchFamily="18" charset="0"/>
              </a:rPr>
              <a:t> due to the large address space and switched nature of the communication that provides better flexibility in I/O communication. </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Another PC version is an arbitrated loop (FC-AL), which may address up to </a:t>
            </a:r>
            <a:r>
              <a:rPr lang="en-US" sz="2400" b="1" i="0" dirty="0">
                <a:solidFill>
                  <a:srgbClr val="333333"/>
                </a:solidFill>
                <a:effectLst/>
                <a:latin typeface="Times New Roman" panose="02020603050405020304" pitchFamily="18" charset="0"/>
                <a:cs typeface="Times New Roman" panose="02020603050405020304" pitchFamily="18" charset="0"/>
              </a:rPr>
              <a:t>126</a:t>
            </a:r>
            <a:r>
              <a:rPr lang="en-US" sz="2400" b="0" i="0" dirty="0">
                <a:solidFill>
                  <a:srgbClr val="333333"/>
                </a:solidFill>
                <a:effectLst/>
                <a:latin typeface="Times New Roman" panose="02020603050405020304" pitchFamily="18" charset="0"/>
                <a:cs typeface="Times New Roman" panose="02020603050405020304" pitchFamily="18" charset="0"/>
              </a:rPr>
              <a:t> devices, including drives and controllers.</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As host-attached storage, a wide range of storage devices are suitable. Hard disc devices, RAID arrays, CDs, DVDs, and tape drives are among them. </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The I/O commands that start data transfer to a host-attached storage device can read and write logical data blocks routed to specially designated storage units.</a:t>
            </a:r>
          </a:p>
          <a:p>
            <a:endParaRPr lang="en-IN" dirty="0"/>
          </a:p>
        </p:txBody>
      </p:sp>
    </p:spTree>
    <p:extLst>
      <p:ext uri="{BB962C8B-B14F-4D97-AF65-F5344CB8AC3E}">
        <p14:creationId xmlns:p14="http://schemas.microsoft.com/office/powerpoint/2010/main" val="364661261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548EB-B35E-147F-61E5-765D2363EC90}"/>
              </a:ext>
            </a:extLst>
          </p:cNvPr>
          <p:cNvSpPr>
            <a:spLocks noGrp="1"/>
          </p:cNvSpPr>
          <p:nvPr>
            <p:ph type="title"/>
          </p:nvPr>
        </p:nvSpPr>
        <p:spPr>
          <a:xfrm>
            <a:off x="223935" y="159852"/>
            <a:ext cx="11129865" cy="651912"/>
          </a:xfrm>
        </p:spPr>
        <p:txBody>
          <a:bodyPr>
            <a:normAutofit fontScale="90000"/>
          </a:bodyPr>
          <a:lstStyle/>
          <a:p>
            <a:r>
              <a:rPr lang="en-IN" b="1" i="0" dirty="0">
                <a:solidFill>
                  <a:srgbClr val="610B4B"/>
                </a:solidFill>
                <a:effectLst/>
                <a:latin typeface="Times New Roman" panose="02020603050405020304" pitchFamily="18" charset="0"/>
                <a:cs typeface="Times New Roman" panose="02020603050405020304" pitchFamily="18" charset="0"/>
              </a:rPr>
              <a:t>Network-Attached Storage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AE748B5-F190-1378-B464-9722931D1F80}"/>
              </a:ext>
            </a:extLst>
          </p:cNvPr>
          <p:cNvSpPr>
            <a:spLocks noGrp="1"/>
          </p:cNvSpPr>
          <p:nvPr>
            <p:ph idx="1"/>
          </p:nvPr>
        </p:nvSpPr>
        <p:spPr>
          <a:xfrm>
            <a:off x="298580" y="895739"/>
            <a:ext cx="11532636" cy="5728996"/>
          </a:xfrm>
        </p:spPr>
        <p:txBody>
          <a:bodyPr>
            <a:normAutofit fontScale="92500"/>
          </a:bodyPr>
          <a:lstStyle/>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A </a:t>
            </a:r>
            <a:r>
              <a:rPr lang="en-US" sz="2400" b="1" i="0" dirty="0">
                <a:solidFill>
                  <a:srgbClr val="333333"/>
                </a:solidFill>
                <a:effectLst/>
                <a:latin typeface="Times New Roman" panose="02020603050405020304" pitchFamily="18" charset="0"/>
                <a:cs typeface="Times New Roman" panose="02020603050405020304" pitchFamily="18" charset="0"/>
              </a:rPr>
              <a:t>network-attached storage (NAS)</a:t>
            </a:r>
            <a:r>
              <a:rPr lang="en-US" sz="2400" b="0" i="0" dirty="0">
                <a:solidFill>
                  <a:srgbClr val="333333"/>
                </a:solidFill>
                <a:effectLst/>
                <a:latin typeface="Times New Roman" panose="02020603050405020304" pitchFamily="18" charset="0"/>
                <a:cs typeface="Times New Roman" panose="02020603050405020304" pitchFamily="18" charset="0"/>
              </a:rPr>
              <a:t> device is a dedicated storage system that can be accessed via the data network. </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Clients access NAS through a remote procedure call interface, like a CIFS for Windows computers or a network file system for Unix. </a:t>
            </a:r>
          </a:p>
          <a:p>
            <a:pPr algn="just">
              <a:lnSpc>
                <a:spcPct val="150000"/>
              </a:lnSpc>
            </a:pPr>
            <a:r>
              <a:rPr lang="en-US" sz="2400" b="1" i="0" dirty="0">
                <a:solidFill>
                  <a:srgbClr val="333333"/>
                </a:solidFill>
                <a:effectLst/>
                <a:latin typeface="Times New Roman" panose="02020603050405020304" pitchFamily="18" charset="0"/>
                <a:cs typeface="Times New Roman" panose="02020603050405020304" pitchFamily="18" charset="0"/>
              </a:rPr>
              <a:t>Remote procedure calls (RPCs)</a:t>
            </a:r>
            <a:r>
              <a:rPr lang="en-US" sz="2400" b="0" i="0" dirty="0">
                <a:solidFill>
                  <a:srgbClr val="333333"/>
                </a:solidFill>
                <a:effectLst/>
                <a:latin typeface="Times New Roman" panose="02020603050405020304" pitchFamily="18" charset="0"/>
                <a:cs typeface="Times New Roman" panose="02020603050405020304" pitchFamily="18" charset="0"/>
              </a:rPr>
              <a:t> are transmitted through TCP or UDP via an IP network, which is often the same LAN that delivers all data traffic to the clients. </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Generally, the network-attached storage unit is constructed as a RAID array with software that supports the RPC interface. </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It is easy to consider NAS as just another storage-access protocol. For example, a NAS system may access storage through RPC via TCP/IP rather than a SCSI device driver and SCSI protocols.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118822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Disk Attachment in Operating System">
            <a:extLst>
              <a:ext uri="{FF2B5EF4-FFF2-40B4-BE49-F238E27FC236}">
                <a16:creationId xmlns:a16="http://schemas.microsoft.com/office/drawing/2014/main" id="{56C94292-390D-0F99-0374-9F1B0771F7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FEDCAEF7-2383-E6C2-5AA0-74B907877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6791" y="205273"/>
            <a:ext cx="7977673" cy="5915609"/>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01935159-FCED-36D5-FCDC-D3FD45BE45A4}"/>
                  </a:ext>
                </a:extLst>
              </p14:cNvPr>
              <p14:cNvContentPartPr/>
              <p14:nvPr/>
            </p14:nvContentPartPr>
            <p14:xfrm>
              <a:off x="9011968" y="279110"/>
              <a:ext cx="608040" cy="459360"/>
            </p14:xfrm>
          </p:contentPart>
        </mc:Choice>
        <mc:Fallback xmlns="">
          <p:pic>
            <p:nvPicPr>
              <p:cNvPr id="8" name="Ink 7">
                <a:extLst>
                  <a:ext uri="{FF2B5EF4-FFF2-40B4-BE49-F238E27FC236}">
                    <a16:creationId xmlns:a16="http://schemas.microsoft.com/office/drawing/2014/main" id="{01935159-FCED-36D5-FCDC-D3FD45BE45A4}"/>
                  </a:ext>
                </a:extLst>
              </p:cNvPr>
              <p:cNvPicPr/>
              <p:nvPr/>
            </p:nvPicPr>
            <p:blipFill>
              <a:blip r:embed="rId4"/>
              <a:stretch>
                <a:fillRect/>
              </a:stretch>
            </p:blipFill>
            <p:spPr>
              <a:xfrm>
                <a:off x="8949328" y="216470"/>
                <a:ext cx="733680" cy="585000"/>
              </a:xfrm>
              <a:prstGeom prst="rect">
                <a:avLst/>
              </a:prstGeom>
            </p:spPr>
          </p:pic>
        </mc:Fallback>
      </mc:AlternateContent>
    </p:spTree>
    <p:extLst>
      <p:ext uri="{BB962C8B-B14F-4D97-AF65-F5344CB8AC3E}">
        <p14:creationId xmlns:p14="http://schemas.microsoft.com/office/powerpoint/2010/main" val="138133964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821B8-50DA-EC65-1D1E-89E339A47AB0}"/>
              </a:ext>
            </a:extLst>
          </p:cNvPr>
          <p:cNvSpPr>
            <a:spLocks noGrp="1"/>
          </p:cNvSpPr>
          <p:nvPr>
            <p:ph idx="1"/>
          </p:nvPr>
        </p:nvSpPr>
        <p:spPr>
          <a:xfrm>
            <a:off x="326571" y="307910"/>
            <a:ext cx="11457992" cy="5869053"/>
          </a:xfrm>
        </p:spPr>
        <p:txBody>
          <a:bodyPr/>
          <a:lstStyle/>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NAS allows all systems on a local area network to share a pool of storage with the same simplicity of naming and access as local host-attached storage provides. </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However, it is less efficient and performs worse than other direct-attached storage solutions.</a:t>
            </a:r>
          </a:p>
          <a:p>
            <a:pPr algn="just">
              <a:lnSpc>
                <a:spcPct val="150000"/>
              </a:lnSpc>
            </a:pPr>
            <a:r>
              <a:rPr lang="en-US" sz="2400" b="1" i="0" dirty="0">
                <a:solidFill>
                  <a:srgbClr val="333333"/>
                </a:solidFill>
                <a:effectLst/>
                <a:latin typeface="Times New Roman" panose="02020603050405020304" pitchFamily="18" charset="0"/>
                <a:cs typeface="Times New Roman" panose="02020603050405020304" pitchFamily="18" charset="0"/>
              </a:rPr>
              <a:t>ISCSI (Internet Small Computer Systems Interface)</a:t>
            </a:r>
            <a:r>
              <a:rPr lang="en-US" sz="2400" b="0" i="0" dirty="0">
                <a:solidFill>
                  <a:srgbClr val="333333"/>
                </a:solidFill>
                <a:effectLst/>
                <a:latin typeface="Times New Roman" panose="02020603050405020304" pitchFamily="18" charset="0"/>
                <a:cs typeface="Times New Roman" panose="02020603050405020304" pitchFamily="18" charset="0"/>
              </a:rPr>
              <a:t> is the latest network-attached storage protocol. </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The SCSI protocol is carried across the IP network protocol. </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As a result, the SCSI protocol uses the networks to interconnect hosts and their storage than SCSI cables.</a:t>
            </a:r>
          </a:p>
          <a:p>
            <a:endParaRPr lang="en-IN" dirty="0"/>
          </a:p>
        </p:txBody>
      </p:sp>
    </p:spTree>
    <p:extLst>
      <p:ext uri="{BB962C8B-B14F-4D97-AF65-F5344CB8AC3E}">
        <p14:creationId xmlns:p14="http://schemas.microsoft.com/office/powerpoint/2010/main" val="395862570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F3FDC-EBB7-83A8-2F56-22640FD6EE04}"/>
              </a:ext>
            </a:extLst>
          </p:cNvPr>
          <p:cNvSpPr>
            <a:spLocks noGrp="1"/>
          </p:cNvSpPr>
          <p:nvPr>
            <p:ph type="title"/>
          </p:nvPr>
        </p:nvSpPr>
        <p:spPr>
          <a:xfrm>
            <a:off x="195943" y="178513"/>
            <a:ext cx="11157857" cy="642581"/>
          </a:xfrm>
        </p:spPr>
        <p:txBody>
          <a:bodyPr>
            <a:normAutofit fontScale="90000"/>
          </a:bodyPr>
          <a:lstStyle/>
          <a:p>
            <a:r>
              <a:rPr lang="en-IN" b="1" i="0" dirty="0">
                <a:solidFill>
                  <a:srgbClr val="610B4B"/>
                </a:solidFill>
                <a:effectLst/>
                <a:latin typeface="Times New Roman" panose="02020603050405020304" pitchFamily="18" charset="0"/>
                <a:cs typeface="Times New Roman" panose="02020603050405020304" pitchFamily="18" charset="0"/>
              </a:rPr>
              <a:t>Storage-Area Network</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879CEB-9F34-3A9A-C27F-FC1D6B262471}"/>
              </a:ext>
            </a:extLst>
          </p:cNvPr>
          <p:cNvSpPr>
            <a:spLocks noGrp="1"/>
          </p:cNvSpPr>
          <p:nvPr>
            <p:ph idx="1"/>
          </p:nvPr>
        </p:nvSpPr>
        <p:spPr>
          <a:xfrm>
            <a:off x="279917" y="914400"/>
            <a:ext cx="11411339" cy="5262563"/>
          </a:xfrm>
        </p:spPr>
        <p:txBody>
          <a:bodyPr>
            <a:normAutofit/>
          </a:bodyPr>
          <a:lstStyle/>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The one downside of network-attached storage systems is bandwidth usage on the data network by storage I/O activities, which increases network latency. </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This problem is most acute in large client-server configurations because server-to-client communications compete for bandwidth with server-to-storage communications.</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783890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78A0446-CDFE-0A29-F41A-5B08693ACC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616" y="298579"/>
            <a:ext cx="9927772" cy="5635689"/>
          </a:xfrm>
          <a:prstGeom prst="rect">
            <a:avLst/>
          </a:prstGeom>
        </p:spPr>
      </p:pic>
    </p:spTree>
    <p:extLst>
      <p:ext uri="{BB962C8B-B14F-4D97-AF65-F5344CB8AC3E}">
        <p14:creationId xmlns:p14="http://schemas.microsoft.com/office/powerpoint/2010/main" val="2089082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25FC21-6F32-CBD9-0C09-D39AADE3EC02}"/>
              </a:ext>
            </a:extLst>
          </p:cNvPr>
          <p:cNvSpPr>
            <a:spLocks noGrp="1"/>
          </p:cNvSpPr>
          <p:nvPr>
            <p:ph idx="1"/>
          </p:nvPr>
        </p:nvSpPr>
        <p:spPr>
          <a:xfrm>
            <a:off x="326571" y="438539"/>
            <a:ext cx="11485984" cy="6092890"/>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SAN is a private network that uses storage protocols to connect servers and storage devices instead of networking standards. T</a:t>
            </a:r>
          </a:p>
          <a:p>
            <a:pPr algn="just">
              <a:lnSpc>
                <a:spcPct val="150000"/>
              </a:lnSpc>
            </a:pPr>
            <a:r>
              <a:rPr lang="en-US" sz="2400" b="0" i="0" dirty="0">
                <a:effectLst/>
                <a:latin typeface="Times New Roman" panose="02020603050405020304" pitchFamily="18" charset="0"/>
                <a:cs typeface="Times New Roman" panose="02020603050405020304" pitchFamily="18" charset="0"/>
              </a:rPr>
              <a:t>he flexibility of a SAN is its strength. Multiple hosts and storage arrays may connect to the same SAN, and storage may be allocated dynamically to hosts.</a:t>
            </a:r>
          </a:p>
          <a:p>
            <a:pPr algn="just">
              <a:lnSpc>
                <a:spcPct val="150000"/>
              </a:lnSpc>
            </a:pPr>
            <a:r>
              <a:rPr lang="en-US" sz="2400" b="0" i="0" dirty="0">
                <a:effectLst/>
                <a:latin typeface="Times New Roman" panose="02020603050405020304" pitchFamily="18" charset="0"/>
                <a:cs typeface="Times New Roman" panose="02020603050405020304" pitchFamily="18" charset="0"/>
              </a:rPr>
              <a:t>A SAN switch permits or prohibits access between hosts and storage. For example, if a host's disk space is running short, the SAN may be set to allocate more storage to that server. </a:t>
            </a:r>
          </a:p>
          <a:p>
            <a:pPr algn="just">
              <a:lnSpc>
                <a:spcPct val="150000"/>
              </a:lnSpc>
            </a:pPr>
            <a:r>
              <a:rPr lang="en-US" sz="2400" b="0" i="0" dirty="0">
                <a:effectLst/>
                <a:latin typeface="Times New Roman" panose="02020603050405020304" pitchFamily="18" charset="0"/>
                <a:cs typeface="Times New Roman" panose="02020603050405020304" pitchFamily="18" charset="0"/>
              </a:rPr>
              <a:t>SANs enable server clusters to share the same storage and storage arrays to contain several direct host connections. </a:t>
            </a:r>
          </a:p>
        </p:txBody>
      </p:sp>
    </p:spTree>
    <p:extLst>
      <p:ext uri="{BB962C8B-B14F-4D97-AF65-F5344CB8AC3E}">
        <p14:creationId xmlns:p14="http://schemas.microsoft.com/office/powerpoint/2010/main" val="223174525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C7AD3C-C1D4-1A4F-929B-1240D6681003}"/>
              </a:ext>
            </a:extLst>
          </p:cNvPr>
          <p:cNvSpPr>
            <a:spLocks noGrp="1"/>
          </p:cNvSpPr>
          <p:nvPr>
            <p:ph idx="1"/>
          </p:nvPr>
        </p:nvSpPr>
        <p:spPr>
          <a:xfrm>
            <a:off x="391886" y="447869"/>
            <a:ext cx="11467322" cy="5729094"/>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SANs often have more ports at a lower cost than storage arrays. The most common is FC.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InfiniBand is a new option for high-speed connectivity networks for servers and storage units.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is a special-purpose bus architecture that provides hardware and software support for servers and storage units high-speed connectivity networks.</a:t>
            </a:r>
          </a:p>
          <a:p>
            <a:pPr marL="0" indent="0">
              <a:lnSpc>
                <a:spcPct val="150000"/>
              </a:lnSpc>
              <a:buNone/>
            </a:pP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60854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8764-70CC-D2BB-86FF-93659EF0B5A6}"/>
              </a:ext>
            </a:extLst>
          </p:cNvPr>
          <p:cNvSpPr>
            <a:spLocks noGrp="1"/>
          </p:cNvSpPr>
          <p:nvPr>
            <p:ph type="title"/>
          </p:nvPr>
        </p:nvSpPr>
        <p:spPr>
          <a:xfrm>
            <a:off x="121298" y="85208"/>
            <a:ext cx="11120535" cy="595830"/>
          </a:xfrm>
        </p:spPr>
        <p:txBody>
          <a:bodyPr>
            <a:normAutofit/>
          </a:bodyPr>
          <a:lstStyle/>
          <a:p>
            <a:r>
              <a:rPr lang="en-IN" sz="3600" b="1" dirty="0">
                <a:latin typeface="Times New Roman" panose="02020603050405020304" pitchFamily="18" charset="0"/>
                <a:cs typeface="Times New Roman" panose="02020603050405020304" pitchFamily="18" charset="0"/>
              </a:rPr>
              <a:t>Access Methods</a:t>
            </a:r>
          </a:p>
        </p:txBody>
      </p:sp>
      <p:sp>
        <p:nvSpPr>
          <p:cNvPr id="3" name="Content Placeholder 2">
            <a:extLst>
              <a:ext uri="{FF2B5EF4-FFF2-40B4-BE49-F238E27FC236}">
                <a16:creationId xmlns:a16="http://schemas.microsoft.com/office/drawing/2014/main" id="{28AB29C2-5623-FC53-B11B-010E094CB9F3}"/>
              </a:ext>
            </a:extLst>
          </p:cNvPr>
          <p:cNvSpPr>
            <a:spLocks noGrp="1"/>
          </p:cNvSpPr>
          <p:nvPr>
            <p:ph idx="1"/>
          </p:nvPr>
        </p:nvSpPr>
        <p:spPr>
          <a:xfrm>
            <a:off x="233265" y="793102"/>
            <a:ext cx="11523306" cy="5654351"/>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File access is a process that determines the way that files are accessed and read into memory. Generally, a single access method is always supported by operating systems. Though there are some operating system which also supports multiple access methods.</a:t>
            </a:r>
          </a:p>
          <a:p>
            <a:pPr algn="just">
              <a:lnSpc>
                <a:spcPct val="150000"/>
              </a:lnSpc>
            </a:pPr>
            <a:r>
              <a:rPr lang="en-US" sz="2400" b="1" i="0" dirty="0">
                <a:effectLst/>
                <a:latin typeface="Times New Roman" panose="02020603050405020304" pitchFamily="18" charset="0"/>
                <a:cs typeface="Times New Roman" panose="02020603050405020304" pitchFamily="18" charset="0"/>
              </a:rPr>
              <a:t>Three file access methods are:</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Sequential access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Direct random access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Indexed sequential access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69485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5F812-7DD8-9447-AE39-EC5DF4046702}"/>
              </a:ext>
            </a:extLst>
          </p:cNvPr>
          <p:cNvSpPr>
            <a:spLocks noGrp="1"/>
          </p:cNvSpPr>
          <p:nvPr>
            <p:ph type="title"/>
          </p:nvPr>
        </p:nvSpPr>
        <p:spPr>
          <a:xfrm>
            <a:off x="139959" y="131861"/>
            <a:ext cx="11111204" cy="661242"/>
          </a:xfrm>
        </p:spPr>
        <p:txBody>
          <a:bodyPr>
            <a:normAutofit fontScale="90000"/>
          </a:bodyPr>
          <a:lstStyle/>
          <a:p>
            <a:r>
              <a:rPr lang="en-IN" b="1" dirty="0">
                <a:latin typeface="Times New Roman" panose="02020603050405020304" pitchFamily="18" charset="0"/>
                <a:cs typeface="Times New Roman" panose="02020603050405020304" pitchFamily="18" charset="0"/>
              </a:rPr>
              <a:t>Disk Scheduling</a:t>
            </a:r>
          </a:p>
        </p:txBody>
      </p:sp>
      <p:sp>
        <p:nvSpPr>
          <p:cNvPr id="3" name="Content Placeholder 2">
            <a:extLst>
              <a:ext uri="{FF2B5EF4-FFF2-40B4-BE49-F238E27FC236}">
                <a16:creationId xmlns:a16="http://schemas.microsoft.com/office/drawing/2014/main" id="{17005750-3CDD-7159-3810-C9DC1F5CFAE1}"/>
              </a:ext>
            </a:extLst>
          </p:cNvPr>
          <p:cNvSpPr>
            <a:spLocks noGrp="1"/>
          </p:cNvSpPr>
          <p:nvPr>
            <p:ph idx="1"/>
          </p:nvPr>
        </p:nvSpPr>
        <p:spPr>
          <a:xfrm>
            <a:off x="242596" y="793103"/>
            <a:ext cx="11560628" cy="5803640"/>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As we know, a process needs two type of time, CPU time and IO time. For I/O, it requests the Operating system to access the disk.</a:t>
            </a:r>
          </a:p>
          <a:p>
            <a:pPr algn="just">
              <a:lnSpc>
                <a:spcPct val="150000"/>
              </a:lnSpc>
            </a:pPr>
            <a:r>
              <a:rPr lang="en-US" sz="2400" b="0" i="0" dirty="0">
                <a:effectLst/>
                <a:latin typeface="Times New Roman" panose="02020603050405020304" pitchFamily="18" charset="0"/>
                <a:cs typeface="Times New Roman" panose="02020603050405020304" pitchFamily="18" charset="0"/>
              </a:rPr>
              <a:t>However, the operating system must be fare enough to satisfy each request and at the same time, operating system must maintain the efficiency and speed of process execution.</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technique that operating system uses to determine the request which is to be satisfied next is called disk scheduling.</a:t>
            </a:r>
          </a:p>
          <a:p>
            <a:pPr algn="just">
              <a:lnSpc>
                <a:spcPct val="150000"/>
              </a:lnSpc>
            </a:pPr>
            <a:r>
              <a:rPr lang="en-US" sz="2400" b="0" i="0" dirty="0">
                <a:effectLst/>
                <a:latin typeface="Times New Roman" panose="02020603050405020304" pitchFamily="18" charset="0"/>
                <a:cs typeface="Times New Roman" panose="02020603050405020304" pitchFamily="18" charset="0"/>
              </a:rPr>
              <a:t>Let's discuss some important terms related to disk scheduling.</a:t>
            </a:r>
          </a:p>
          <a:p>
            <a:pPr marL="0" indent="0">
              <a:buNone/>
            </a:pPr>
            <a:endParaRPr lang="en-IN" dirty="0"/>
          </a:p>
        </p:txBody>
      </p:sp>
    </p:spTree>
    <p:extLst>
      <p:ext uri="{BB962C8B-B14F-4D97-AF65-F5344CB8AC3E}">
        <p14:creationId xmlns:p14="http://schemas.microsoft.com/office/powerpoint/2010/main" val="367231008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D0CE4D-F19B-3B79-FE8D-839DA6A94E76}"/>
              </a:ext>
            </a:extLst>
          </p:cNvPr>
          <p:cNvSpPr>
            <a:spLocks noGrp="1"/>
          </p:cNvSpPr>
          <p:nvPr>
            <p:ph idx="1"/>
          </p:nvPr>
        </p:nvSpPr>
        <p:spPr>
          <a:xfrm>
            <a:off x="307910" y="326570"/>
            <a:ext cx="11485984" cy="6251511"/>
          </a:xfrm>
        </p:spPr>
        <p:txBody>
          <a:bodyPr>
            <a:normAutofit fontScale="92500" lnSpcReduction="20000"/>
          </a:bodyPr>
          <a:lstStyle/>
          <a:p>
            <a:pPr marL="0" indent="0" algn="just">
              <a:lnSpc>
                <a:spcPct val="150000"/>
              </a:lnSpc>
              <a:buNone/>
            </a:pPr>
            <a:r>
              <a:rPr lang="en-US" sz="2400" b="1" i="0" dirty="0">
                <a:solidFill>
                  <a:srgbClr val="610B4B"/>
                </a:solidFill>
                <a:effectLst/>
                <a:latin typeface="Times New Roman" panose="02020603050405020304" pitchFamily="18" charset="0"/>
                <a:cs typeface="Times New Roman" panose="02020603050405020304" pitchFamily="18" charset="0"/>
              </a:rPr>
              <a:t>Seek Time</a:t>
            </a:r>
          </a:p>
          <a:p>
            <a:pPr algn="just">
              <a:lnSpc>
                <a:spcPct val="150000"/>
              </a:lnSpc>
            </a:pPr>
            <a:r>
              <a:rPr lang="en-US" sz="2400" b="0" i="0" dirty="0">
                <a:effectLst/>
                <a:latin typeface="Times New Roman" panose="02020603050405020304" pitchFamily="18" charset="0"/>
                <a:cs typeface="Times New Roman" panose="02020603050405020304" pitchFamily="18" charset="0"/>
              </a:rPr>
              <a:t>Seek time is the time taken in locating the disk arm to a specified track where the read/write request will be satisfied.</a:t>
            </a:r>
          </a:p>
          <a:p>
            <a:pPr marL="0" indent="0" algn="just">
              <a:lnSpc>
                <a:spcPct val="150000"/>
              </a:lnSpc>
              <a:buNone/>
            </a:pPr>
            <a:r>
              <a:rPr lang="en-US" sz="2400" b="1" i="0" dirty="0">
                <a:solidFill>
                  <a:srgbClr val="610B4B"/>
                </a:solidFill>
                <a:effectLst/>
                <a:latin typeface="Times New Roman" panose="02020603050405020304" pitchFamily="18" charset="0"/>
                <a:cs typeface="Times New Roman" panose="02020603050405020304" pitchFamily="18" charset="0"/>
              </a:rPr>
              <a:t>Rotational Latency</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is the time taken by the desired sector to rotate itself to the position from where it can access the R/W heads.</a:t>
            </a:r>
          </a:p>
          <a:p>
            <a:pPr marL="0" indent="0" algn="just">
              <a:lnSpc>
                <a:spcPct val="150000"/>
              </a:lnSpc>
              <a:buNone/>
            </a:pPr>
            <a:r>
              <a:rPr lang="en-US" sz="2400" b="1" i="0" dirty="0">
                <a:solidFill>
                  <a:srgbClr val="610B4B"/>
                </a:solidFill>
                <a:effectLst/>
                <a:latin typeface="Times New Roman" panose="02020603050405020304" pitchFamily="18" charset="0"/>
                <a:cs typeface="Times New Roman" panose="02020603050405020304" pitchFamily="18" charset="0"/>
              </a:rPr>
              <a:t>Transfer Time</a:t>
            </a:r>
          </a:p>
          <a:p>
            <a:pPr algn="just">
              <a:lnSpc>
                <a:spcPct val="150000"/>
              </a:lnSpc>
            </a:pPr>
            <a:r>
              <a:rPr lang="en-US" sz="2400" i="0" dirty="0">
                <a:effectLst/>
                <a:latin typeface="Times New Roman" panose="02020603050405020304" pitchFamily="18" charset="0"/>
                <a:cs typeface="Times New Roman" panose="02020603050405020304" pitchFamily="18" charset="0"/>
              </a:rPr>
              <a:t>It is the time taken to transfer the data.</a:t>
            </a:r>
          </a:p>
          <a:p>
            <a:pPr marL="0" indent="0" algn="just">
              <a:lnSpc>
                <a:spcPct val="150000"/>
              </a:lnSpc>
              <a:buNone/>
            </a:pPr>
            <a:r>
              <a:rPr lang="en-US" sz="2400" b="1" i="0" dirty="0">
                <a:solidFill>
                  <a:srgbClr val="610B4B"/>
                </a:solidFill>
                <a:effectLst/>
                <a:latin typeface="Times New Roman" panose="02020603050405020304" pitchFamily="18" charset="0"/>
                <a:cs typeface="Times New Roman" panose="02020603050405020304" pitchFamily="18" charset="0"/>
              </a:rPr>
              <a:t>Disk Access Time</a:t>
            </a:r>
          </a:p>
          <a:p>
            <a:pPr algn="just">
              <a:lnSpc>
                <a:spcPct val="150000"/>
              </a:lnSpc>
            </a:pPr>
            <a:r>
              <a:rPr lang="en-US" sz="2400" b="0" i="0" dirty="0">
                <a:effectLst/>
                <a:latin typeface="Times New Roman" panose="02020603050405020304" pitchFamily="18" charset="0"/>
                <a:cs typeface="Times New Roman" panose="02020603050405020304" pitchFamily="18" charset="0"/>
              </a:rPr>
              <a:t>Disk access time is given as,</a:t>
            </a:r>
          </a:p>
          <a:p>
            <a:pPr algn="just">
              <a:lnSpc>
                <a:spcPct val="150000"/>
              </a:lnSpc>
            </a:pPr>
            <a:r>
              <a:rPr lang="en-US" sz="2400" b="0" i="0" dirty="0">
                <a:effectLst/>
                <a:latin typeface="Times New Roman" panose="02020603050405020304" pitchFamily="18" charset="0"/>
                <a:cs typeface="Times New Roman" panose="02020603050405020304" pitchFamily="18" charset="0"/>
              </a:rPr>
              <a:t>Disk Access Time = Rotational Latency + Seek Time + Transfer Time</a:t>
            </a:r>
          </a:p>
          <a:p>
            <a:endParaRPr lang="en-IN" dirty="0"/>
          </a:p>
        </p:txBody>
      </p:sp>
    </p:spTree>
    <p:extLst>
      <p:ext uri="{BB962C8B-B14F-4D97-AF65-F5344CB8AC3E}">
        <p14:creationId xmlns:p14="http://schemas.microsoft.com/office/powerpoint/2010/main" val="384458742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63AC00-C1D4-6068-25DE-C89AF356E0BF}"/>
              </a:ext>
            </a:extLst>
          </p:cNvPr>
          <p:cNvSpPr>
            <a:spLocks noGrp="1"/>
          </p:cNvSpPr>
          <p:nvPr>
            <p:ph idx="1"/>
          </p:nvPr>
        </p:nvSpPr>
        <p:spPr>
          <a:xfrm>
            <a:off x="391886" y="410547"/>
            <a:ext cx="10961914" cy="5766416"/>
          </a:xfrm>
        </p:spPr>
        <p:txBody>
          <a:bodyPr>
            <a:normAutofit/>
          </a:bodyPr>
          <a:lstStyle/>
          <a:p>
            <a:pPr marL="0" indent="0" algn="just">
              <a:lnSpc>
                <a:spcPct val="150000"/>
              </a:lnSpc>
              <a:buNone/>
            </a:pPr>
            <a:r>
              <a:rPr lang="en-US" sz="2400" b="1" i="0" dirty="0">
                <a:solidFill>
                  <a:srgbClr val="610B4B"/>
                </a:solidFill>
                <a:effectLst/>
                <a:latin typeface="Times New Roman" panose="02020603050405020304" pitchFamily="18" charset="0"/>
                <a:cs typeface="Times New Roman" panose="02020603050405020304" pitchFamily="18" charset="0"/>
              </a:rPr>
              <a:t>Disk Response Time</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is the average of time spent by each request waiting for the IO operation.</a:t>
            </a:r>
          </a:p>
          <a:p>
            <a:pPr marL="0" indent="0" algn="just">
              <a:lnSpc>
                <a:spcPct val="150000"/>
              </a:lnSpc>
              <a:buNone/>
            </a:pPr>
            <a:r>
              <a:rPr lang="en-US" sz="2400" b="1" i="0" dirty="0">
                <a:solidFill>
                  <a:srgbClr val="610B4B"/>
                </a:solidFill>
                <a:effectLst/>
                <a:latin typeface="Times New Roman" panose="02020603050405020304" pitchFamily="18" charset="0"/>
                <a:cs typeface="Times New Roman" panose="02020603050405020304" pitchFamily="18" charset="0"/>
              </a:rPr>
              <a:t>Purpose of Disk Scheduling</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main purpose of disk scheduling algorithm is to select a disk request from the queue of IO requests and decide the schedule when this request will be processed.</a:t>
            </a:r>
          </a:p>
          <a:p>
            <a:pPr marL="0" indent="0" algn="just">
              <a:lnSpc>
                <a:spcPct val="150000"/>
              </a:lnSpc>
              <a:buNone/>
            </a:pPr>
            <a:endParaRPr lang="en-US" sz="40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2615840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28D9030-F004-E3AD-CFD4-928EDB174C53}"/>
              </a:ext>
            </a:extLst>
          </p:cNvPr>
          <p:cNvSpPr>
            <a:spLocks noGrp="1" noChangeArrowheads="1"/>
          </p:cNvSpPr>
          <p:nvPr>
            <p:ph idx="1"/>
          </p:nvPr>
        </p:nvSpPr>
        <p:spPr bwMode="auto">
          <a:xfrm>
            <a:off x="401215" y="92028"/>
            <a:ext cx="11346025" cy="66739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rgbClr val="610B4B"/>
                </a:solidFill>
                <a:effectLst/>
                <a:latin typeface="Times New Roman" panose="02020603050405020304" pitchFamily="18" charset="0"/>
                <a:cs typeface="Times New Roman" panose="02020603050405020304" pitchFamily="18" charset="0"/>
              </a:rPr>
              <a:t>Disk Scheduling Algorithms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The list of various disks scheduling algorithm is given below. Each algorithm is carrying some advantages and disadvantages.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The limitation of each algorithm leads to the evolution of a new algorithm.</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FCFS scheduling algorithm</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SSTF (shortest seek time first) algorithm</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SCAN scheduling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C-SCAN scheduling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LOOK Scheduling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C-LOOK scheduling</a:t>
            </a:r>
          </a:p>
          <a:p>
            <a:pPr marL="0" marR="0" lvl="0" indent="0" algn="just" defTabSz="914400" rtl="0" eaLnBrk="0" fontAlgn="base" latinLnBrk="0" hangingPunct="0">
              <a:lnSpc>
                <a:spcPct val="15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40853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B447BC-895D-AB1A-F3B5-6FB0AE675815}"/>
              </a:ext>
            </a:extLst>
          </p:cNvPr>
          <p:cNvSpPr>
            <a:spLocks noGrp="1"/>
          </p:cNvSpPr>
          <p:nvPr>
            <p:ph idx="1"/>
          </p:nvPr>
        </p:nvSpPr>
        <p:spPr>
          <a:xfrm>
            <a:off x="279917" y="326571"/>
            <a:ext cx="11439331" cy="6204858"/>
          </a:xfrm>
        </p:spPr>
        <p:txBody>
          <a:bodyPr/>
          <a:lstStyle/>
          <a:p>
            <a:pPr marL="0" indent="0" algn="just">
              <a:lnSpc>
                <a:spcPct val="150000"/>
              </a:lnSpc>
              <a:buNone/>
            </a:pPr>
            <a:r>
              <a:rPr lang="en-US" sz="2400" b="1" i="0" dirty="0">
                <a:solidFill>
                  <a:srgbClr val="610B38"/>
                </a:solidFill>
                <a:effectLst/>
                <a:latin typeface="Times New Roman" panose="02020603050405020304" pitchFamily="18" charset="0"/>
                <a:cs typeface="Times New Roman" panose="02020603050405020304" pitchFamily="18" charset="0"/>
              </a:rPr>
              <a:t>FCFS Scheduling Algorithm</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is the simplest Disk Scheduling algorithm. It services the IO requests in the order in which they arrive. There is no starvation in this algorithm, every request is serviced</a:t>
            </a:r>
            <a:r>
              <a:rPr lang="en-US" sz="2400" b="0" i="0" dirty="0">
                <a:solidFill>
                  <a:srgbClr val="333333"/>
                </a:solidFill>
                <a:effectLst/>
                <a:latin typeface="Times New Roman" panose="02020603050405020304" pitchFamily="18" charset="0"/>
                <a:cs typeface="Times New Roman" panose="02020603050405020304" pitchFamily="18" charset="0"/>
              </a:rPr>
              <a:t>.</a:t>
            </a:r>
          </a:p>
          <a:p>
            <a:pPr marL="0" indent="0" algn="l" fontAlgn="base">
              <a:lnSpc>
                <a:spcPct val="150000"/>
              </a:lnSpc>
              <a:buNone/>
            </a:pPr>
            <a:r>
              <a:rPr lang="en-US" sz="2400" b="1" i="0" dirty="0">
                <a:solidFill>
                  <a:schemeClr val="accent2">
                    <a:lumMod val="50000"/>
                  </a:schemeClr>
                </a:solidFill>
                <a:effectLst/>
                <a:latin typeface="Times New Roman" panose="02020603050405020304" pitchFamily="18" charset="0"/>
                <a:cs typeface="Times New Roman" panose="02020603050405020304" pitchFamily="18" charset="0"/>
              </a:rPr>
              <a:t>Advantages:  </a:t>
            </a:r>
          </a:p>
          <a:p>
            <a:pPr algn="l"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Every request gets a fair chance</a:t>
            </a:r>
          </a:p>
          <a:p>
            <a:pPr algn="l"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No indefinite postponement</a:t>
            </a:r>
          </a:p>
          <a:p>
            <a:pPr marL="0" indent="0" algn="l" fontAlgn="base">
              <a:lnSpc>
                <a:spcPct val="150000"/>
              </a:lnSpc>
              <a:buNone/>
            </a:pPr>
            <a:r>
              <a:rPr lang="en-US" sz="2400" b="1" i="0" dirty="0">
                <a:solidFill>
                  <a:schemeClr val="accent2">
                    <a:lumMod val="50000"/>
                  </a:schemeClr>
                </a:solidFill>
                <a:effectLst/>
                <a:latin typeface="Times New Roman" panose="02020603050405020304" pitchFamily="18" charset="0"/>
                <a:cs typeface="Times New Roman" panose="02020603050405020304" pitchFamily="18" charset="0"/>
              </a:rPr>
              <a:t>Disadvantages: </a:t>
            </a:r>
          </a:p>
          <a:p>
            <a:pPr algn="l"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Does not try to optimize seek time</a:t>
            </a:r>
          </a:p>
          <a:p>
            <a:pPr algn="l"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May not provide the best possible service</a:t>
            </a:r>
          </a:p>
        </p:txBody>
      </p:sp>
    </p:spTree>
    <p:extLst>
      <p:ext uri="{BB962C8B-B14F-4D97-AF65-F5344CB8AC3E}">
        <p14:creationId xmlns:p14="http://schemas.microsoft.com/office/powerpoint/2010/main" val="312127551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DAD93C-B717-596D-49C4-D250EC74B06F}"/>
              </a:ext>
            </a:extLst>
          </p:cNvPr>
          <p:cNvSpPr>
            <a:spLocks noGrp="1"/>
          </p:cNvSpPr>
          <p:nvPr>
            <p:ph idx="1"/>
          </p:nvPr>
        </p:nvSpPr>
        <p:spPr>
          <a:xfrm>
            <a:off x="298580" y="251927"/>
            <a:ext cx="11495314" cy="6354146"/>
          </a:xfrm>
        </p:spPr>
        <p:txBody>
          <a:bodyPr/>
          <a:lstStyle/>
          <a:p>
            <a:pPr marL="0" indent="0" algn="just" fontAlgn="base">
              <a:lnSpc>
                <a:spcPct val="150000"/>
              </a:lnSpc>
              <a:buNone/>
            </a:pPr>
            <a:r>
              <a:rPr lang="en-US" sz="2400" b="1" i="0" u="sng" dirty="0">
                <a:effectLst/>
                <a:latin typeface="Times New Roman" panose="02020603050405020304" pitchFamily="18" charset="0"/>
                <a:cs typeface="Times New Roman" panose="02020603050405020304" pitchFamily="18" charset="0"/>
              </a:rPr>
              <a:t>Example:</a:t>
            </a:r>
            <a:endParaRPr lang="en-US" sz="2400" b="1" i="0" dirty="0">
              <a:effectLst/>
              <a:latin typeface="Times New Roman" panose="02020603050405020304" pitchFamily="18" charset="0"/>
              <a:cs typeface="Times New Roman" panose="02020603050405020304" pitchFamily="18" charset="0"/>
            </a:endParaRP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Total number of tracks are 200. Suppose the order of request is- (82,170,43,140,24,16,190) And current position of Read/Write head is : 50 </a:t>
            </a:r>
          </a:p>
          <a:p>
            <a:pPr marL="0" indent="0">
              <a:buNone/>
            </a:pPr>
            <a:endParaRPr lang="en-IN" dirty="0"/>
          </a:p>
        </p:txBody>
      </p:sp>
      <p:pic>
        <p:nvPicPr>
          <p:cNvPr id="6" name="Picture 5">
            <a:extLst>
              <a:ext uri="{FF2B5EF4-FFF2-40B4-BE49-F238E27FC236}">
                <a16:creationId xmlns:a16="http://schemas.microsoft.com/office/drawing/2014/main" id="{38CC5EFC-7D63-B1BE-2B11-FE0A3E5A7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453" y="2100242"/>
            <a:ext cx="7427167" cy="4207251"/>
          </a:xfrm>
          <a:prstGeom prst="rect">
            <a:avLst/>
          </a:prstGeom>
        </p:spPr>
      </p:pic>
    </p:spTree>
    <p:extLst>
      <p:ext uri="{BB962C8B-B14F-4D97-AF65-F5344CB8AC3E}">
        <p14:creationId xmlns:p14="http://schemas.microsoft.com/office/powerpoint/2010/main" val="252669681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5B16F8-0D1F-B8E9-D09E-3751DDDDB734}"/>
              </a:ext>
            </a:extLst>
          </p:cNvPr>
          <p:cNvSpPr>
            <a:spLocks noGrp="1"/>
          </p:cNvSpPr>
          <p:nvPr>
            <p:ph idx="1"/>
          </p:nvPr>
        </p:nvSpPr>
        <p:spPr>
          <a:xfrm>
            <a:off x="362338" y="342058"/>
            <a:ext cx="11132976" cy="4351338"/>
          </a:xfrm>
        </p:spPr>
        <p:txBody>
          <a:bodyPr>
            <a:normAutofit/>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total seek time: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=(82-50)+(170-82)+(170-43)+(140-43)+(140-24)+(24-16)+(190-16)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=642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836557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5E365B-5A36-5482-9BF0-FAC20F248329}"/>
              </a:ext>
            </a:extLst>
          </p:cNvPr>
          <p:cNvSpPr>
            <a:spLocks noGrp="1"/>
          </p:cNvSpPr>
          <p:nvPr>
            <p:ph idx="1"/>
          </p:nvPr>
        </p:nvSpPr>
        <p:spPr>
          <a:xfrm>
            <a:off x="292359" y="335901"/>
            <a:ext cx="11607282" cy="6195527"/>
          </a:xfrm>
        </p:spPr>
        <p:txBody>
          <a:bodyPr/>
          <a:lstStyle/>
          <a:p>
            <a:pPr marL="0" indent="0" algn="just">
              <a:lnSpc>
                <a:spcPct val="150000"/>
              </a:lnSpc>
              <a:buNone/>
            </a:pPr>
            <a:r>
              <a:rPr lang="en-US" sz="2400" b="1" i="0" dirty="0">
                <a:solidFill>
                  <a:srgbClr val="610B4B"/>
                </a:solidFill>
                <a:effectLst/>
                <a:latin typeface="Times New Roman" panose="02020603050405020304" pitchFamily="18" charset="0"/>
                <a:cs typeface="Times New Roman" panose="02020603050405020304" pitchFamily="18" charset="0"/>
              </a:rPr>
              <a:t>Example</a:t>
            </a:r>
          </a:p>
          <a:p>
            <a:pPr marL="0" indent="0" algn="just">
              <a:lnSpc>
                <a:spcPct val="150000"/>
              </a:lnSpc>
              <a:buNone/>
            </a:pPr>
            <a:r>
              <a:rPr lang="en-US" sz="2400" i="0" dirty="0">
                <a:effectLst/>
                <a:latin typeface="Times New Roman" panose="02020603050405020304" pitchFamily="18" charset="0"/>
                <a:cs typeface="Times New Roman" panose="02020603050405020304" pitchFamily="18" charset="0"/>
              </a:rPr>
              <a:t>Consider the following disk request sequence for a disk with 100 tracks 45, 21, 67, 90, 4, 50, 89, 52, 61, 87, 25 .</a:t>
            </a:r>
          </a:p>
          <a:p>
            <a:pPr marL="0" indent="0" algn="just">
              <a:lnSpc>
                <a:spcPct val="150000"/>
              </a:lnSpc>
              <a:buNone/>
            </a:pPr>
            <a:r>
              <a:rPr lang="en-US" sz="2400" i="0" dirty="0">
                <a:effectLst/>
                <a:latin typeface="Times New Roman" panose="02020603050405020304" pitchFamily="18" charset="0"/>
                <a:cs typeface="Times New Roman" panose="02020603050405020304" pitchFamily="18" charset="0"/>
              </a:rPr>
              <a:t>Head pointer starting at 50 and moving in left direction. Find the number of head movements in cylinders using FCFS scheduling.</a:t>
            </a:r>
          </a:p>
          <a:p>
            <a:pPr marL="0" indent="0" algn="just">
              <a:lnSpc>
                <a:spcPct val="150000"/>
              </a:lnSpc>
              <a:buNone/>
            </a:pPr>
            <a:r>
              <a:rPr lang="en-US" sz="2400" b="1" i="0" dirty="0">
                <a:solidFill>
                  <a:srgbClr val="610B4B"/>
                </a:solidFill>
                <a:effectLst/>
                <a:latin typeface="Times New Roman" panose="02020603050405020304" pitchFamily="18" charset="0"/>
                <a:cs typeface="Times New Roman" panose="02020603050405020304" pitchFamily="18" charset="0"/>
              </a:rPr>
              <a:t>Solution: </a:t>
            </a:r>
          </a:p>
          <a:p>
            <a:pPr marL="0" indent="0">
              <a:buNone/>
            </a:pPr>
            <a:endParaRPr lang="en-IN" dirty="0"/>
          </a:p>
        </p:txBody>
      </p:sp>
    </p:spTree>
    <p:extLst>
      <p:ext uri="{BB962C8B-B14F-4D97-AF65-F5344CB8AC3E}">
        <p14:creationId xmlns:p14="http://schemas.microsoft.com/office/powerpoint/2010/main" val="356860948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os fcfs scheduling algorithm">
            <a:extLst>
              <a:ext uri="{FF2B5EF4-FFF2-40B4-BE49-F238E27FC236}">
                <a16:creationId xmlns:a16="http://schemas.microsoft.com/office/drawing/2014/main" id="{514D832D-14C5-8AB7-974E-C7B0119BA5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0" y="251926"/>
            <a:ext cx="7651101" cy="5878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56609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7FE3EF-1B08-7FC2-ADBF-0DEEE6657BF5}"/>
              </a:ext>
            </a:extLst>
          </p:cNvPr>
          <p:cNvSpPr>
            <a:spLocks noGrp="1"/>
          </p:cNvSpPr>
          <p:nvPr>
            <p:ph idx="1"/>
          </p:nvPr>
        </p:nvSpPr>
        <p:spPr>
          <a:xfrm>
            <a:off x="270587" y="149290"/>
            <a:ext cx="11625943" cy="6344816"/>
          </a:xfrm>
        </p:spPr>
        <p:txBody>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Number of cylinders moved by the head</a:t>
            </a:r>
          </a:p>
          <a:p>
            <a:pPr marL="0" indent="0" algn="just">
              <a:lnSpc>
                <a:spcPct val="150000"/>
              </a:lnSpc>
              <a:buNone/>
            </a:pPr>
            <a:r>
              <a:rPr lang="en-IN" sz="2400" b="0" i="0" dirty="0">
                <a:effectLst/>
                <a:latin typeface="Times New Roman" panose="02020603050405020304" pitchFamily="18" charset="0"/>
                <a:cs typeface="Times New Roman" panose="02020603050405020304" pitchFamily="18" charset="0"/>
              </a:rPr>
              <a:t>=(50-45)+(45-21)+(67-21)+(90-67)+(90-4)+(50-4)+(89-50)+(61-52)+(87-61)+(87-25)</a:t>
            </a:r>
          </a:p>
          <a:p>
            <a:pPr marL="0" indent="0" algn="just">
              <a:lnSpc>
                <a:spcPct val="150000"/>
              </a:lnSpc>
              <a:buNone/>
            </a:pPr>
            <a:r>
              <a:rPr lang="en-IN" sz="2400" b="0" i="0" dirty="0">
                <a:effectLst/>
                <a:latin typeface="Times New Roman" panose="02020603050405020304" pitchFamily="18" charset="0"/>
                <a:cs typeface="Times New Roman" panose="02020603050405020304" pitchFamily="18" charset="0"/>
              </a:rPr>
              <a:t>= 5 + 24 + 46 + 23 + 86 + 46 + 49 + 9 + 26 + 62</a:t>
            </a:r>
          </a:p>
          <a:p>
            <a:pPr marL="0" indent="0" algn="just">
              <a:lnSpc>
                <a:spcPct val="150000"/>
              </a:lnSpc>
              <a:buNone/>
            </a:pPr>
            <a:r>
              <a:rPr lang="en-IN" sz="2400" b="0" i="0" dirty="0">
                <a:effectLst/>
                <a:latin typeface="Times New Roman" panose="02020603050405020304" pitchFamily="18" charset="0"/>
                <a:cs typeface="Times New Roman" panose="02020603050405020304" pitchFamily="18" charset="0"/>
              </a:rPr>
              <a:t>= 376</a:t>
            </a:r>
          </a:p>
          <a:p>
            <a:pPr marL="0" indent="0">
              <a:buNone/>
            </a:pPr>
            <a:endParaRPr lang="en-IN" dirty="0"/>
          </a:p>
        </p:txBody>
      </p:sp>
    </p:spTree>
    <p:extLst>
      <p:ext uri="{BB962C8B-B14F-4D97-AF65-F5344CB8AC3E}">
        <p14:creationId xmlns:p14="http://schemas.microsoft.com/office/powerpoint/2010/main" val="3168914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7B108-99D2-E7BC-2D59-202A4791E371}"/>
              </a:ext>
            </a:extLst>
          </p:cNvPr>
          <p:cNvSpPr>
            <a:spLocks noGrp="1"/>
          </p:cNvSpPr>
          <p:nvPr>
            <p:ph type="title"/>
          </p:nvPr>
        </p:nvSpPr>
        <p:spPr>
          <a:xfrm>
            <a:off x="139959" y="206506"/>
            <a:ext cx="11092543" cy="474532"/>
          </a:xfrm>
        </p:spPr>
        <p:txBody>
          <a:bodyPr>
            <a:noAutofit/>
          </a:bodyPr>
          <a:lstStyle/>
          <a:p>
            <a:r>
              <a:rPr lang="en-IN" sz="3600" b="1" dirty="0">
                <a:latin typeface="Times New Roman" panose="02020603050405020304" pitchFamily="18" charset="0"/>
                <a:cs typeface="Times New Roman" panose="02020603050405020304" pitchFamily="18" charset="0"/>
              </a:rPr>
              <a:t>Sequential Access Method</a:t>
            </a:r>
          </a:p>
        </p:txBody>
      </p:sp>
      <p:sp>
        <p:nvSpPr>
          <p:cNvPr id="3" name="Content Placeholder 2">
            <a:extLst>
              <a:ext uri="{FF2B5EF4-FFF2-40B4-BE49-F238E27FC236}">
                <a16:creationId xmlns:a16="http://schemas.microsoft.com/office/drawing/2014/main" id="{2A197FAA-F7EC-BF19-5F8B-8AFBF1DFDF48}"/>
              </a:ext>
            </a:extLst>
          </p:cNvPr>
          <p:cNvSpPr>
            <a:spLocks noGrp="1"/>
          </p:cNvSpPr>
          <p:nvPr>
            <p:ph idx="1"/>
          </p:nvPr>
        </p:nvSpPr>
        <p:spPr>
          <a:xfrm>
            <a:off x="139959" y="765110"/>
            <a:ext cx="11681927" cy="5886384"/>
          </a:xfrm>
        </p:spPr>
        <p:txBody>
          <a:bodyPr>
            <a:normAutofit/>
          </a:bodyPr>
          <a:lstStyle/>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A sequential access is that in which the records are accessed in some sequence, i.e., the information in the file is processed in order, one record after the other.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This access method is the most primitive one. Example: Compilers usually access files in this fashion.</a:t>
            </a:r>
          </a:p>
          <a:p>
            <a:pPr algn="just">
              <a:lnSpc>
                <a:spcPct val="150000"/>
              </a:lnSpc>
            </a:pPr>
            <a:r>
              <a:rPr lang="en-US" sz="2400" dirty="0">
                <a:latin typeface="Times New Roman" panose="02020603050405020304" pitchFamily="18" charset="0"/>
                <a:cs typeface="Times New Roman" panose="02020603050405020304" pitchFamily="18" charset="0"/>
              </a:rPr>
              <a:t>Reads and writes make up the bulk of the operations on a file. A read operation—read next()—reads the next portion of the file and automatically advances a file pointer, which tracks the I/O location. </a:t>
            </a:r>
          </a:p>
          <a:p>
            <a:pPr algn="just">
              <a:lnSpc>
                <a:spcPct val="150000"/>
              </a:lnSpc>
            </a:pPr>
            <a:r>
              <a:rPr lang="en-US" sz="2400" dirty="0">
                <a:latin typeface="Times New Roman" panose="02020603050405020304" pitchFamily="18" charset="0"/>
                <a:cs typeface="Times New Roman" panose="02020603050405020304" pitchFamily="18" charset="0"/>
              </a:rPr>
              <a:t>Similarly, the write operation—write next()—appends to the end of the file and advances to the end of the newly written material (the new end of file).</a:t>
            </a:r>
          </a:p>
        </p:txBody>
      </p:sp>
    </p:spTree>
    <p:extLst>
      <p:ext uri="{BB962C8B-B14F-4D97-AF65-F5344CB8AC3E}">
        <p14:creationId xmlns:p14="http://schemas.microsoft.com/office/powerpoint/2010/main" val="407169392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92C51E-3E33-5D90-1E1A-77E71F9CF896}"/>
              </a:ext>
            </a:extLst>
          </p:cNvPr>
          <p:cNvSpPr>
            <a:spLocks noGrp="1"/>
          </p:cNvSpPr>
          <p:nvPr>
            <p:ph idx="1"/>
          </p:nvPr>
        </p:nvSpPr>
        <p:spPr>
          <a:xfrm>
            <a:off x="289249" y="354563"/>
            <a:ext cx="11597951" cy="6298164"/>
          </a:xfrm>
        </p:spPr>
        <p:txBody>
          <a:bodyPr>
            <a:noAutofit/>
          </a:bodyPr>
          <a:lstStyle/>
          <a:p>
            <a:pPr marL="0" indent="0" algn="just">
              <a:lnSpc>
                <a:spcPct val="150000"/>
              </a:lnSpc>
              <a:buNone/>
            </a:pPr>
            <a:r>
              <a:rPr lang="en-US" sz="2400" b="1" i="0" dirty="0">
                <a:solidFill>
                  <a:srgbClr val="610B38"/>
                </a:solidFill>
                <a:effectLst/>
                <a:latin typeface="Times New Roman" panose="02020603050405020304" pitchFamily="18" charset="0"/>
                <a:cs typeface="Times New Roman" panose="02020603050405020304" pitchFamily="18" charset="0"/>
              </a:rPr>
              <a:t>SSTF Scheduling Algorithm</a:t>
            </a:r>
          </a:p>
          <a:p>
            <a:pPr algn="just">
              <a:lnSpc>
                <a:spcPct val="150000"/>
              </a:lnSpc>
            </a:pPr>
            <a:r>
              <a:rPr lang="en-US" sz="2400" b="0" i="0" dirty="0">
                <a:effectLst/>
                <a:latin typeface="Times New Roman" panose="02020603050405020304" pitchFamily="18" charset="0"/>
                <a:cs typeface="Times New Roman" panose="02020603050405020304" pitchFamily="18" charset="0"/>
              </a:rPr>
              <a:t>Shortest seek time first (SSTF) algorithm selects the disk I/O request which requires the least disk arm movement from its current position regardless of the direction. It reduces the total seek time as compared to FCFS.</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allows the head to move to the closest track in the service queue.</a:t>
            </a:r>
          </a:p>
        </p:txBody>
      </p:sp>
    </p:spTree>
    <p:extLst>
      <p:ext uri="{BB962C8B-B14F-4D97-AF65-F5344CB8AC3E}">
        <p14:creationId xmlns:p14="http://schemas.microsoft.com/office/powerpoint/2010/main" val="334031763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C0C28D-134E-11ED-AD26-28D97F3B3D15}"/>
              </a:ext>
            </a:extLst>
          </p:cNvPr>
          <p:cNvSpPr>
            <a:spLocks noGrp="1"/>
          </p:cNvSpPr>
          <p:nvPr>
            <p:ph idx="1"/>
          </p:nvPr>
        </p:nvSpPr>
        <p:spPr>
          <a:xfrm>
            <a:off x="363894" y="391886"/>
            <a:ext cx="10989906" cy="5785077"/>
          </a:xfrm>
        </p:spPr>
        <p:txBody>
          <a:bodyPr>
            <a:normAutofit/>
          </a:bodyPr>
          <a:lstStyle/>
          <a:p>
            <a:pPr marL="0" indent="0" algn="l" fontAlgn="base">
              <a:lnSpc>
                <a:spcPct val="150000"/>
              </a:lnSpc>
              <a:buNone/>
            </a:pPr>
            <a:r>
              <a:rPr lang="en-US" sz="2800" b="1" i="0" dirty="0">
                <a:solidFill>
                  <a:srgbClr val="7030A0"/>
                </a:solidFill>
                <a:effectLst/>
                <a:latin typeface="Times New Roman" panose="02020603050405020304" pitchFamily="18" charset="0"/>
                <a:cs typeface="Times New Roman" panose="02020603050405020304" pitchFamily="18" charset="0"/>
              </a:rPr>
              <a:t>Advantages: </a:t>
            </a:r>
          </a:p>
          <a:p>
            <a:pPr algn="l" fontAlgn="base">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Average Response Time decreases</a:t>
            </a:r>
          </a:p>
          <a:p>
            <a:pPr algn="l" fontAlgn="base">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Throughput increases</a:t>
            </a:r>
          </a:p>
          <a:p>
            <a:pPr marL="0" indent="0" algn="just">
              <a:lnSpc>
                <a:spcPct val="150000"/>
              </a:lnSpc>
              <a:buNone/>
            </a:pPr>
            <a:r>
              <a:rPr lang="en-US" sz="2800" b="1" i="0" dirty="0">
                <a:solidFill>
                  <a:srgbClr val="610B38"/>
                </a:solidFill>
                <a:effectLst/>
                <a:latin typeface="Times New Roman" panose="02020603050405020304" pitchFamily="18" charset="0"/>
                <a:cs typeface="Times New Roman" panose="02020603050405020304" pitchFamily="18" charset="0"/>
              </a:rPr>
              <a:t>Disadvantages</a:t>
            </a:r>
          </a:p>
          <a:p>
            <a:pPr algn="just">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It may cause starvation for some requests.</a:t>
            </a:r>
          </a:p>
          <a:p>
            <a:pPr algn="just">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Switching direction on the frequent basis slows the working of algorithm.</a:t>
            </a:r>
          </a:p>
          <a:p>
            <a:pPr algn="just">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It is not the most optimal algorithm.</a:t>
            </a:r>
          </a:p>
          <a:p>
            <a:endParaRPr lang="en-IN" dirty="0"/>
          </a:p>
        </p:txBody>
      </p:sp>
    </p:spTree>
    <p:extLst>
      <p:ext uri="{BB962C8B-B14F-4D97-AF65-F5344CB8AC3E}">
        <p14:creationId xmlns:p14="http://schemas.microsoft.com/office/powerpoint/2010/main" val="357995511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65A38D-C3E4-2A4A-B32A-B84A5F0396A4}"/>
              </a:ext>
            </a:extLst>
          </p:cNvPr>
          <p:cNvSpPr>
            <a:spLocks noGrp="1"/>
          </p:cNvSpPr>
          <p:nvPr>
            <p:ph idx="1"/>
          </p:nvPr>
        </p:nvSpPr>
        <p:spPr>
          <a:xfrm>
            <a:off x="93306" y="242596"/>
            <a:ext cx="11877870" cy="6438122"/>
          </a:xfrm>
        </p:spPr>
        <p:txBody>
          <a:bodyPr>
            <a:normAutofit fontScale="92500" lnSpcReduction="20000"/>
          </a:bodyPr>
          <a:lstStyle/>
          <a:p>
            <a:pPr marL="0" indent="0" algn="l" fontAlgn="base">
              <a:lnSpc>
                <a:spcPct val="150000"/>
              </a:lnSpc>
              <a:buNone/>
            </a:pPr>
            <a:r>
              <a:rPr lang="en-US" sz="2400" b="1" i="0" u="sng" dirty="0">
                <a:solidFill>
                  <a:srgbClr val="273239"/>
                </a:solidFill>
                <a:effectLst/>
                <a:latin typeface="Times New Roman" panose="02020603050405020304" pitchFamily="18" charset="0"/>
                <a:cs typeface="Times New Roman" panose="02020603050405020304" pitchFamily="18" charset="0"/>
              </a:rPr>
              <a:t>Example:</a:t>
            </a:r>
            <a:endParaRPr lang="en-US" sz="2400" b="1" i="0" dirty="0">
              <a:solidFill>
                <a:srgbClr val="273239"/>
              </a:solidFill>
              <a:effectLst/>
              <a:latin typeface="Times New Roman" panose="02020603050405020304" pitchFamily="18" charset="0"/>
              <a:cs typeface="Times New Roman" panose="02020603050405020304" pitchFamily="18" charset="0"/>
            </a:endParaRPr>
          </a:p>
          <a:p>
            <a:pPr marL="0" indent="0" algn="l" fontAlgn="base">
              <a:lnSpc>
                <a:spcPct val="150000"/>
              </a:lnSpc>
              <a:buNone/>
            </a:pPr>
            <a:r>
              <a:rPr lang="en-US" sz="2400" b="0" i="0" dirty="0">
                <a:solidFill>
                  <a:srgbClr val="273239"/>
                </a:solidFill>
                <a:effectLst/>
                <a:latin typeface="Times New Roman" panose="02020603050405020304" pitchFamily="18" charset="0"/>
                <a:cs typeface="Times New Roman" panose="02020603050405020304" pitchFamily="18" charset="0"/>
              </a:rPr>
              <a:t>Suppose the order of request is- (82,170,43,140,24,16,190)  And current position of Read/Write head is : 50 </a:t>
            </a:r>
          </a:p>
          <a:p>
            <a:pPr marL="0" indent="0" algn="l" fontAlgn="base">
              <a:buNone/>
            </a:pPr>
            <a:endParaRPr lang="en-US" b="0" i="0" dirty="0">
              <a:solidFill>
                <a:srgbClr val="273239"/>
              </a:solidFill>
              <a:effectLst/>
              <a:latin typeface="urw-din"/>
            </a:endParaRPr>
          </a:p>
          <a:p>
            <a:pPr marL="0" indent="0" algn="l" fontAlgn="base">
              <a:buNone/>
            </a:pPr>
            <a:endParaRPr lang="en-US" dirty="0">
              <a:solidFill>
                <a:srgbClr val="273239"/>
              </a:solidFill>
              <a:latin typeface="urw-din"/>
            </a:endParaRPr>
          </a:p>
          <a:p>
            <a:pPr marL="0" indent="0" algn="l" fontAlgn="base">
              <a:buNone/>
            </a:pPr>
            <a:endParaRPr lang="en-US" b="0" i="0" dirty="0">
              <a:solidFill>
                <a:srgbClr val="273239"/>
              </a:solidFill>
              <a:effectLst/>
              <a:latin typeface="urw-din"/>
            </a:endParaRPr>
          </a:p>
          <a:p>
            <a:pPr marL="0" indent="0" algn="l" fontAlgn="base">
              <a:buNone/>
            </a:pPr>
            <a:endParaRPr lang="en-US" dirty="0">
              <a:solidFill>
                <a:srgbClr val="273239"/>
              </a:solidFill>
              <a:latin typeface="urw-din"/>
            </a:endParaRPr>
          </a:p>
          <a:p>
            <a:pPr marL="0" indent="0" algn="l" fontAlgn="base">
              <a:buNone/>
            </a:pPr>
            <a:endParaRPr lang="en-US" b="0" i="0" dirty="0">
              <a:solidFill>
                <a:srgbClr val="273239"/>
              </a:solidFill>
              <a:effectLst/>
              <a:latin typeface="urw-din"/>
            </a:endParaRPr>
          </a:p>
          <a:p>
            <a:pPr marL="0" indent="0" algn="l" fontAlgn="base">
              <a:buNone/>
            </a:pPr>
            <a:endParaRPr lang="en-US" dirty="0">
              <a:solidFill>
                <a:srgbClr val="273239"/>
              </a:solidFill>
              <a:latin typeface="urw-din"/>
            </a:endParaRPr>
          </a:p>
          <a:p>
            <a:pPr marL="0" indent="0" algn="l" fontAlgn="base">
              <a:buNone/>
            </a:pPr>
            <a:endParaRPr lang="en-US" b="0" i="0" dirty="0">
              <a:solidFill>
                <a:srgbClr val="273239"/>
              </a:solidFill>
              <a:effectLst/>
              <a:latin typeface="urw-din"/>
            </a:endParaRPr>
          </a:p>
          <a:p>
            <a:pPr marL="0" indent="0" algn="l" fontAlgn="base">
              <a:lnSpc>
                <a:spcPct val="160000"/>
              </a:lnSpc>
              <a:buNone/>
            </a:pPr>
            <a:r>
              <a:rPr lang="en-US" sz="2400" b="0" i="0" dirty="0">
                <a:solidFill>
                  <a:srgbClr val="7030A0"/>
                </a:solidFill>
                <a:effectLst/>
                <a:latin typeface="Times New Roman" panose="02020603050405020304" pitchFamily="18" charset="0"/>
                <a:cs typeface="Times New Roman" panose="02020603050405020304" pitchFamily="18" charset="0"/>
              </a:rPr>
              <a:t>total seek time:</a:t>
            </a:r>
          </a:p>
          <a:p>
            <a:pPr marL="0" indent="0" algn="l" fontAlgn="base">
              <a:lnSpc>
                <a:spcPct val="160000"/>
              </a:lnSpc>
              <a:buNone/>
            </a:pPr>
            <a:r>
              <a:rPr lang="en-US" sz="2400" b="0" i="0" dirty="0">
                <a:solidFill>
                  <a:srgbClr val="7030A0"/>
                </a:solidFill>
                <a:effectLst/>
                <a:latin typeface="Times New Roman" panose="02020603050405020304" pitchFamily="18" charset="0"/>
                <a:cs typeface="Times New Roman" panose="02020603050405020304" pitchFamily="18" charset="0"/>
              </a:rPr>
              <a:t>=(50-43)+(43-24)+(24-16)+(82-16)+(140-82)+(170-140)+(190-170) </a:t>
            </a:r>
            <a:br>
              <a:rPr lang="en-US" sz="2400" b="0" i="0" dirty="0">
                <a:solidFill>
                  <a:srgbClr val="7030A0"/>
                </a:solidFill>
                <a:effectLst/>
                <a:latin typeface="Times New Roman" panose="02020603050405020304" pitchFamily="18" charset="0"/>
                <a:cs typeface="Times New Roman" panose="02020603050405020304" pitchFamily="18" charset="0"/>
              </a:rPr>
            </a:br>
            <a:r>
              <a:rPr lang="en-US" sz="2400" b="0" i="0" dirty="0">
                <a:solidFill>
                  <a:srgbClr val="7030A0"/>
                </a:solidFill>
                <a:effectLst/>
                <a:latin typeface="Times New Roman" panose="02020603050405020304" pitchFamily="18" charset="0"/>
                <a:cs typeface="Times New Roman" panose="02020603050405020304" pitchFamily="18" charset="0"/>
              </a:rPr>
              <a:t>=208</a:t>
            </a:r>
          </a:p>
          <a:p>
            <a:endParaRPr lang="en-IN" dirty="0"/>
          </a:p>
        </p:txBody>
      </p:sp>
      <p:pic>
        <p:nvPicPr>
          <p:cNvPr id="5" name="Picture 4">
            <a:extLst>
              <a:ext uri="{FF2B5EF4-FFF2-40B4-BE49-F238E27FC236}">
                <a16:creationId xmlns:a16="http://schemas.microsoft.com/office/drawing/2014/main" id="{4237C165-8385-21DF-C8E6-4842F31B2E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040" y="2110740"/>
            <a:ext cx="6217920" cy="2636520"/>
          </a:xfrm>
          <a:prstGeom prst="rect">
            <a:avLst/>
          </a:prstGeom>
        </p:spPr>
      </p:pic>
    </p:spTree>
    <p:extLst>
      <p:ext uri="{BB962C8B-B14F-4D97-AF65-F5344CB8AC3E}">
        <p14:creationId xmlns:p14="http://schemas.microsoft.com/office/powerpoint/2010/main" val="399950890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6FFDC6-E302-4D6F-048A-509222BB5D7F}"/>
              </a:ext>
            </a:extLst>
          </p:cNvPr>
          <p:cNvSpPr>
            <a:spLocks noGrp="1"/>
          </p:cNvSpPr>
          <p:nvPr>
            <p:ph idx="1"/>
          </p:nvPr>
        </p:nvSpPr>
        <p:spPr>
          <a:xfrm>
            <a:off x="446314" y="454025"/>
            <a:ext cx="11160968" cy="4351338"/>
          </a:xfrm>
        </p:spPr>
        <p:txBody>
          <a:bodyPr/>
          <a:lstStyle/>
          <a:p>
            <a:pPr marL="0" indent="0" algn="just">
              <a:lnSpc>
                <a:spcPct val="150000"/>
              </a:lnSpc>
              <a:buNone/>
            </a:pPr>
            <a:r>
              <a:rPr lang="en-US" sz="2800" b="0" i="0" dirty="0">
                <a:solidFill>
                  <a:srgbClr val="610B4B"/>
                </a:solidFill>
                <a:effectLst/>
                <a:latin typeface="Times New Roman" panose="02020603050405020304" pitchFamily="18" charset="0"/>
                <a:cs typeface="Times New Roman" panose="02020603050405020304" pitchFamily="18" charset="0"/>
              </a:rPr>
              <a:t>Example</a:t>
            </a:r>
          </a:p>
          <a:p>
            <a:pPr marL="0" indent="0" algn="just">
              <a:lnSpc>
                <a:spcPct val="150000"/>
              </a:lnSpc>
              <a:buNone/>
            </a:pPr>
            <a:r>
              <a:rPr lang="en-US" sz="2800" b="0" i="0" dirty="0">
                <a:effectLst/>
                <a:latin typeface="Times New Roman" panose="02020603050405020304" pitchFamily="18" charset="0"/>
                <a:cs typeface="Times New Roman" panose="02020603050405020304" pitchFamily="18" charset="0"/>
              </a:rPr>
              <a:t>Consider the following disk request sequence for a disk with 100 tracks</a:t>
            </a:r>
          </a:p>
          <a:p>
            <a:pPr marL="0" indent="0" algn="just">
              <a:lnSpc>
                <a:spcPct val="150000"/>
              </a:lnSpc>
              <a:buNone/>
            </a:pPr>
            <a:r>
              <a:rPr lang="en-US" sz="2800" b="0" i="0" dirty="0">
                <a:effectLst/>
                <a:latin typeface="Times New Roman" panose="02020603050405020304" pitchFamily="18" charset="0"/>
                <a:cs typeface="Times New Roman" panose="02020603050405020304" pitchFamily="18" charset="0"/>
              </a:rPr>
              <a:t> 45, 21, 67, 90, 4, 89, 52, 61, 87, 25</a:t>
            </a:r>
          </a:p>
          <a:p>
            <a:pPr marL="0" indent="0" algn="just">
              <a:lnSpc>
                <a:spcPct val="150000"/>
              </a:lnSpc>
              <a:buNone/>
            </a:pPr>
            <a:r>
              <a:rPr lang="en-US" sz="2800" b="0" i="0" dirty="0">
                <a:effectLst/>
                <a:latin typeface="Times New Roman" panose="02020603050405020304" pitchFamily="18" charset="0"/>
                <a:cs typeface="Times New Roman" panose="02020603050405020304" pitchFamily="18" charset="0"/>
              </a:rPr>
              <a:t>Head pointer starting at 50. Find the number of head movements in cylinders using SSTF scheduling.</a:t>
            </a:r>
          </a:p>
          <a:p>
            <a:endParaRPr lang="en-IN" dirty="0"/>
          </a:p>
        </p:txBody>
      </p:sp>
    </p:spTree>
    <p:extLst>
      <p:ext uri="{BB962C8B-B14F-4D97-AF65-F5344CB8AC3E}">
        <p14:creationId xmlns:p14="http://schemas.microsoft.com/office/powerpoint/2010/main" val="262057648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os sstf scheduling algorithm">
            <a:extLst>
              <a:ext uri="{FF2B5EF4-FFF2-40B4-BE49-F238E27FC236}">
                <a16:creationId xmlns:a16="http://schemas.microsoft.com/office/drawing/2014/main" id="{449A2BB6-ED6F-75D7-3C15-97DD31D2A6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8679" y="317242"/>
            <a:ext cx="8154954" cy="42454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A4D30A4-9C28-4D3D-FCE0-DF48A8E1B110}"/>
              </a:ext>
            </a:extLst>
          </p:cNvPr>
          <p:cNvSpPr txBox="1"/>
          <p:nvPr/>
        </p:nvSpPr>
        <p:spPr>
          <a:xfrm>
            <a:off x="314908" y="5340429"/>
            <a:ext cx="10536594" cy="461665"/>
          </a:xfrm>
          <a:prstGeom prst="rect">
            <a:avLst/>
          </a:prstGeom>
          <a:noFill/>
        </p:spPr>
        <p:txBody>
          <a:bodyPr wrap="square">
            <a:spAutoFit/>
          </a:bodyPr>
          <a:lstStyle/>
          <a:p>
            <a:pPr algn="just"/>
            <a:r>
              <a:rPr lang="en-US" sz="2400" b="0" i="0" dirty="0">
                <a:effectLst/>
                <a:latin typeface="Times New Roman" panose="02020603050405020304" pitchFamily="18" charset="0"/>
                <a:cs typeface="Times New Roman" panose="02020603050405020304" pitchFamily="18" charset="0"/>
              </a:rPr>
              <a:t>Number of cylinders = 5 + 7 + 9 + 6 + 20 + 2 + 1 + 65 + 4 + 17 = 136</a:t>
            </a:r>
          </a:p>
        </p:txBody>
      </p:sp>
    </p:spTree>
    <p:extLst>
      <p:ext uri="{BB962C8B-B14F-4D97-AF65-F5344CB8AC3E}">
        <p14:creationId xmlns:p14="http://schemas.microsoft.com/office/powerpoint/2010/main" val="194248129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D0A4C-AB39-E344-D607-C4FA68B14562}"/>
              </a:ext>
            </a:extLst>
          </p:cNvPr>
          <p:cNvSpPr>
            <a:spLocks noGrp="1"/>
          </p:cNvSpPr>
          <p:nvPr>
            <p:ph type="title"/>
          </p:nvPr>
        </p:nvSpPr>
        <p:spPr>
          <a:xfrm>
            <a:off x="289249" y="169183"/>
            <a:ext cx="11064551" cy="577267"/>
          </a:xfrm>
        </p:spPr>
        <p:txBody>
          <a:bodyPr>
            <a:normAutofit fontScale="90000"/>
          </a:bodyPr>
          <a:lstStyle/>
          <a:p>
            <a:r>
              <a:rPr lang="en-IN" b="1" dirty="0">
                <a:solidFill>
                  <a:srgbClr val="7030A0"/>
                </a:solidFill>
                <a:latin typeface="Times New Roman" panose="02020603050405020304" pitchFamily="18" charset="0"/>
                <a:cs typeface="Times New Roman" panose="02020603050405020304" pitchFamily="18" charset="0"/>
              </a:rPr>
              <a:t>SCAN</a:t>
            </a:r>
          </a:p>
        </p:txBody>
      </p:sp>
      <p:sp>
        <p:nvSpPr>
          <p:cNvPr id="3" name="Content Placeholder 2">
            <a:extLst>
              <a:ext uri="{FF2B5EF4-FFF2-40B4-BE49-F238E27FC236}">
                <a16:creationId xmlns:a16="http://schemas.microsoft.com/office/drawing/2014/main" id="{9351EA94-43BF-FE68-453B-CAF0DF69E5FE}"/>
              </a:ext>
            </a:extLst>
          </p:cNvPr>
          <p:cNvSpPr>
            <a:spLocks noGrp="1"/>
          </p:cNvSpPr>
          <p:nvPr>
            <p:ph idx="1"/>
          </p:nvPr>
        </p:nvSpPr>
        <p:spPr>
          <a:xfrm>
            <a:off x="354563" y="746450"/>
            <a:ext cx="11318033" cy="5738326"/>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In SCAN algorithm the disk arm moves into a particular direction and services the requests coming in its path and after reaching the end of disk, it reverses its direction and again services the request arriving in its path.</a:t>
            </a:r>
          </a:p>
          <a:p>
            <a:pPr algn="just">
              <a:lnSpc>
                <a:spcPct val="150000"/>
              </a:lnSpc>
            </a:pPr>
            <a:r>
              <a:rPr lang="en-US" sz="2400" b="0" i="0" dirty="0">
                <a:effectLst/>
                <a:latin typeface="Times New Roman" panose="02020603050405020304" pitchFamily="18" charset="0"/>
                <a:cs typeface="Times New Roman" panose="02020603050405020304" pitchFamily="18" charset="0"/>
              </a:rPr>
              <a:t>So, this algorithm works as an elevator and hence also known as </a:t>
            </a:r>
            <a:r>
              <a:rPr lang="en-US" sz="2400" b="1" i="0" dirty="0">
                <a:effectLst/>
                <a:latin typeface="Times New Roman" panose="02020603050405020304" pitchFamily="18" charset="0"/>
                <a:cs typeface="Times New Roman" panose="02020603050405020304" pitchFamily="18" charset="0"/>
              </a:rPr>
              <a:t>elevator algorithm. </a:t>
            </a:r>
          </a:p>
          <a:p>
            <a:pPr algn="just">
              <a:lnSpc>
                <a:spcPct val="150000"/>
              </a:lnSpc>
            </a:pPr>
            <a:r>
              <a:rPr lang="en-US" sz="2400" b="0" i="0" dirty="0">
                <a:effectLst/>
                <a:latin typeface="Times New Roman" panose="02020603050405020304" pitchFamily="18" charset="0"/>
                <a:cs typeface="Times New Roman" panose="02020603050405020304" pitchFamily="18" charset="0"/>
              </a:rPr>
              <a:t>As a result, the requests at the midrange are serviced more and those arriving behind the disk arm will have to wait.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815381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8165BD-15D9-949C-CFD2-4DD9FBFD925D}"/>
              </a:ext>
            </a:extLst>
          </p:cNvPr>
          <p:cNvSpPr>
            <a:spLocks noGrp="1"/>
          </p:cNvSpPr>
          <p:nvPr>
            <p:ph idx="1"/>
          </p:nvPr>
        </p:nvSpPr>
        <p:spPr>
          <a:xfrm>
            <a:off x="363894" y="410547"/>
            <a:ext cx="10989906" cy="5766416"/>
          </a:xfrm>
        </p:spPr>
        <p:txBody>
          <a:bodyPr/>
          <a:lstStyle/>
          <a:p>
            <a:pPr marL="0" indent="0" algn="just" fontAlgn="base">
              <a:lnSpc>
                <a:spcPct val="150000"/>
              </a:lnSpc>
              <a:buNone/>
            </a:pPr>
            <a:r>
              <a:rPr lang="en-US" sz="2400" b="1" i="0" dirty="0">
                <a:solidFill>
                  <a:schemeClr val="accent2">
                    <a:lumMod val="75000"/>
                  </a:schemeClr>
                </a:solidFill>
                <a:effectLst/>
                <a:latin typeface="Times New Roman" panose="02020603050405020304" pitchFamily="18" charset="0"/>
                <a:cs typeface="Times New Roman" panose="02020603050405020304" pitchFamily="18" charset="0"/>
              </a:rPr>
              <a:t>Advantages: </a:t>
            </a:r>
          </a:p>
          <a:p>
            <a:pPr algn="just" fontAlgn="base">
              <a:lnSpc>
                <a:spcPct val="150000"/>
              </a:lnSpc>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High throughput</a:t>
            </a:r>
          </a:p>
          <a:p>
            <a:pPr algn="just" fontAlgn="base">
              <a:lnSpc>
                <a:spcPct val="150000"/>
              </a:lnSpc>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Low variance of response time</a:t>
            </a:r>
          </a:p>
          <a:p>
            <a:pPr algn="just" fontAlgn="base">
              <a:lnSpc>
                <a:spcPct val="150000"/>
              </a:lnSpc>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Average response time</a:t>
            </a:r>
          </a:p>
          <a:p>
            <a:pPr marL="0" indent="0" algn="just" fontAlgn="base">
              <a:lnSpc>
                <a:spcPct val="150000"/>
              </a:lnSpc>
              <a:buNone/>
            </a:pPr>
            <a:r>
              <a:rPr lang="en-US" sz="2400" b="1" i="0" dirty="0">
                <a:solidFill>
                  <a:schemeClr val="accent2">
                    <a:lumMod val="75000"/>
                  </a:schemeClr>
                </a:solidFill>
                <a:effectLst/>
                <a:latin typeface="Times New Roman" panose="02020603050405020304" pitchFamily="18" charset="0"/>
                <a:cs typeface="Times New Roman" panose="02020603050405020304" pitchFamily="18" charset="0"/>
              </a:rPr>
              <a:t>Disadvantages: </a:t>
            </a:r>
          </a:p>
          <a:p>
            <a:pPr algn="just" fontAlgn="base">
              <a:lnSpc>
                <a:spcPct val="150000"/>
              </a:lnSpc>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Long waiting time for requests for locations just visited by disk arm</a:t>
            </a:r>
          </a:p>
          <a:p>
            <a:pPr marL="0" indent="0" algn="l" fontAlgn="base">
              <a:buNone/>
            </a:pPr>
            <a:endParaRPr lang="en-US" b="0" i="0" dirty="0">
              <a:solidFill>
                <a:srgbClr val="273239"/>
              </a:solidFill>
              <a:effectLst/>
              <a:latin typeface="urw-din"/>
            </a:endParaRPr>
          </a:p>
          <a:p>
            <a:endParaRPr lang="en-IN" dirty="0"/>
          </a:p>
        </p:txBody>
      </p:sp>
    </p:spTree>
    <p:extLst>
      <p:ext uri="{BB962C8B-B14F-4D97-AF65-F5344CB8AC3E}">
        <p14:creationId xmlns:p14="http://schemas.microsoft.com/office/powerpoint/2010/main" val="109318335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A46E22-DCBA-B4F0-7DE7-FB2CA2D22CEB}"/>
              </a:ext>
            </a:extLst>
          </p:cNvPr>
          <p:cNvSpPr>
            <a:spLocks noGrp="1"/>
          </p:cNvSpPr>
          <p:nvPr>
            <p:ph idx="1"/>
          </p:nvPr>
        </p:nvSpPr>
        <p:spPr>
          <a:xfrm>
            <a:off x="242596" y="261257"/>
            <a:ext cx="11495314" cy="6335486"/>
          </a:xfrm>
        </p:spPr>
        <p:txBody>
          <a:bodyPr/>
          <a:lstStyle/>
          <a:p>
            <a:pPr marL="0" indent="0" algn="just" fontAlgn="base">
              <a:lnSpc>
                <a:spcPct val="150000"/>
              </a:lnSpc>
              <a:buNone/>
            </a:pPr>
            <a:r>
              <a:rPr lang="en-US" sz="2400" b="1" i="0" u="sng" dirty="0">
                <a:effectLst/>
                <a:latin typeface="Times New Roman" panose="02020603050405020304" pitchFamily="18" charset="0"/>
                <a:cs typeface="Times New Roman" panose="02020603050405020304" pitchFamily="18" charset="0"/>
              </a:rPr>
              <a:t>Example:</a:t>
            </a:r>
            <a:endParaRPr lang="en-US" sz="2400" b="1" i="0" dirty="0">
              <a:effectLst/>
              <a:latin typeface="Times New Roman" panose="02020603050405020304" pitchFamily="18" charset="0"/>
              <a:cs typeface="Times New Roman" panose="02020603050405020304" pitchFamily="18" charset="0"/>
            </a:endParaRP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Suppose the requests to be addressed are-82,170,43,140,24,16,190. And the Read/Write arm is at 50, and it is also given that the disk arm should move </a:t>
            </a:r>
            <a:r>
              <a:rPr lang="en-US" sz="2400" b="1" i="0" dirty="0">
                <a:effectLst/>
                <a:latin typeface="Times New Roman" panose="02020603050405020304" pitchFamily="18" charset="0"/>
                <a:cs typeface="Times New Roman" panose="02020603050405020304" pitchFamily="18" charset="0"/>
              </a:rPr>
              <a:t>“towards the larger value”.</a:t>
            </a:r>
            <a:r>
              <a:rPr lang="en-US" sz="2400" b="0" i="0" dirty="0">
                <a:effectLst/>
                <a:latin typeface="Times New Roman" panose="02020603050405020304" pitchFamily="18" charset="0"/>
                <a:cs typeface="Times New Roman" panose="02020603050405020304" pitchFamily="18" charset="0"/>
              </a:rPr>
              <a:t> </a:t>
            </a:r>
            <a:br>
              <a:rPr lang="en-US" b="0" i="0" dirty="0">
                <a:solidFill>
                  <a:srgbClr val="273239"/>
                </a:solidFill>
                <a:effectLst/>
                <a:latin typeface="urw-din"/>
              </a:rPr>
            </a:br>
            <a:r>
              <a:rPr lang="en-US" b="0" i="0" dirty="0">
                <a:solidFill>
                  <a:srgbClr val="273239"/>
                </a:solidFill>
                <a:effectLst/>
                <a:latin typeface="urw-din"/>
              </a:rPr>
              <a:t> </a:t>
            </a:r>
          </a:p>
          <a:p>
            <a:pPr marL="0" indent="0">
              <a:buNone/>
            </a:pPr>
            <a:endParaRPr lang="en-IN" dirty="0"/>
          </a:p>
        </p:txBody>
      </p:sp>
      <p:pic>
        <p:nvPicPr>
          <p:cNvPr id="5" name="Picture 4">
            <a:extLst>
              <a:ext uri="{FF2B5EF4-FFF2-40B4-BE49-F238E27FC236}">
                <a16:creationId xmlns:a16="http://schemas.microsoft.com/office/drawing/2014/main" id="{49F751C1-49EC-A97B-3778-3289FE306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1850" y="2160269"/>
            <a:ext cx="5448300" cy="3102195"/>
          </a:xfrm>
          <a:prstGeom prst="rect">
            <a:avLst/>
          </a:prstGeom>
        </p:spPr>
      </p:pic>
      <p:sp>
        <p:nvSpPr>
          <p:cNvPr id="7" name="TextBox 6">
            <a:extLst>
              <a:ext uri="{FF2B5EF4-FFF2-40B4-BE49-F238E27FC236}">
                <a16:creationId xmlns:a16="http://schemas.microsoft.com/office/drawing/2014/main" id="{3524251E-263A-6BA8-3924-B5315BBC0934}"/>
              </a:ext>
            </a:extLst>
          </p:cNvPr>
          <p:cNvSpPr txBox="1"/>
          <p:nvPr/>
        </p:nvSpPr>
        <p:spPr>
          <a:xfrm>
            <a:off x="242596" y="5462778"/>
            <a:ext cx="10528429" cy="1133965"/>
          </a:xfrm>
          <a:prstGeom prst="rect">
            <a:avLst/>
          </a:prstGeom>
          <a:noFill/>
        </p:spPr>
        <p:txBody>
          <a:bodyPr wrap="square">
            <a:spAutoFit/>
          </a:bodyPr>
          <a:lstStyle/>
          <a:p>
            <a:pPr fontAlgn="base">
              <a:lnSpc>
                <a:spcPct val="150000"/>
              </a:lnSpc>
            </a:pPr>
            <a:r>
              <a:rPr lang="en-US" sz="2400" b="0" i="0" dirty="0">
                <a:effectLst/>
                <a:latin typeface="Times New Roman" panose="02020603050405020304" pitchFamily="18" charset="0"/>
                <a:cs typeface="Times New Roman" panose="02020603050405020304" pitchFamily="18" charset="0"/>
              </a:rPr>
              <a:t>the seek time is calculated as:   =(199-50)+(199-16) </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=332</a:t>
            </a:r>
          </a:p>
        </p:txBody>
      </p:sp>
    </p:spTree>
    <p:extLst>
      <p:ext uri="{BB962C8B-B14F-4D97-AF65-F5344CB8AC3E}">
        <p14:creationId xmlns:p14="http://schemas.microsoft.com/office/powerpoint/2010/main" val="183734908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D45CB-237F-F8A8-97EC-E50C7B82BC35}"/>
              </a:ext>
            </a:extLst>
          </p:cNvPr>
          <p:cNvSpPr>
            <a:spLocks noGrp="1"/>
          </p:cNvSpPr>
          <p:nvPr>
            <p:ph type="title"/>
          </p:nvPr>
        </p:nvSpPr>
        <p:spPr>
          <a:xfrm>
            <a:off x="278363" y="233265"/>
            <a:ext cx="10515600" cy="642581"/>
          </a:xfrm>
        </p:spPr>
        <p:txBody>
          <a:bodyPr>
            <a:normAutofit fontScale="90000"/>
          </a:bodyPr>
          <a:lstStyle/>
          <a:p>
            <a:r>
              <a:rPr lang="en-IN" b="1" i="0" dirty="0">
                <a:solidFill>
                  <a:schemeClr val="accent2">
                    <a:lumMod val="75000"/>
                  </a:schemeClr>
                </a:solidFill>
                <a:effectLst/>
                <a:latin typeface="urw-din"/>
              </a:rPr>
              <a:t>CSCAN</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B70F6795-1FB0-68E9-B0DC-8164B95F7815}"/>
              </a:ext>
            </a:extLst>
          </p:cNvPr>
          <p:cNvSpPr>
            <a:spLocks noGrp="1"/>
          </p:cNvSpPr>
          <p:nvPr>
            <p:ph idx="1"/>
          </p:nvPr>
        </p:nvSpPr>
        <p:spPr>
          <a:xfrm>
            <a:off x="177283" y="1007706"/>
            <a:ext cx="11672596" cy="5617029"/>
          </a:xfrm>
        </p:spPr>
        <p:txBody>
          <a:bodyPr>
            <a:normAutofit/>
          </a:bodyPr>
          <a:lstStyle/>
          <a:p>
            <a:pPr algn="just" fontAlgn="base">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In SCAN algorithm, the disk arm again scans the path that has been scanned, after reversing its direction. So, it may be possible that too many requests are waiting at the other end or there may be zero or few requests pending at the scanned area.</a:t>
            </a:r>
          </a:p>
          <a:p>
            <a:pPr algn="just" fontAlgn="base">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These situations are avoided in </a:t>
            </a:r>
            <a:r>
              <a:rPr lang="en-US" sz="2400" b="0" i="1" dirty="0">
                <a:solidFill>
                  <a:srgbClr val="273239"/>
                </a:solidFill>
                <a:effectLst/>
                <a:latin typeface="Times New Roman" panose="02020603050405020304" pitchFamily="18" charset="0"/>
                <a:cs typeface="Times New Roman" panose="02020603050405020304" pitchFamily="18" charset="0"/>
              </a:rPr>
              <a:t>CSCAN </a:t>
            </a:r>
            <a:r>
              <a:rPr lang="en-US" sz="2400" b="0" i="0" dirty="0">
                <a:solidFill>
                  <a:srgbClr val="273239"/>
                </a:solidFill>
                <a:effectLst/>
                <a:latin typeface="Times New Roman" panose="02020603050405020304" pitchFamily="18" charset="0"/>
                <a:cs typeface="Times New Roman" panose="02020603050405020304" pitchFamily="18" charset="0"/>
              </a:rPr>
              <a:t>algorithm in which the disk arm instead of reversing its direction goes to the other end of the disk and starts servicing the requests from there. So, the disk arm moves in a circular fashion and this algorithm is also similar to SCAN algorithm and hence it is known as C-SCAN (Circular SCAN). </a:t>
            </a:r>
          </a:p>
          <a:p>
            <a:pPr marL="0" indent="0" algn="l" fontAlgn="base">
              <a:buNone/>
            </a:pPr>
            <a:r>
              <a:rPr lang="en-US" sz="2400" b="1" i="0" dirty="0">
                <a:solidFill>
                  <a:srgbClr val="273239"/>
                </a:solidFill>
                <a:effectLst/>
                <a:latin typeface="Times New Roman" panose="02020603050405020304" pitchFamily="18" charset="0"/>
                <a:cs typeface="Times New Roman" panose="02020603050405020304" pitchFamily="18" charset="0"/>
              </a:rPr>
              <a:t>Advantages: </a:t>
            </a:r>
          </a:p>
          <a:p>
            <a:pPr algn="l"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Provides more uniform wait time compared to SCAN</a:t>
            </a:r>
          </a:p>
          <a:p>
            <a:pPr marL="0" indent="0" algn="l" fontAlgn="base">
              <a:buNone/>
            </a:pPr>
            <a:endParaRPr lang="en-US" sz="2400" b="0" i="0" dirty="0">
              <a:solidFill>
                <a:srgbClr val="273239"/>
              </a:solidFill>
              <a:effectLst/>
              <a:latin typeface="Times New Roman" panose="02020603050405020304" pitchFamily="18" charset="0"/>
              <a:cs typeface="Times New Roman" panose="02020603050405020304" pitchFamily="18" charset="0"/>
            </a:endParaRPr>
          </a:p>
          <a:p>
            <a:pPr algn="just" fontAlgn="base">
              <a:lnSpc>
                <a:spcPct val="150000"/>
              </a:lnSpc>
            </a:pPr>
            <a:endParaRPr lang="en-US" sz="2400" b="0" i="0" dirty="0">
              <a:solidFill>
                <a:srgbClr val="273239"/>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3836065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E28105-D91F-54DF-7F41-5EE6BC89E61F}"/>
              </a:ext>
            </a:extLst>
          </p:cNvPr>
          <p:cNvSpPr>
            <a:spLocks noGrp="1"/>
          </p:cNvSpPr>
          <p:nvPr>
            <p:ph idx="1"/>
          </p:nvPr>
        </p:nvSpPr>
        <p:spPr>
          <a:xfrm>
            <a:off x="298580" y="214604"/>
            <a:ext cx="11616612" cy="6447453"/>
          </a:xfrm>
        </p:spPr>
        <p:txBody>
          <a:bodyPr/>
          <a:lstStyle/>
          <a:p>
            <a:pPr marL="0" indent="0" algn="just" fontAlgn="base">
              <a:lnSpc>
                <a:spcPct val="150000"/>
              </a:lnSpc>
              <a:buNone/>
            </a:pPr>
            <a:r>
              <a:rPr lang="en-US" sz="2400" b="1" i="0" u="sng" dirty="0">
                <a:solidFill>
                  <a:srgbClr val="273239"/>
                </a:solidFill>
                <a:effectLst/>
                <a:latin typeface="Times New Roman" panose="02020603050405020304" pitchFamily="18" charset="0"/>
                <a:cs typeface="Times New Roman" panose="02020603050405020304" pitchFamily="18" charset="0"/>
              </a:rPr>
              <a:t>Example:</a:t>
            </a:r>
            <a:endParaRPr lang="en-US" sz="2400" b="1" i="0" dirty="0">
              <a:solidFill>
                <a:srgbClr val="273239"/>
              </a:solidFill>
              <a:effectLst/>
              <a:latin typeface="Times New Roman" panose="02020603050405020304" pitchFamily="18" charset="0"/>
              <a:cs typeface="Times New Roman" panose="02020603050405020304" pitchFamily="18" charset="0"/>
            </a:endParaRPr>
          </a:p>
          <a:p>
            <a:pPr marL="0" indent="0" algn="just" fontAlgn="base">
              <a:lnSpc>
                <a:spcPct val="150000"/>
              </a:lnSpc>
              <a:buNone/>
            </a:pPr>
            <a:r>
              <a:rPr lang="en-US" sz="2400" b="0" i="0" dirty="0">
                <a:solidFill>
                  <a:srgbClr val="273239"/>
                </a:solidFill>
                <a:effectLst/>
                <a:latin typeface="Times New Roman" panose="02020603050405020304" pitchFamily="18" charset="0"/>
                <a:cs typeface="Times New Roman" panose="02020603050405020304" pitchFamily="18" charset="0"/>
              </a:rPr>
              <a:t>Suppose the requests to be addressed are-82,170,43,140,24,16,190. And the Read/Write arm is at 50, and it is also given that the disk arm should move </a:t>
            </a:r>
            <a:r>
              <a:rPr lang="en-US" sz="2400" b="1" i="0" dirty="0">
                <a:solidFill>
                  <a:srgbClr val="273239"/>
                </a:solidFill>
                <a:effectLst/>
                <a:latin typeface="Times New Roman" panose="02020603050405020304" pitchFamily="18" charset="0"/>
                <a:cs typeface="Times New Roman" panose="02020603050405020304" pitchFamily="18" charset="0"/>
              </a:rPr>
              <a:t>“towards the larger value”.</a:t>
            </a:r>
            <a:r>
              <a:rPr lang="en-US" sz="2400" b="0" i="0" dirty="0">
                <a:solidFill>
                  <a:srgbClr val="273239"/>
                </a:solidFill>
                <a:effectLst/>
                <a:latin typeface="Times New Roman" panose="02020603050405020304" pitchFamily="18" charset="0"/>
                <a:cs typeface="Times New Roman" panose="02020603050405020304" pitchFamily="18" charset="0"/>
              </a:rPr>
              <a:t> </a:t>
            </a:r>
          </a:p>
          <a:p>
            <a:pPr marL="0" indent="0">
              <a:buNone/>
            </a:pPr>
            <a:endParaRPr lang="en-IN" dirty="0"/>
          </a:p>
        </p:txBody>
      </p:sp>
      <p:pic>
        <p:nvPicPr>
          <p:cNvPr id="5" name="Picture 4">
            <a:extLst>
              <a:ext uri="{FF2B5EF4-FFF2-40B4-BE49-F238E27FC236}">
                <a16:creationId xmlns:a16="http://schemas.microsoft.com/office/drawing/2014/main" id="{FDDBCA86-4716-DB81-479F-BBDB90EEF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804" y="2254509"/>
            <a:ext cx="5645020" cy="2970634"/>
          </a:xfrm>
          <a:prstGeom prst="rect">
            <a:avLst/>
          </a:prstGeom>
        </p:spPr>
      </p:pic>
      <p:sp>
        <p:nvSpPr>
          <p:cNvPr id="7" name="TextBox 6">
            <a:extLst>
              <a:ext uri="{FF2B5EF4-FFF2-40B4-BE49-F238E27FC236}">
                <a16:creationId xmlns:a16="http://schemas.microsoft.com/office/drawing/2014/main" id="{B778625C-4901-4464-BA85-E6230A3D496F}"/>
              </a:ext>
            </a:extLst>
          </p:cNvPr>
          <p:cNvSpPr txBox="1"/>
          <p:nvPr/>
        </p:nvSpPr>
        <p:spPr>
          <a:xfrm>
            <a:off x="276808" y="5720066"/>
            <a:ext cx="6097554" cy="923330"/>
          </a:xfrm>
          <a:prstGeom prst="rect">
            <a:avLst/>
          </a:prstGeom>
          <a:noFill/>
        </p:spPr>
        <p:txBody>
          <a:bodyPr wrap="square">
            <a:spAutoFit/>
          </a:bodyPr>
          <a:lstStyle/>
          <a:p>
            <a:pPr algn="l" fontAlgn="base"/>
            <a:r>
              <a:rPr lang="en-US" b="0" i="0" dirty="0">
                <a:solidFill>
                  <a:srgbClr val="273239"/>
                </a:solidFill>
                <a:effectLst/>
                <a:latin typeface="urw-din"/>
              </a:rPr>
              <a:t>Seek time is calculated as:</a:t>
            </a:r>
          </a:p>
          <a:p>
            <a:pPr algn="l" fontAlgn="base"/>
            <a:r>
              <a:rPr lang="en-US" b="0" i="0" dirty="0">
                <a:solidFill>
                  <a:srgbClr val="273239"/>
                </a:solidFill>
                <a:effectLst/>
                <a:latin typeface="urw-din"/>
              </a:rPr>
              <a:t>=(199-50)+(199-0)+(43-0) </a:t>
            </a:r>
            <a:br>
              <a:rPr lang="en-US" b="0" i="0" dirty="0">
                <a:solidFill>
                  <a:srgbClr val="273239"/>
                </a:solidFill>
                <a:effectLst/>
                <a:latin typeface="urw-din"/>
              </a:rPr>
            </a:br>
            <a:r>
              <a:rPr lang="en-US" b="0" i="0" dirty="0">
                <a:solidFill>
                  <a:srgbClr val="273239"/>
                </a:solidFill>
                <a:effectLst/>
                <a:latin typeface="urw-din"/>
              </a:rPr>
              <a:t>=391 </a:t>
            </a:r>
          </a:p>
        </p:txBody>
      </p:sp>
    </p:spTree>
    <p:extLst>
      <p:ext uri="{BB962C8B-B14F-4D97-AF65-F5344CB8AC3E}">
        <p14:creationId xmlns:p14="http://schemas.microsoft.com/office/powerpoint/2010/main" val="872848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4A8209-B26A-74D7-F4F3-86A0895FC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359" y="3003632"/>
            <a:ext cx="5638800" cy="2241960"/>
          </a:xfrm>
          <a:prstGeom prst="rect">
            <a:avLst/>
          </a:prstGeom>
        </p:spPr>
      </p:pic>
      <p:sp>
        <p:nvSpPr>
          <p:cNvPr id="7" name="TextBox 6">
            <a:extLst>
              <a:ext uri="{FF2B5EF4-FFF2-40B4-BE49-F238E27FC236}">
                <a16:creationId xmlns:a16="http://schemas.microsoft.com/office/drawing/2014/main" id="{A12B6445-EA4C-F75A-4627-45F88B2EC9C4}"/>
              </a:ext>
            </a:extLst>
          </p:cNvPr>
          <p:cNvSpPr txBox="1"/>
          <p:nvPr/>
        </p:nvSpPr>
        <p:spPr>
          <a:xfrm>
            <a:off x="3694922" y="5383763"/>
            <a:ext cx="4226768"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Fig: Sequential access file</a:t>
            </a:r>
          </a:p>
        </p:txBody>
      </p:sp>
      <p:sp>
        <p:nvSpPr>
          <p:cNvPr id="9" name="TextBox 8">
            <a:extLst>
              <a:ext uri="{FF2B5EF4-FFF2-40B4-BE49-F238E27FC236}">
                <a16:creationId xmlns:a16="http://schemas.microsoft.com/office/drawing/2014/main" id="{B28FED9D-361D-AB1D-3BC0-6053E71A1EDB}"/>
              </a:ext>
            </a:extLst>
          </p:cNvPr>
          <p:cNvSpPr txBox="1"/>
          <p:nvPr/>
        </p:nvSpPr>
        <p:spPr>
          <a:xfrm>
            <a:off x="223935" y="248441"/>
            <a:ext cx="11616611" cy="224196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Such a file can be reset to the beginning, and on some systems, a program may be able to skip forward or backward n records for some integer n—perhaps only for n = 1. </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Sequential access, which is depicted in figure is based on a tape model of a file and works as well on sequential-access devices as it does on random-access ones.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81759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82AC-8D57-061C-F679-839B8876C388}"/>
              </a:ext>
            </a:extLst>
          </p:cNvPr>
          <p:cNvSpPr>
            <a:spLocks noGrp="1"/>
          </p:cNvSpPr>
          <p:nvPr>
            <p:ph type="title"/>
          </p:nvPr>
        </p:nvSpPr>
        <p:spPr>
          <a:xfrm>
            <a:off x="223934" y="178513"/>
            <a:ext cx="10952584" cy="651912"/>
          </a:xfrm>
        </p:spPr>
        <p:txBody>
          <a:bodyPr>
            <a:normAutofit fontScale="90000"/>
          </a:bodyPr>
          <a:lstStyle/>
          <a:p>
            <a:r>
              <a:rPr lang="en-US" b="1" i="0" dirty="0">
                <a:solidFill>
                  <a:schemeClr val="accent2">
                    <a:lumMod val="75000"/>
                  </a:schemeClr>
                </a:solidFill>
                <a:effectLst/>
                <a:latin typeface="Times New Roman" panose="02020603050405020304" pitchFamily="18" charset="0"/>
                <a:cs typeface="Times New Roman" panose="02020603050405020304" pitchFamily="18" charset="0"/>
              </a:rPr>
              <a:t>LOOK</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8FF9F6-66A1-C99E-0618-3BD5853A66D3}"/>
              </a:ext>
            </a:extLst>
          </p:cNvPr>
          <p:cNvSpPr>
            <a:spLocks noGrp="1"/>
          </p:cNvSpPr>
          <p:nvPr>
            <p:ph idx="1"/>
          </p:nvPr>
        </p:nvSpPr>
        <p:spPr>
          <a:xfrm>
            <a:off x="223934" y="905069"/>
            <a:ext cx="11663266" cy="5607698"/>
          </a:xfrm>
        </p:spPr>
        <p:txBody>
          <a:bodyPr>
            <a:normAutofit/>
          </a:bodyPr>
          <a:lstStyle/>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It is similar to the SCAN disk scheduling algorithm except for the difference that the disk arm in spite of going to the end of the disk goes only to the last request to be serviced in front of the head and then reverses its direction from there only. </a:t>
            </a:r>
          </a:p>
          <a:p>
            <a:pPr algn="just">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Thus it prevents the extra delay which occurred due to unnecessary traversal to the end of the disk.</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195394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F47FD4-B76F-64A3-4BD7-5DE381DE227D}"/>
              </a:ext>
            </a:extLst>
          </p:cNvPr>
          <p:cNvSpPr>
            <a:spLocks noGrp="1"/>
          </p:cNvSpPr>
          <p:nvPr>
            <p:ph idx="1"/>
          </p:nvPr>
        </p:nvSpPr>
        <p:spPr>
          <a:xfrm>
            <a:off x="242596" y="233265"/>
            <a:ext cx="11579290" cy="5943698"/>
          </a:xfrm>
        </p:spPr>
        <p:txBody>
          <a:bodyPr/>
          <a:lstStyle/>
          <a:p>
            <a:pPr marL="0" indent="0" algn="just" fontAlgn="base">
              <a:lnSpc>
                <a:spcPct val="150000"/>
              </a:lnSpc>
              <a:buNone/>
            </a:pPr>
            <a:r>
              <a:rPr lang="en-US" sz="2400" b="1" i="0" u="sng" dirty="0">
                <a:solidFill>
                  <a:srgbClr val="273239"/>
                </a:solidFill>
                <a:effectLst/>
                <a:latin typeface="Times New Roman" panose="02020603050405020304" pitchFamily="18" charset="0"/>
                <a:cs typeface="Times New Roman" panose="02020603050405020304" pitchFamily="18" charset="0"/>
              </a:rPr>
              <a:t>Example:</a:t>
            </a:r>
            <a:endParaRPr lang="en-US" sz="2400" b="1" i="0" dirty="0">
              <a:solidFill>
                <a:srgbClr val="273239"/>
              </a:solidFill>
              <a:effectLst/>
              <a:latin typeface="Times New Roman" panose="02020603050405020304" pitchFamily="18" charset="0"/>
              <a:cs typeface="Times New Roman" panose="02020603050405020304" pitchFamily="18" charset="0"/>
            </a:endParaRPr>
          </a:p>
          <a:p>
            <a:pPr marL="0" indent="0" algn="just" fontAlgn="base">
              <a:lnSpc>
                <a:spcPct val="150000"/>
              </a:lnSpc>
              <a:buNone/>
            </a:pPr>
            <a:r>
              <a:rPr lang="en-US" sz="2400" b="0" i="0" dirty="0">
                <a:solidFill>
                  <a:srgbClr val="273239"/>
                </a:solidFill>
                <a:effectLst/>
                <a:latin typeface="Times New Roman" panose="02020603050405020304" pitchFamily="18" charset="0"/>
                <a:cs typeface="Times New Roman" panose="02020603050405020304" pitchFamily="18" charset="0"/>
              </a:rPr>
              <a:t>Suppose the requests to be addressed are-82,170,43,140,24,16,190. And the Read/Write arm is at 50, and it is also given that the disk arm should move </a:t>
            </a:r>
            <a:r>
              <a:rPr lang="en-US" sz="2400" b="1" i="0" dirty="0">
                <a:solidFill>
                  <a:srgbClr val="273239"/>
                </a:solidFill>
                <a:effectLst/>
                <a:latin typeface="Times New Roman" panose="02020603050405020304" pitchFamily="18" charset="0"/>
                <a:cs typeface="Times New Roman" panose="02020603050405020304" pitchFamily="18" charset="0"/>
              </a:rPr>
              <a:t>“towards the larger value”.</a:t>
            </a:r>
            <a:r>
              <a:rPr lang="en-US" sz="2400" b="0" i="0" dirty="0">
                <a:solidFill>
                  <a:srgbClr val="273239"/>
                </a:solidFill>
                <a:effectLst/>
                <a:latin typeface="Times New Roman" panose="02020603050405020304" pitchFamily="18" charset="0"/>
                <a:cs typeface="Times New Roman" panose="02020603050405020304" pitchFamily="18" charset="0"/>
              </a:rPr>
              <a:t> </a:t>
            </a:r>
          </a:p>
          <a:p>
            <a:pPr marL="0" indent="0">
              <a:buNone/>
            </a:pPr>
            <a:endParaRPr lang="en-IN" dirty="0"/>
          </a:p>
        </p:txBody>
      </p:sp>
      <p:pic>
        <p:nvPicPr>
          <p:cNvPr id="5" name="Picture 4">
            <a:extLst>
              <a:ext uri="{FF2B5EF4-FFF2-40B4-BE49-F238E27FC236}">
                <a16:creationId xmlns:a16="http://schemas.microsoft.com/office/drawing/2014/main" id="{025BED7A-A3F1-612E-270B-4DD6B8CE1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2225040"/>
            <a:ext cx="5181600" cy="2407920"/>
          </a:xfrm>
          <a:prstGeom prst="rect">
            <a:avLst/>
          </a:prstGeom>
        </p:spPr>
      </p:pic>
      <p:sp>
        <p:nvSpPr>
          <p:cNvPr id="7" name="TextBox 6">
            <a:extLst>
              <a:ext uri="{FF2B5EF4-FFF2-40B4-BE49-F238E27FC236}">
                <a16:creationId xmlns:a16="http://schemas.microsoft.com/office/drawing/2014/main" id="{2E3E159A-B10B-751A-2A11-A685B5099E61}"/>
              </a:ext>
            </a:extLst>
          </p:cNvPr>
          <p:cNvSpPr txBox="1"/>
          <p:nvPr/>
        </p:nvSpPr>
        <p:spPr>
          <a:xfrm>
            <a:off x="370114" y="4936772"/>
            <a:ext cx="11451772" cy="1687963"/>
          </a:xfrm>
          <a:prstGeom prst="rect">
            <a:avLst/>
          </a:prstGeom>
          <a:noFill/>
        </p:spPr>
        <p:txBody>
          <a:bodyPr wrap="square">
            <a:spAutoFit/>
          </a:bodyPr>
          <a:lstStyle/>
          <a:p>
            <a:pPr algn="l" fontAlgn="base">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the seek time is calculated as:</a:t>
            </a:r>
          </a:p>
          <a:p>
            <a:pPr algn="l" fontAlgn="base">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=(190-50)+(190-16) </a:t>
            </a:r>
            <a:br>
              <a:rPr lang="en-US" sz="2400" b="0" i="0" dirty="0">
                <a:solidFill>
                  <a:srgbClr val="273239"/>
                </a:solidFill>
                <a:effectLst/>
                <a:latin typeface="Times New Roman" panose="02020603050405020304" pitchFamily="18" charset="0"/>
                <a:cs typeface="Times New Roman" panose="02020603050405020304" pitchFamily="18" charset="0"/>
              </a:rPr>
            </a:br>
            <a:r>
              <a:rPr lang="en-US" sz="2400" b="0" i="0" dirty="0">
                <a:solidFill>
                  <a:srgbClr val="273239"/>
                </a:solidFill>
                <a:effectLst/>
                <a:latin typeface="Times New Roman" panose="02020603050405020304" pitchFamily="18" charset="0"/>
                <a:cs typeface="Times New Roman" panose="02020603050405020304" pitchFamily="18" charset="0"/>
              </a:rPr>
              <a:t>=314</a:t>
            </a:r>
          </a:p>
        </p:txBody>
      </p:sp>
    </p:spTree>
    <p:extLst>
      <p:ext uri="{BB962C8B-B14F-4D97-AF65-F5344CB8AC3E}">
        <p14:creationId xmlns:p14="http://schemas.microsoft.com/office/powerpoint/2010/main" val="300478967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508CF-DEFA-755F-ACE9-D842E6E32C15}"/>
              </a:ext>
            </a:extLst>
          </p:cNvPr>
          <p:cNvSpPr>
            <a:spLocks noGrp="1"/>
          </p:cNvSpPr>
          <p:nvPr>
            <p:ph type="title"/>
          </p:nvPr>
        </p:nvSpPr>
        <p:spPr>
          <a:xfrm>
            <a:off x="382555" y="365126"/>
            <a:ext cx="10971245" cy="595928"/>
          </a:xfrm>
        </p:spPr>
        <p:txBody>
          <a:bodyPr>
            <a:normAutofit fontScale="90000"/>
          </a:bodyPr>
          <a:lstStyle/>
          <a:p>
            <a:r>
              <a:rPr lang="en-US" b="1" i="0" dirty="0">
                <a:solidFill>
                  <a:schemeClr val="accent2">
                    <a:lumMod val="75000"/>
                  </a:schemeClr>
                </a:solidFill>
                <a:effectLst/>
                <a:latin typeface="Times New Roman" panose="02020603050405020304" pitchFamily="18" charset="0"/>
                <a:cs typeface="Times New Roman" panose="02020603050405020304" pitchFamily="18" charset="0"/>
              </a:rPr>
              <a:t>CLOOK</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B325AB-CFB3-F74D-63F5-A151E3EF0F89}"/>
              </a:ext>
            </a:extLst>
          </p:cNvPr>
          <p:cNvSpPr>
            <a:spLocks noGrp="1"/>
          </p:cNvSpPr>
          <p:nvPr>
            <p:ph idx="1"/>
          </p:nvPr>
        </p:nvSpPr>
        <p:spPr>
          <a:xfrm>
            <a:off x="382555" y="961054"/>
            <a:ext cx="11426890" cy="5607697"/>
          </a:xfrm>
        </p:spPr>
        <p:txBody>
          <a:bodyPr/>
          <a:lstStyle/>
          <a:p>
            <a:pPr marL="0" indent="0" algn="just">
              <a:lnSpc>
                <a:spcPct val="150000"/>
              </a:lnSpc>
              <a:buNone/>
            </a:pPr>
            <a:r>
              <a:rPr lang="en-US" sz="2400" b="0" i="0" dirty="0">
                <a:solidFill>
                  <a:srgbClr val="273239"/>
                </a:solidFill>
                <a:effectLst/>
                <a:latin typeface="Times New Roman" panose="02020603050405020304" pitchFamily="18" charset="0"/>
                <a:cs typeface="Times New Roman" panose="02020603050405020304" pitchFamily="18" charset="0"/>
              </a:rPr>
              <a:t>As LOOK is similar to SCAN algorithm, in similar way, CLOOK is similar to CSCAN disk scheduling algorithm. In CLOOK, the disk arm in spite of going to the end goes only to the last request to be serviced in front of the head and then from there goes to the other end’s last request. Thus, it also prevents the extra delay which occurred due to unnecessary traversal to the end of the disk. </a:t>
            </a:r>
          </a:p>
          <a:p>
            <a:endParaRPr lang="en-IN" dirty="0"/>
          </a:p>
        </p:txBody>
      </p:sp>
    </p:spTree>
    <p:extLst>
      <p:ext uri="{BB962C8B-B14F-4D97-AF65-F5344CB8AC3E}">
        <p14:creationId xmlns:p14="http://schemas.microsoft.com/office/powerpoint/2010/main" val="88251649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91E2CE-B958-1DAF-EA01-61699B53CE91}"/>
              </a:ext>
            </a:extLst>
          </p:cNvPr>
          <p:cNvSpPr>
            <a:spLocks noGrp="1"/>
          </p:cNvSpPr>
          <p:nvPr>
            <p:ph idx="1"/>
          </p:nvPr>
        </p:nvSpPr>
        <p:spPr>
          <a:xfrm>
            <a:off x="335901" y="354562"/>
            <a:ext cx="11532637" cy="6204857"/>
          </a:xfrm>
        </p:spPr>
        <p:txBody>
          <a:bodyPr/>
          <a:lstStyle/>
          <a:p>
            <a:pPr marL="0" indent="0" algn="just" fontAlgn="base">
              <a:lnSpc>
                <a:spcPct val="150000"/>
              </a:lnSpc>
              <a:buNone/>
            </a:pPr>
            <a:r>
              <a:rPr lang="en-US" sz="2400" b="1" i="0" u="sng" dirty="0">
                <a:solidFill>
                  <a:srgbClr val="273239"/>
                </a:solidFill>
                <a:effectLst/>
                <a:latin typeface="Times New Roman" panose="02020603050405020304" pitchFamily="18" charset="0"/>
                <a:cs typeface="Times New Roman" panose="02020603050405020304" pitchFamily="18" charset="0"/>
              </a:rPr>
              <a:t>Example:</a:t>
            </a:r>
            <a:endParaRPr lang="en-US" sz="2400" b="1" i="0" dirty="0">
              <a:solidFill>
                <a:srgbClr val="273239"/>
              </a:solidFill>
              <a:effectLst/>
              <a:latin typeface="Times New Roman" panose="02020603050405020304" pitchFamily="18" charset="0"/>
              <a:cs typeface="Times New Roman" panose="02020603050405020304" pitchFamily="18" charset="0"/>
            </a:endParaRPr>
          </a:p>
          <a:p>
            <a:pPr marL="0" indent="0" algn="just" fontAlgn="base">
              <a:lnSpc>
                <a:spcPct val="150000"/>
              </a:lnSpc>
              <a:buNone/>
            </a:pPr>
            <a:r>
              <a:rPr lang="en-US" sz="2400" b="0" i="0" dirty="0">
                <a:solidFill>
                  <a:srgbClr val="273239"/>
                </a:solidFill>
                <a:effectLst/>
                <a:latin typeface="Times New Roman" panose="02020603050405020304" pitchFamily="18" charset="0"/>
                <a:cs typeface="Times New Roman" panose="02020603050405020304" pitchFamily="18" charset="0"/>
              </a:rPr>
              <a:t>Suppose the requests to be addressed are-82,170,43,140,24,16,190. And the Read/Write arm is at 50, and it is also given that the disk arm should move </a:t>
            </a:r>
            <a:r>
              <a:rPr lang="en-US" sz="2400" b="1" i="0" dirty="0">
                <a:solidFill>
                  <a:srgbClr val="273239"/>
                </a:solidFill>
                <a:effectLst/>
                <a:latin typeface="Times New Roman" panose="02020603050405020304" pitchFamily="18" charset="0"/>
                <a:cs typeface="Times New Roman" panose="02020603050405020304" pitchFamily="18" charset="0"/>
              </a:rPr>
              <a:t>“towards the larger value”</a:t>
            </a:r>
            <a:r>
              <a:rPr lang="en-US" sz="2400" b="0" i="0" dirty="0">
                <a:solidFill>
                  <a:srgbClr val="273239"/>
                </a:solidFill>
                <a:effectLst/>
                <a:latin typeface="Times New Roman" panose="02020603050405020304" pitchFamily="18" charset="0"/>
                <a:cs typeface="Times New Roman" panose="02020603050405020304" pitchFamily="18" charset="0"/>
              </a:rPr>
              <a:t> </a:t>
            </a:r>
          </a:p>
          <a:p>
            <a:pPr marL="0" indent="0">
              <a:buNone/>
            </a:pPr>
            <a:endParaRPr lang="en-IN" dirty="0"/>
          </a:p>
        </p:txBody>
      </p:sp>
      <p:pic>
        <p:nvPicPr>
          <p:cNvPr id="5" name="Picture 4">
            <a:extLst>
              <a:ext uri="{FF2B5EF4-FFF2-40B4-BE49-F238E27FC236}">
                <a16:creationId xmlns:a16="http://schemas.microsoft.com/office/drawing/2014/main" id="{BA5347E8-318E-A3B7-E509-75559EBFFA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3290" y="2277136"/>
            <a:ext cx="5265420" cy="2788920"/>
          </a:xfrm>
          <a:prstGeom prst="rect">
            <a:avLst/>
          </a:prstGeom>
        </p:spPr>
      </p:pic>
      <p:sp>
        <p:nvSpPr>
          <p:cNvPr id="7" name="TextBox 6">
            <a:extLst>
              <a:ext uri="{FF2B5EF4-FFF2-40B4-BE49-F238E27FC236}">
                <a16:creationId xmlns:a16="http://schemas.microsoft.com/office/drawing/2014/main" id="{FA1A6934-9C0A-E54F-90BE-9DAE3BEE1FF0}"/>
              </a:ext>
            </a:extLst>
          </p:cNvPr>
          <p:cNvSpPr txBox="1"/>
          <p:nvPr/>
        </p:nvSpPr>
        <p:spPr>
          <a:xfrm>
            <a:off x="286139" y="4968756"/>
            <a:ext cx="6097554" cy="1687963"/>
          </a:xfrm>
          <a:prstGeom prst="rect">
            <a:avLst/>
          </a:prstGeom>
          <a:noFill/>
        </p:spPr>
        <p:txBody>
          <a:bodyPr wrap="square">
            <a:spAutoFit/>
          </a:bodyPr>
          <a:lstStyle/>
          <a:p>
            <a:pPr algn="l" fontAlgn="base">
              <a:lnSpc>
                <a:spcPct val="150000"/>
              </a:lnSpc>
            </a:pPr>
            <a:r>
              <a:rPr lang="en-US" sz="2400" b="0" i="0" dirty="0">
                <a:effectLst/>
                <a:latin typeface="Times New Roman" panose="02020603050405020304" pitchFamily="18" charset="0"/>
                <a:cs typeface="Times New Roman" panose="02020603050405020304" pitchFamily="18" charset="0"/>
              </a:rPr>
              <a:t>the seek time is calculated as:</a:t>
            </a:r>
          </a:p>
          <a:p>
            <a:pPr algn="l" fontAlgn="base">
              <a:lnSpc>
                <a:spcPct val="150000"/>
              </a:lnSpc>
            </a:pPr>
            <a:r>
              <a:rPr lang="en-US" sz="2400" b="0" i="0" dirty="0">
                <a:effectLst/>
                <a:latin typeface="Times New Roman" panose="02020603050405020304" pitchFamily="18" charset="0"/>
                <a:cs typeface="Times New Roman" panose="02020603050405020304" pitchFamily="18" charset="0"/>
              </a:rPr>
              <a:t>= (190-50)+(190-16)+(43-16) </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 341</a:t>
            </a:r>
          </a:p>
        </p:txBody>
      </p:sp>
    </p:spTree>
    <p:extLst>
      <p:ext uri="{BB962C8B-B14F-4D97-AF65-F5344CB8AC3E}">
        <p14:creationId xmlns:p14="http://schemas.microsoft.com/office/powerpoint/2010/main" val="410169981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0E54-EAAC-1F5F-851A-CAF03184BBC7}"/>
              </a:ext>
            </a:extLst>
          </p:cNvPr>
          <p:cNvSpPr>
            <a:spLocks noGrp="1"/>
          </p:cNvSpPr>
          <p:nvPr>
            <p:ph type="title"/>
          </p:nvPr>
        </p:nvSpPr>
        <p:spPr>
          <a:xfrm>
            <a:off x="167952" y="169184"/>
            <a:ext cx="11064551" cy="511854"/>
          </a:xfrm>
        </p:spPr>
        <p:txBody>
          <a:bodyPr>
            <a:normAutofit fontScale="90000"/>
          </a:bodyPr>
          <a:lstStyle/>
          <a:p>
            <a:r>
              <a:rPr lang="en-IN" sz="3600" b="1" dirty="0">
                <a:latin typeface="Times New Roman" panose="02020603050405020304" pitchFamily="18" charset="0"/>
                <a:cs typeface="Times New Roman" panose="02020603050405020304" pitchFamily="18" charset="0"/>
              </a:rPr>
              <a:t>Disk management</a:t>
            </a:r>
          </a:p>
        </p:txBody>
      </p:sp>
      <p:sp>
        <p:nvSpPr>
          <p:cNvPr id="3" name="Content Placeholder 2">
            <a:extLst>
              <a:ext uri="{FF2B5EF4-FFF2-40B4-BE49-F238E27FC236}">
                <a16:creationId xmlns:a16="http://schemas.microsoft.com/office/drawing/2014/main" id="{870C6837-6B0B-4316-D493-B9A95A250500}"/>
              </a:ext>
            </a:extLst>
          </p:cNvPr>
          <p:cNvSpPr>
            <a:spLocks noGrp="1"/>
          </p:cNvSpPr>
          <p:nvPr>
            <p:ph idx="1"/>
          </p:nvPr>
        </p:nvSpPr>
        <p:spPr>
          <a:xfrm>
            <a:off x="167952" y="802432"/>
            <a:ext cx="11569958" cy="5570375"/>
          </a:xfrm>
        </p:spPr>
        <p:txBody>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Disk management of the operating system includes:</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Disk Format</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Booting from disk</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Bad block recovery</a:t>
            </a:r>
          </a:p>
          <a:p>
            <a:endParaRPr lang="en-IN" dirty="0"/>
          </a:p>
        </p:txBody>
      </p:sp>
    </p:spTree>
    <p:extLst>
      <p:ext uri="{BB962C8B-B14F-4D97-AF65-F5344CB8AC3E}">
        <p14:creationId xmlns:p14="http://schemas.microsoft.com/office/powerpoint/2010/main" val="345701030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026879-29DC-9C3E-4D2C-958DCE2F72E3}"/>
              </a:ext>
            </a:extLst>
          </p:cNvPr>
          <p:cNvSpPr>
            <a:spLocks noGrp="1"/>
          </p:cNvSpPr>
          <p:nvPr>
            <p:ph idx="1"/>
          </p:nvPr>
        </p:nvSpPr>
        <p:spPr>
          <a:xfrm>
            <a:off x="289248" y="237882"/>
            <a:ext cx="11120535" cy="6382236"/>
          </a:xfrm>
        </p:spPr>
        <p:txBody>
          <a:bodyPr>
            <a:normAutofit/>
          </a:bodyPr>
          <a:lstStyle/>
          <a:p>
            <a:pPr marL="0" indent="0" algn="just">
              <a:buNone/>
            </a:pPr>
            <a:r>
              <a:rPr lang="en-US" sz="3600" b="1" i="0" dirty="0">
                <a:solidFill>
                  <a:srgbClr val="610B4B"/>
                </a:solidFill>
                <a:effectLst/>
                <a:latin typeface="Times New Roman" panose="02020603050405020304" pitchFamily="18" charset="0"/>
                <a:cs typeface="Times New Roman" panose="02020603050405020304" pitchFamily="18" charset="0"/>
              </a:rPr>
              <a:t>Disk Formatting</a:t>
            </a:r>
          </a:p>
          <a:p>
            <a:pPr algn="just">
              <a:lnSpc>
                <a:spcPct val="150000"/>
              </a:lnSpc>
            </a:pPr>
            <a:r>
              <a:rPr lang="en-US" sz="2400" b="0" i="0" dirty="0">
                <a:effectLst/>
                <a:latin typeface="Times New Roman" panose="02020603050405020304" pitchFamily="18" charset="0"/>
                <a:cs typeface="Times New Roman" panose="02020603050405020304" pitchFamily="18" charset="0"/>
              </a:rPr>
              <a:t>A new magnetic disk is mainly a blank slate. It is platters of the magnetic recording material. </a:t>
            </a:r>
          </a:p>
          <a:p>
            <a:pPr algn="just">
              <a:lnSpc>
                <a:spcPct val="150000"/>
              </a:lnSpc>
            </a:pPr>
            <a:r>
              <a:rPr lang="en-US" sz="2400" b="0" i="0" dirty="0">
                <a:effectLst/>
                <a:latin typeface="Times New Roman" panose="02020603050405020304" pitchFamily="18" charset="0"/>
                <a:cs typeface="Times New Roman" panose="02020603050405020304" pitchFamily="18" charset="0"/>
              </a:rPr>
              <a:t>Before a disk may hold data, it must be partitioned into sectors that may be read and written by the </a:t>
            </a:r>
            <a:r>
              <a:rPr lang="en-US" sz="2400" b="0" i="0" dirty="0">
                <a:solidFill>
                  <a:schemeClr val="accent1"/>
                </a:solidFill>
                <a:effectLst/>
                <a:latin typeface="Times New Roman" panose="02020603050405020304" pitchFamily="18" charset="0"/>
                <a:cs typeface="Times New Roman" panose="02020603050405020304" pitchFamily="18" charset="0"/>
              </a:rPr>
              <a:t>disk controller</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is known as </a:t>
            </a:r>
            <a:r>
              <a:rPr lang="en-US" sz="2400" b="1" i="0" dirty="0">
                <a:effectLst/>
                <a:latin typeface="Times New Roman" panose="02020603050405020304" pitchFamily="18" charset="0"/>
                <a:cs typeface="Times New Roman" panose="02020603050405020304" pitchFamily="18" charset="0"/>
              </a:rPr>
              <a:t>physical formatting</a:t>
            </a:r>
            <a:r>
              <a:rPr lang="en-US" sz="2400" b="0" i="0" dirty="0">
                <a:effectLst/>
                <a:latin typeface="Times New Roman" panose="02020603050405020304" pitchFamily="18" charset="0"/>
                <a:cs typeface="Times New Roman" panose="02020603050405020304" pitchFamily="18" charset="0"/>
              </a:rPr>
              <a:t> and </a:t>
            </a:r>
            <a:r>
              <a:rPr lang="en-US" sz="2400" b="1" i="0" dirty="0">
                <a:effectLst/>
                <a:latin typeface="Times New Roman" panose="02020603050405020304" pitchFamily="18" charset="0"/>
                <a:cs typeface="Times New Roman" panose="02020603050405020304" pitchFamily="18" charset="0"/>
              </a:rPr>
              <a:t>low-level formatting.</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pPr>
            <a:r>
              <a:rPr lang="en-US" sz="2400" b="1" i="0" dirty="0">
                <a:effectLst/>
                <a:latin typeface="Times New Roman" panose="02020603050405020304" pitchFamily="18" charset="0"/>
                <a:cs typeface="Times New Roman" panose="02020603050405020304" pitchFamily="18" charset="0"/>
              </a:rPr>
              <a:t>Low-level formatting</a:t>
            </a:r>
            <a:r>
              <a:rPr lang="en-US" sz="2400" b="0" i="0" dirty="0">
                <a:effectLst/>
                <a:latin typeface="Times New Roman" panose="02020603050405020304" pitchFamily="18" charset="0"/>
                <a:cs typeface="Times New Roman" panose="02020603050405020304" pitchFamily="18" charset="0"/>
              </a:rPr>
              <a:t> creates a </a:t>
            </a:r>
            <a:r>
              <a:rPr lang="en-US" sz="2400" b="0" i="0" dirty="0">
                <a:solidFill>
                  <a:schemeClr val="accent1"/>
                </a:solidFill>
                <a:effectLst/>
                <a:latin typeface="Times New Roman" panose="02020603050405020304" pitchFamily="18" charset="0"/>
                <a:cs typeface="Times New Roman" panose="02020603050405020304" pitchFamily="18" charset="0"/>
              </a:rPr>
              <a:t>unique data structure </a:t>
            </a:r>
            <a:r>
              <a:rPr lang="en-US" sz="2400" b="0" i="0" dirty="0">
                <a:effectLst/>
                <a:latin typeface="Times New Roman" panose="02020603050405020304" pitchFamily="18" charset="0"/>
                <a:cs typeface="Times New Roman" panose="02020603050405020304" pitchFamily="18" charset="0"/>
              </a:rPr>
              <a:t>for every sector on the drive. </a:t>
            </a:r>
          </a:p>
          <a:p>
            <a:pPr algn="just">
              <a:lnSpc>
                <a:spcPct val="150000"/>
              </a:lnSpc>
            </a:pPr>
            <a:r>
              <a:rPr lang="en-US" sz="2400" b="0" i="0" dirty="0">
                <a:effectLst/>
                <a:latin typeface="Times New Roman" panose="02020603050405020304" pitchFamily="18" charset="0"/>
                <a:cs typeface="Times New Roman" panose="02020603050405020304" pitchFamily="18" charset="0"/>
              </a:rPr>
              <a:t>A data structure for a sector is made up of </a:t>
            </a:r>
            <a:r>
              <a:rPr lang="en-US" sz="2400" b="0" i="0" dirty="0">
                <a:solidFill>
                  <a:schemeClr val="accent1"/>
                </a:solidFill>
                <a:effectLst/>
                <a:latin typeface="Times New Roman" panose="02020603050405020304" pitchFamily="18" charset="0"/>
                <a:cs typeface="Times New Roman" panose="02020603050405020304" pitchFamily="18" charset="0"/>
              </a:rPr>
              <a:t>a header, a data region, and a trailer</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disk controller uses </a:t>
            </a:r>
            <a:r>
              <a:rPr lang="en-US" sz="2400" b="0" i="0" dirty="0">
                <a:solidFill>
                  <a:schemeClr val="accent1"/>
                </a:solidFill>
                <a:effectLst/>
                <a:latin typeface="Times New Roman" panose="02020603050405020304" pitchFamily="18" charset="0"/>
                <a:cs typeface="Times New Roman" panose="02020603050405020304" pitchFamily="18" charset="0"/>
              </a:rPr>
              <a:t>the header and trailer </a:t>
            </a:r>
            <a:r>
              <a:rPr lang="en-US" sz="2400" b="0" i="0" dirty="0">
                <a:effectLst/>
                <a:latin typeface="Times New Roman" panose="02020603050405020304" pitchFamily="18" charset="0"/>
                <a:cs typeface="Times New Roman" panose="02020603050405020304" pitchFamily="18" charset="0"/>
              </a:rPr>
              <a:t>to store information like an </a:t>
            </a:r>
            <a:r>
              <a:rPr lang="en-US" sz="2400" b="0" i="0" dirty="0">
                <a:solidFill>
                  <a:schemeClr val="accent1"/>
                </a:solidFill>
                <a:effectLst/>
                <a:latin typeface="Times New Roman" panose="02020603050405020304" pitchFamily="18" charset="0"/>
                <a:cs typeface="Times New Roman" panose="02020603050405020304" pitchFamily="18" charset="0"/>
              </a:rPr>
              <a:t>error-correcting code (ECC) and a sector number</a:t>
            </a:r>
            <a:r>
              <a:rPr lang="en-US" sz="2400" b="0" i="0" dirty="0">
                <a:effectLst/>
                <a:latin typeface="Times New Roman" panose="02020603050405020304" pitchFamily="18"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91644010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98E763-4890-A67A-3F43-43DBF543149D}"/>
              </a:ext>
            </a:extLst>
          </p:cNvPr>
          <p:cNvSpPr>
            <a:spLocks noGrp="1"/>
          </p:cNvSpPr>
          <p:nvPr>
            <p:ph idx="1"/>
          </p:nvPr>
        </p:nvSpPr>
        <p:spPr>
          <a:xfrm>
            <a:off x="438539" y="410547"/>
            <a:ext cx="11187404" cy="5766416"/>
          </a:xfrm>
        </p:spPr>
        <p:txBody>
          <a:bodyPr>
            <a:normAutofit fontScale="925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OS must require </a:t>
            </a:r>
            <a:r>
              <a:rPr lang="en-US" sz="2400" b="0" i="0" dirty="0">
                <a:solidFill>
                  <a:schemeClr val="accent1"/>
                </a:solidFill>
                <a:effectLst/>
                <a:latin typeface="Times New Roman" panose="02020603050405020304" pitchFamily="18" charset="0"/>
                <a:cs typeface="Times New Roman" panose="02020603050405020304" pitchFamily="18" charset="0"/>
              </a:rPr>
              <a:t>recording its own data structures on the disk drive </a:t>
            </a:r>
            <a:r>
              <a:rPr lang="en-US" sz="2400" b="0" i="0" dirty="0">
                <a:effectLst/>
                <a:latin typeface="Times New Roman" panose="02020603050405020304" pitchFamily="18" charset="0"/>
                <a:cs typeface="Times New Roman" panose="02020603050405020304" pitchFamily="18" charset="0"/>
              </a:rPr>
              <a:t>to utilize it as a storage medium for files.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accomplishes this in two phases. The initial step is to </a:t>
            </a:r>
            <a:r>
              <a:rPr lang="en-US" sz="2400" b="0" i="0" dirty="0">
                <a:solidFill>
                  <a:schemeClr val="accent1"/>
                </a:solidFill>
                <a:effectLst/>
                <a:latin typeface="Times New Roman" panose="02020603050405020304" pitchFamily="18" charset="0"/>
                <a:cs typeface="Times New Roman" panose="02020603050405020304" pitchFamily="18" charset="0"/>
              </a:rPr>
              <a:t>divide the disk drive </a:t>
            </a:r>
            <a:r>
              <a:rPr lang="en-US" sz="2400" b="0" i="0" dirty="0">
                <a:effectLst/>
                <a:latin typeface="Times New Roman" panose="02020603050405020304" pitchFamily="18" charset="0"/>
                <a:cs typeface="Times New Roman" panose="02020603050405020304" pitchFamily="18" charset="0"/>
              </a:rPr>
              <a:t>into one or more </a:t>
            </a:r>
            <a:r>
              <a:rPr lang="en-US" sz="2400" b="0" i="0" dirty="0">
                <a:solidFill>
                  <a:schemeClr val="accent1"/>
                </a:solidFill>
                <a:effectLst/>
                <a:latin typeface="Times New Roman" panose="02020603050405020304" pitchFamily="18" charset="0"/>
                <a:cs typeface="Times New Roman" panose="02020603050405020304" pitchFamily="18" charset="0"/>
              </a:rPr>
              <a:t>cylinder groups</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OS may treat every partition as it were a separate disk. </a:t>
            </a:r>
          </a:p>
          <a:p>
            <a:pPr algn="just">
              <a:lnSpc>
                <a:spcPct val="150000"/>
              </a:lnSpc>
            </a:pPr>
            <a:r>
              <a:rPr lang="en-US" sz="2400" b="0" i="0" dirty="0">
                <a:effectLst/>
                <a:latin typeface="Times New Roman" panose="02020603050405020304" pitchFamily="18" charset="0"/>
                <a:cs typeface="Times New Roman" panose="02020603050405020304" pitchFamily="18" charset="0"/>
              </a:rPr>
              <a:t>For example, one partition could contain a copy of the OS executable code, while another could contain user files.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second stage after partitioning is </a:t>
            </a:r>
            <a:r>
              <a:rPr lang="en-US" sz="2400" b="1" i="0" dirty="0">
                <a:effectLst/>
                <a:latin typeface="Times New Roman" panose="02020603050405020304" pitchFamily="18" charset="0"/>
                <a:cs typeface="Times New Roman" panose="02020603050405020304" pitchFamily="18" charset="0"/>
              </a:rPr>
              <a:t>logical formatting.</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operating store stores the initial file system data structure on the disk drive in this second stage.</a:t>
            </a:r>
          </a:p>
          <a:p>
            <a:endParaRPr lang="en-IN" dirty="0"/>
          </a:p>
        </p:txBody>
      </p:sp>
    </p:spTree>
    <p:extLst>
      <p:ext uri="{BB962C8B-B14F-4D97-AF65-F5344CB8AC3E}">
        <p14:creationId xmlns:p14="http://schemas.microsoft.com/office/powerpoint/2010/main" val="354229417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0FFFF4-B874-1E36-FECA-1FDA8D36BC6E}"/>
              </a:ext>
            </a:extLst>
          </p:cNvPr>
          <p:cNvSpPr>
            <a:spLocks noGrp="1"/>
          </p:cNvSpPr>
          <p:nvPr>
            <p:ph idx="1"/>
          </p:nvPr>
        </p:nvSpPr>
        <p:spPr>
          <a:xfrm>
            <a:off x="205273" y="317241"/>
            <a:ext cx="11569960" cy="6223518"/>
          </a:xfrm>
        </p:spPr>
        <p:txBody>
          <a:bodyPr>
            <a:normAutofit fontScale="92500" lnSpcReduction="20000"/>
          </a:bodyPr>
          <a:lstStyle/>
          <a:p>
            <a:pPr marL="0" indent="0" algn="just" fontAlgn="base">
              <a:lnSpc>
                <a:spcPct val="150000"/>
              </a:lnSpc>
              <a:buNone/>
            </a:pPr>
            <a:r>
              <a:rPr lang="en-US" b="1" i="0" dirty="0">
                <a:effectLst/>
                <a:latin typeface="Times New Roman" panose="02020603050405020304" pitchFamily="18" charset="0"/>
                <a:cs typeface="Times New Roman" panose="02020603050405020304" pitchFamily="18" charset="0"/>
              </a:rPr>
              <a:t>Boot block:</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When a system is turned on or restarted, it must execute an initial program. The start program of the system is called the </a:t>
            </a:r>
            <a:r>
              <a:rPr lang="en-US" sz="2400" b="0" i="0" dirty="0">
                <a:solidFill>
                  <a:schemeClr val="accent2">
                    <a:lumMod val="75000"/>
                  </a:schemeClr>
                </a:solidFill>
                <a:effectLst/>
                <a:latin typeface="Times New Roman" panose="02020603050405020304" pitchFamily="18" charset="0"/>
                <a:cs typeface="Times New Roman" panose="02020603050405020304" pitchFamily="18" charset="0"/>
              </a:rPr>
              <a:t>bootstrap program</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starts the OS after initializing all components of the system.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bootstrap program works by looking for the OS kernel on disk, loading it into memory, and jumping to an initial address to start the OS execution.</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bootstrap is usually kept in read-only memory on most computer systems.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is useful since read-only memory does not require initialization and is at a fixed location where the CPU may begin executing whether powered on or reset. </a:t>
            </a:r>
          </a:p>
          <a:p>
            <a:pPr algn="just">
              <a:lnSpc>
                <a:spcPct val="150000"/>
              </a:lnSpc>
            </a:pPr>
            <a:r>
              <a:rPr lang="en-US" sz="2400" b="0" i="0" dirty="0">
                <a:effectLst/>
                <a:latin typeface="Times New Roman" panose="02020603050405020304" pitchFamily="18" charset="0"/>
                <a:cs typeface="Times New Roman" panose="02020603050405020304" pitchFamily="18" charset="0"/>
              </a:rPr>
              <a:t>Furthermore, it may not be affected by a computer system virus because ROM is read-only.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issue is that updating this bootstrap code needs replacing the ROM hardware chips.</a:t>
            </a:r>
          </a:p>
          <a:p>
            <a:pPr marL="0" indent="0">
              <a:buNone/>
            </a:pPr>
            <a:endParaRPr lang="en-IN" dirty="0"/>
          </a:p>
        </p:txBody>
      </p:sp>
    </p:spTree>
    <p:extLst>
      <p:ext uri="{BB962C8B-B14F-4D97-AF65-F5344CB8AC3E}">
        <p14:creationId xmlns:p14="http://schemas.microsoft.com/office/powerpoint/2010/main" val="147091167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C23358-24DA-0FE2-1DDA-5DA6044CF5B6}"/>
              </a:ext>
            </a:extLst>
          </p:cNvPr>
          <p:cNvSpPr>
            <a:spLocks noGrp="1"/>
          </p:cNvSpPr>
          <p:nvPr>
            <p:ph idx="1"/>
          </p:nvPr>
        </p:nvSpPr>
        <p:spPr>
          <a:xfrm>
            <a:off x="438539" y="401216"/>
            <a:ext cx="11411339" cy="6074229"/>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As a result, most computer systems include small bootstrap loader software in the boot ROM, whose primary function is to load a full bootstrap program from a disk drive.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entire bootstrap program can be modified easily, and the disk is rewritten with a fresh version.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bootstrap program is stored in a partition and is referred to as the </a:t>
            </a:r>
            <a:r>
              <a:rPr lang="en-US" sz="2400" b="1" i="0" dirty="0">
                <a:effectLst/>
                <a:latin typeface="Times New Roman" panose="02020603050405020304" pitchFamily="18" charset="0"/>
                <a:cs typeface="Times New Roman" panose="02020603050405020304" pitchFamily="18" charset="0"/>
              </a:rPr>
              <a:t>boot block.</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A </a:t>
            </a:r>
            <a:r>
              <a:rPr lang="en-US" sz="2400" b="1" i="0" dirty="0">
                <a:effectLst/>
                <a:latin typeface="Times New Roman" panose="02020603050405020304" pitchFamily="18" charset="0"/>
                <a:cs typeface="Times New Roman" panose="02020603050405020304" pitchFamily="18" charset="0"/>
              </a:rPr>
              <a:t>boot disk</a:t>
            </a:r>
            <a:r>
              <a:rPr lang="en-US" sz="2400" b="0" i="0" dirty="0">
                <a:effectLst/>
                <a:latin typeface="Times New Roman" panose="02020603050405020304" pitchFamily="18" charset="0"/>
                <a:cs typeface="Times New Roman" panose="02020603050405020304" pitchFamily="18" charset="0"/>
              </a:rPr>
              <a:t> or </a:t>
            </a:r>
            <a:r>
              <a:rPr lang="en-US" sz="2400" b="1" i="0" dirty="0">
                <a:effectLst/>
                <a:latin typeface="Times New Roman" panose="02020603050405020304" pitchFamily="18" charset="0"/>
                <a:cs typeface="Times New Roman" panose="02020603050405020304" pitchFamily="18" charset="0"/>
              </a:rPr>
              <a:t>system disk</a:t>
            </a:r>
            <a:r>
              <a:rPr lang="en-US" sz="2400" b="0" i="0" dirty="0">
                <a:effectLst/>
                <a:latin typeface="Times New Roman" panose="02020603050405020304" pitchFamily="18" charset="0"/>
                <a:cs typeface="Times New Roman" panose="02020603050405020304" pitchFamily="18" charset="0"/>
              </a:rPr>
              <a:t> is a type of disk that contains a boot partition.</a:t>
            </a:r>
          </a:p>
          <a:p>
            <a:endParaRPr lang="en-IN" dirty="0"/>
          </a:p>
        </p:txBody>
      </p:sp>
    </p:spTree>
    <p:extLst>
      <p:ext uri="{BB962C8B-B14F-4D97-AF65-F5344CB8AC3E}">
        <p14:creationId xmlns:p14="http://schemas.microsoft.com/office/powerpoint/2010/main" val="377070145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4ECA3C-2833-425E-76D0-CC58461C5509}"/>
              </a:ext>
            </a:extLst>
          </p:cNvPr>
          <p:cNvSpPr>
            <a:spLocks noGrp="1"/>
          </p:cNvSpPr>
          <p:nvPr>
            <p:ph idx="1"/>
          </p:nvPr>
        </p:nvSpPr>
        <p:spPr>
          <a:xfrm>
            <a:off x="317241" y="186612"/>
            <a:ext cx="11448661" cy="6316825"/>
          </a:xfrm>
        </p:spPr>
        <p:txBody>
          <a:bodyPr/>
          <a:lstStyle/>
          <a:p>
            <a:pPr marL="0" indent="0" algn="just">
              <a:lnSpc>
                <a:spcPct val="150000"/>
              </a:lnSpc>
              <a:buNone/>
            </a:pPr>
            <a:r>
              <a:rPr lang="en-US" sz="2400" b="0" i="0" dirty="0">
                <a:solidFill>
                  <a:srgbClr val="610B4B"/>
                </a:solidFill>
                <a:effectLst/>
                <a:latin typeface="Times New Roman" panose="02020603050405020304" pitchFamily="18" charset="0"/>
                <a:cs typeface="Times New Roman" panose="02020603050405020304" pitchFamily="18" charset="0"/>
              </a:rPr>
              <a:t>How Boot Block Works?</a:t>
            </a:r>
          </a:p>
          <a:p>
            <a:pPr algn="just">
              <a:lnSpc>
                <a:spcPct val="150000"/>
              </a:lnSpc>
            </a:pPr>
            <a:r>
              <a:rPr lang="en-US" sz="2400" b="0" i="0" dirty="0">
                <a:effectLst/>
                <a:latin typeface="Times New Roman" panose="02020603050405020304" pitchFamily="18" charset="0"/>
                <a:cs typeface="Times New Roman" panose="02020603050405020304" pitchFamily="18" charset="0"/>
              </a:rPr>
              <a:t>Let's try to understand this using an example of the boot process in Windows 2000.</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Windows 2000 stores its boot code in the first sector on the hard disk. The following image shows the booting from disk in Windows 2000.</a:t>
            </a:r>
          </a:p>
          <a:p>
            <a:endParaRPr lang="en-IN" dirty="0"/>
          </a:p>
        </p:txBody>
      </p:sp>
      <p:pic>
        <p:nvPicPr>
          <p:cNvPr id="1026" name="Picture 2" descr="Boot Block and Bad Block in Operating System">
            <a:extLst>
              <a:ext uri="{FF2B5EF4-FFF2-40B4-BE49-F238E27FC236}">
                <a16:creationId xmlns:a16="http://schemas.microsoft.com/office/drawing/2014/main" id="{DECCEFA4-4476-7258-4788-2F8BD7238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669" y="2939143"/>
            <a:ext cx="7264271" cy="3480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1307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F176C-E870-B494-0728-6283692AF5D2}"/>
              </a:ext>
            </a:extLst>
          </p:cNvPr>
          <p:cNvSpPr>
            <a:spLocks noGrp="1"/>
          </p:cNvSpPr>
          <p:nvPr>
            <p:ph type="title"/>
          </p:nvPr>
        </p:nvSpPr>
        <p:spPr>
          <a:xfrm>
            <a:off x="233265" y="365125"/>
            <a:ext cx="11120535" cy="586597"/>
          </a:xfrm>
        </p:spPr>
        <p:txBody>
          <a:bodyPr>
            <a:normAutofit fontScale="90000"/>
          </a:bodyPr>
          <a:lstStyle/>
          <a:p>
            <a:r>
              <a:rPr lang="en-IN" b="1" dirty="0">
                <a:latin typeface="Times New Roman" panose="02020603050405020304" pitchFamily="18" charset="0"/>
                <a:cs typeface="Times New Roman" panose="02020603050405020304" pitchFamily="18" charset="0"/>
              </a:rPr>
              <a:t>Random Access</a:t>
            </a:r>
          </a:p>
        </p:txBody>
      </p:sp>
      <p:sp>
        <p:nvSpPr>
          <p:cNvPr id="3" name="Content Placeholder 2">
            <a:extLst>
              <a:ext uri="{FF2B5EF4-FFF2-40B4-BE49-F238E27FC236}">
                <a16:creationId xmlns:a16="http://schemas.microsoft.com/office/drawing/2014/main" id="{4C27E538-8D3C-E58B-509E-C080ECA61584}"/>
              </a:ext>
            </a:extLst>
          </p:cNvPr>
          <p:cNvSpPr>
            <a:spLocks noGrp="1"/>
          </p:cNvSpPr>
          <p:nvPr>
            <p:ph idx="1"/>
          </p:nvPr>
        </p:nvSpPr>
        <p:spPr>
          <a:xfrm>
            <a:off x="233265" y="1203649"/>
            <a:ext cx="11120535" cy="4973314"/>
          </a:xfrm>
        </p:spPr>
        <p:txBody>
          <a:bodyPr>
            <a:normAutofit fontScale="85000" lnSpcReduction="20000"/>
          </a:bodyPr>
          <a:lstStyle/>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random access method is also called direct random access.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Random access file organization provides, accessing the records directly.</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Each record has its own address on the file with by the help of which it can be directly accessed for reading or writing.</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records need not be in any sequence within the file and they need not be in adjacent locations on the storage medium.</a:t>
            </a:r>
          </a:p>
          <a:p>
            <a:pPr marL="457200"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Read n: reading record n</a:t>
            </a:r>
          </a:p>
          <a:p>
            <a:pPr marL="457200" indent="-457200" algn="just">
              <a:lnSpc>
                <a:spcPct val="150000"/>
              </a:lnSpc>
              <a:buAutoNum type="arabicPeriod"/>
            </a:pPr>
            <a:r>
              <a:rPr lang="en-US" sz="2400" b="0" i="0" dirty="0">
                <a:effectLst/>
                <a:latin typeface="Times New Roman" panose="02020603050405020304" pitchFamily="18" charset="0"/>
                <a:cs typeface="Times New Roman" panose="02020603050405020304" pitchFamily="18" charset="0"/>
              </a:rPr>
              <a:t>Write n: writing record n</a:t>
            </a:r>
          </a:p>
          <a:p>
            <a:pPr marL="457200"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Jump to record n</a:t>
            </a:r>
          </a:p>
          <a:p>
            <a:pPr marL="457200" indent="-457200" algn="just">
              <a:lnSpc>
                <a:spcPct val="150000"/>
              </a:lnSpc>
              <a:buAutoNum type="arabicPeriod"/>
            </a:pPr>
            <a:r>
              <a:rPr lang="en-US" sz="2400" b="0" i="0" dirty="0">
                <a:effectLst/>
                <a:latin typeface="Times New Roman" panose="02020603050405020304" pitchFamily="18" charset="0"/>
                <a:cs typeface="Times New Roman" panose="02020603050405020304" pitchFamily="18" charset="0"/>
              </a:rPr>
              <a:t>Query current record: used to return back to this record later</a:t>
            </a:r>
          </a:p>
          <a:p>
            <a:endParaRPr lang="en-IN" dirty="0"/>
          </a:p>
        </p:txBody>
      </p:sp>
    </p:spTree>
    <p:extLst>
      <p:ext uri="{BB962C8B-B14F-4D97-AF65-F5344CB8AC3E}">
        <p14:creationId xmlns:p14="http://schemas.microsoft.com/office/powerpoint/2010/main" val="296084513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684408-85B6-DB8A-70ED-FB88DD109880}"/>
              </a:ext>
            </a:extLst>
          </p:cNvPr>
          <p:cNvSpPr>
            <a:spLocks noGrp="1"/>
          </p:cNvSpPr>
          <p:nvPr>
            <p:ph idx="1"/>
          </p:nvPr>
        </p:nvSpPr>
        <p:spPr>
          <a:xfrm>
            <a:off x="279918" y="186612"/>
            <a:ext cx="11073882" cy="6410131"/>
          </a:xfrm>
        </p:spPr>
        <p:txBody>
          <a:bodyPr>
            <a:normAutofit fontScale="92500"/>
          </a:bodyPr>
          <a:lstStyle/>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Moreover, Windows 2000 allows the hard disk to be divided into one or more partitions. This one partition is identified as the </a:t>
            </a:r>
            <a:r>
              <a:rPr lang="en-US" sz="2400" b="1" i="1" dirty="0">
                <a:solidFill>
                  <a:srgbClr val="000000"/>
                </a:solidFill>
                <a:effectLst/>
                <a:latin typeface="Times New Roman" panose="02020603050405020304" pitchFamily="18" charset="0"/>
                <a:cs typeface="Times New Roman" panose="02020603050405020304" pitchFamily="18" charset="0"/>
              </a:rPr>
              <a:t>boot partition</a:t>
            </a:r>
            <a:r>
              <a:rPr lang="en-US" sz="2400" b="0" i="0" dirty="0">
                <a:solidFill>
                  <a:srgbClr val="000000"/>
                </a:solidFill>
                <a:effectLst/>
                <a:latin typeface="Times New Roman" panose="02020603050405020304" pitchFamily="18" charset="0"/>
                <a:cs typeface="Times New Roman" panose="02020603050405020304" pitchFamily="18" charset="0"/>
              </a:rPr>
              <a:t>, containing the operating system and the device drivers.</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In Windows 2000, booting starts by running the code placed in the system's ROM memory.</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This code allows the system to read code directly from the Master Boot Record or MBR.</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MBR also contains the table that lists the partition for the hard disk and a flag indicating which partition is to be boot from the system.</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Once the system identifies the boot partition, it reads the first sector from memory, known as a </a:t>
            </a:r>
            <a:r>
              <a:rPr lang="en-US" sz="2400" b="1" i="1" dirty="0">
                <a:solidFill>
                  <a:srgbClr val="000000"/>
                </a:solidFill>
                <a:effectLst/>
                <a:latin typeface="Times New Roman" panose="02020603050405020304" pitchFamily="18" charset="0"/>
                <a:cs typeface="Times New Roman" panose="02020603050405020304" pitchFamily="18" charset="0"/>
              </a:rPr>
              <a:t>boot sector</a:t>
            </a:r>
            <a:r>
              <a:rPr lang="en-US" sz="2400" b="0" i="0" dirty="0">
                <a:solidFill>
                  <a:srgbClr val="000000"/>
                </a:solidFill>
                <a:effectLst/>
                <a:latin typeface="Times New Roman" panose="02020603050405020304" pitchFamily="18" charset="0"/>
                <a:cs typeface="Times New Roman" panose="02020603050405020304" pitchFamily="18" charset="0"/>
              </a:rPr>
              <a:t>. It continues the process with the remainder of the boot process, which includes loading various system services.</a:t>
            </a:r>
          </a:p>
          <a:p>
            <a:endParaRPr lang="en-IN" dirty="0"/>
          </a:p>
        </p:txBody>
      </p:sp>
    </p:spTree>
    <p:extLst>
      <p:ext uri="{BB962C8B-B14F-4D97-AF65-F5344CB8AC3E}">
        <p14:creationId xmlns:p14="http://schemas.microsoft.com/office/powerpoint/2010/main" val="172510253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F51F86-EC35-1FB1-F052-10C4CD116E87}"/>
              </a:ext>
            </a:extLst>
          </p:cNvPr>
          <p:cNvSpPr>
            <a:spLocks noGrp="1"/>
          </p:cNvSpPr>
          <p:nvPr>
            <p:ph idx="1"/>
          </p:nvPr>
        </p:nvSpPr>
        <p:spPr>
          <a:xfrm>
            <a:off x="251927" y="298580"/>
            <a:ext cx="11663265" cy="6344816"/>
          </a:xfrm>
        </p:spPr>
        <p:txBody>
          <a:bodyPr>
            <a:normAutofit fontScale="92500" lnSpcReduction="20000"/>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Bad Blocks:</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Disks are prone to failure due to their </a:t>
            </a:r>
            <a:r>
              <a:rPr lang="en-US" sz="2400" b="1" i="0" dirty="0">
                <a:effectLst/>
                <a:latin typeface="Times New Roman" panose="02020603050405020304" pitchFamily="18" charset="0"/>
                <a:cs typeface="Times New Roman" panose="02020603050405020304" pitchFamily="18" charset="0"/>
              </a:rPr>
              <a:t>moving parts and tight tolerances</a:t>
            </a:r>
            <a:r>
              <a:rPr lang="en-US" sz="2400" b="0" i="0" dirty="0">
                <a:effectLst/>
                <a:latin typeface="Times New Roman" panose="02020603050405020304" pitchFamily="18" charset="0"/>
                <a:cs typeface="Times New Roman" panose="02020603050405020304" pitchFamily="18" charset="0"/>
              </a:rPr>
              <a:t>. </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When a disk drive fails, it must be replaced and the contents transferred to the replacement disk using backup media. </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For some time, one or more sectors become faulty. </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Most disks also come from the company with bad blocks. </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These blocks are handled in various ways, depending on the use of disk and controller.</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On the disk, the controller keeps a list of bad blocks. </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list is initialized during the factory's low-level format and updated during the disk's life.</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Each </a:t>
            </a:r>
            <a:r>
              <a:rPr lang="en-US" sz="2400" b="1" i="0" dirty="0">
                <a:effectLst/>
                <a:latin typeface="Times New Roman" panose="02020603050405020304" pitchFamily="18" charset="0"/>
                <a:cs typeface="Times New Roman" panose="02020603050405020304" pitchFamily="18" charset="0"/>
              </a:rPr>
              <a:t>bad sector </a:t>
            </a:r>
            <a:r>
              <a:rPr lang="en-US" sz="2400" b="0" i="0" dirty="0">
                <a:effectLst/>
                <a:latin typeface="Times New Roman" panose="02020603050405020304" pitchFamily="18" charset="0"/>
                <a:cs typeface="Times New Roman" panose="02020603050405020304" pitchFamily="18" charset="0"/>
              </a:rPr>
              <a:t>may be replaced with one of the </a:t>
            </a:r>
            <a:r>
              <a:rPr lang="en-US" sz="2400" b="1" i="0" dirty="0">
                <a:effectLst/>
                <a:latin typeface="Times New Roman" panose="02020603050405020304" pitchFamily="18" charset="0"/>
                <a:cs typeface="Times New Roman" panose="02020603050405020304" pitchFamily="18" charset="0"/>
              </a:rPr>
              <a:t>spare sectors </a:t>
            </a:r>
            <a:r>
              <a:rPr lang="en-US" sz="2400" b="0" i="0" dirty="0">
                <a:effectLst/>
                <a:latin typeface="Times New Roman" panose="02020603050405020304" pitchFamily="18" charset="0"/>
                <a:cs typeface="Times New Roman" panose="02020603050405020304" pitchFamily="18" charset="0"/>
              </a:rPr>
              <a:t>by directing the controller. </a:t>
            </a:r>
          </a:p>
          <a:p>
            <a:pPr algn="just" fontAlgn="base">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This process is referred to as sector sparing.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830498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5E1E-B52E-BAA3-B319-53808B0CF9B9}"/>
              </a:ext>
            </a:extLst>
          </p:cNvPr>
          <p:cNvSpPr>
            <a:spLocks noGrp="1"/>
          </p:cNvSpPr>
          <p:nvPr>
            <p:ph type="title"/>
          </p:nvPr>
        </p:nvSpPr>
        <p:spPr>
          <a:xfrm>
            <a:off x="167951" y="131860"/>
            <a:ext cx="11185849" cy="549177"/>
          </a:xfrm>
        </p:spPr>
        <p:txBody>
          <a:bodyPr>
            <a:normAutofit fontScale="90000"/>
          </a:bodyPr>
          <a:lstStyle/>
          <a:p>
            <a:r>
              <a:rPr lang="en-IN" sz="3600" b="1" dirty="0">
                <a:latin typeface="Times New Roman" panose="02020603050405020304" pitchFamily="18" charset="0"/>
                <a:cs typeface="Times New Roman" panose="02020603050405020304" pitchFamily="18" charset="0"/>
              </a:rPr>
              <a:t>Swap Space Management</a:t>
            </a:r>
          </a:p>
        </p:txBody>
      </p:sp>
      <p:sp>
        <p:nvSpPr>
          <p:cNvPr id="3" name="Content Placeholder 2">
            <a:extLst>
              <a:ext uri="{FF2B5EF4-FFF2-40B4-BE49-F238E27FC236}">
                <a16:creationId xmlns:a16="http://schemas.microsoft.com/office/drawing/2014/main" id="{431EE458-7A7B-D67F-DE55-C7153B1AC3B9}"/>
              </a:ext>
            </a:extLst>
          </p:cNvPr>
          <p:cNvSpPr>
            <a:spLocks noGrp="1"/>
          </p:cNvSpPr>
          <p:nvPr>
            <p:ph idx="1"/>
          </p:nvPr>
        </p:nvSpPr>
        <p:spPr>
          <a:xfrm>
            <a:off x="233265" y="783770"/>
            <a:ext cx="11625943" cy="5803641"/>
          </a:xfrm>
        </p:spPr>
        <p:txBody>
          <a:bodyPr>
            <a:normAutofit/>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Swapping </a:t>
            </a:r>
            <a:r>
              <a:rPr lang="en-US" sz="2400" b="0" i="0" dirty="0">
                <a:effectLst/>
                <a:latin typeface="Times New Roman" panose="02020603050405020304" pitchFamily="18" charset="0"/>
                <a:cs typeface="Times New Roman" panose="02020603050405020304" pitchFamily="18" charset="0"/>
              </a:rPr>
              <a:t>is a memory management technique used in multi-programming to increase the number of processes sharing the CPU.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is a technique of removing a process from the main memory and storing it into secondary memory, and then bringing it back into the main memory for continued execution.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This action of moving a process out from main memory to secondary memory is called </a:t>
            </a:r>
            <a:r>
              <a:rPr lang="en-US" sz="2400" b="1" i="0" dirty="0">
                <a:effectLst/>
                <a:latin typeface="Times New Roman" panose="02020603050405020304" pitchFamily="18" charset="0"/>
                <a:cs typeface="Times New Roman" panose="02020603050405020304" pitchFamily="18" charset="0"/>
              </a:rPr>
              <a:t>Swap Out</a:t>
            </a:r>
            <a:r>
              <a:rPr lang="en-US" sz="2400" b="0" i="0" dirty="0">
                <a:effectLst/>
                <a:latin typeface="Times New Roman" panose="02020603050405020304" pitchFamily="18" charset="0"/>
                <a:cs typeface="Times New Roman" panose="02020603050405020304" pitchFamily="18" charset="0"/>
              </a:rPr>
              <a:t> and the action of moving a process out from secondary memory to main memory is called </a:t>
            </a:r>
            <a:r>
              <a:rPr lang="en-US" sz="2400" b="1" i="0" dirty="0">
                <a:effectLst/>
                <a:latin typeface="Times New Roman" panose="02020603050405020304" pitchFamily="18" charset="0"/>
                <a:cs typeface="Times New Roman" panose="02020603050405020304" pitchFamily="18" charset="0"/>
              </a:rPr>
              <a:t>Swap In</a:t>
            </a:r>
            <a:r>
              <a:rPr lang="en-US" sz="2400" b="0" i="0" dirty="0">
                <a:effectLst/>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744503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4AABBD-FAC2-D000-8978-42521D934C15}"/>
              </a:ext>
            </a:extLst>
          </p:cNvPr>
          <p:cNvSpPr>
            <a:spLocks noGrp="1"/>
          </p:cNvSpPr>
          <p:nvPr>
            <p:ph idx="1"/>
          </p:nvPr>
        </p:nvSpPr>
        <p:spPr>
          <a:xfrm>
            <a:off x="298579" y="195943"/>
            <a:ext cx="11476653" cy="6410130"/>
          </a:xfrm>
        </p:spPr>
        <p:txBody>
          <a:bodyPr>
            <a:normAutofit fontScale="92500"/>
          </a:bodyPr>
          <a:lstStyle/>
          <a:p>
            <a:pPr marL="0" indent="0" algn="just" fontAlgn="base">
              <a:lnSpc>
                <a:spcPct val="150000"/>
              </a:lnSpc>
              <a:buNone/>
            </a:pPr>
            <a:r>
              <a:rPr lang="en-US" sz="2400" b="1" i="0" u="sng" dirty="0">
                <a:effectLst/>
                <a:latin typeface="Times New Roman" panose="02020603050405020304" pitchFamily="18" charset="0"/>
                <a:cs typeface="Times New Roman" panose="02020603050405020304" pitchFamily="18" charset="0"/>
              </a:rPr>
              <a:t>Swap-Space</a:t>
            </a:r>
            <a:r>
              <a:rPr lang="en-US" sz="2400" b="1" i="0" dirty="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 </a:t>
            </a:r>
            <a:br>
              <a:rPr lang="en-US" sz="2400" b="0" i="0" dirty="0">
                <a:effectLst/>
                <a:latin typeface="Times New Roman" panose="02020603050405020304" pitchFamily="18" charset="0"/>
                <a:cs typeface="Times New Roman" panose="02020603050405020304" pitchFamily="18" charset="0"/>
              </a:rPr>
            </a:br>
            <a:r>
              <a:rPr lang="en-US" sz="2400" b="0" i="0" dirty="0">
                <a:effectLst/>
                <a:latin typeface="Times New Roman" panose="02020603050405020304" pitchFamily="18" charset="0"/>
                <a:cs typeface="Times New Roman" panose="02020603050405020304" pitchFamily="18" charset="0"/>
              </a:rPr>
              <a:t>The area on the disk where the swapped-out processes are stored is called swap space. </a:t>
            </a:r>
          </a:p>
          <a:p>
            <a:pPr marL="0" indent="0" algn="just" fontAlgn="base">
              <a:lnSpc>
                <a:spcPct val="150000"/>
              </a:lnSpc>
              <a:buNone/>
            </a:pPr>
            <a:r>
              <a:rPr lang="en-US" sz="2400" b="1" i="0" u="sng" dirty="0">
                <a:effectLst/>
                <a:latin typeface="Times New Roman" panose="02020603050405020304" pitchFamily="18" charset="0"/>
                <a:cs typeface="Times New Roman" panose="02020603050405020304" pitchFamily="18" charset="0"/>
              </a:rPr>
              <a:t>Swap-Space Management</a:t>
            </a:r>
            <a:r>
              <a:rPr lang="en-US" sz="2400" b="1" i="0" dirty="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Swap-Space management is another low-level task of the operating system. Disk space is used as an extension of main memory by the virtual memory.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As we know the fact that disk access is much slower than memory access, In the swap-space management we are using disk space, so it will significantly decreases system performance.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Basically, in all our systems we require the best throughput, so the goal of this swap-space implementation is to provide the virtual memory the best throughput.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In these article, we are going to discuss how swap space is used, where swap space is located on disk, and how swap space is managed. </a:t>
            </a:r>
          </a:p>
          <a:p>
            <a:endParaRPr lang="en-IN" dirty="0"/>
          </a:p>
        </p:txBody>
      </p:sp>
    </p:spTree>
    <p:extLst>
      <p:ext uri="{BB962C8B-B14F-4D97-AF65-F5344CB8AC3E}">
        <p14:creationId xmlns:p14="http://schemas.microsoft.com/office/powerpoint/2010/main" val="9785295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2B7AF7-40E1-7BE3-4F48-4BB681C41C07}"/>
              </a:ext>
            </a:extLst>
          </p:cNvPr>
          <p:cNvSpPr>
            <a:spLocks noGrp="1"/>
          </p:cNvSpPr>
          <p:nvPr>
            <p:ph idx="1"/>
          </p:nvPr>
        </p:nvSpPr>
        <p:spPr>
          <a:xfrm>
            <a:off x="205273" y="242596"/>
            <a:ext cx="11597951" cy="6400800"/>
          </a:xfrm>
        </p:spPr>
        <p:txBody>
          <a:bodyPr>
            <a:normAutofit fontScale="92500"/>
          </a:bodyPr>
          <a:lstStyle/>
          <a:p>
            <a:pPr marL="0" indent="0">
              <a:buNone/>
            </a:pPr>
            <a:r>
              <a:rPr lang="en-US" b="1" i="0" u="sng" dirty="0">
                <a:solidFill>
                  <a:srgbClr val="273239"/>
                </a:solidFill>
                <a:effectLst/>
                <a:latin typeface="urw-din"/>
              </a:rPr>
              <a:t>Swap-Space Use</a:t>
            </a:r>
            <a:r>
              <a:rPr lang="en-US" b="1" i="0" dirty="0">
                <a:solidFill>
                  <a:srgbClr val="273239"/>
                </a:solidFill>
                <a:effectLst/>
                <a:latin typeface="urw-din"/>
              </a:rPr>
              <a:t> :</a:t>
            </a:r>
            <a:r>
              <a:rPr lang="en-US" b="0" i="0" dirty="0">
                <a:solidFill>
                  <a:srgbClr val="273239"/>
                </a:solidFill>
                <a:effectLst/>
                <a:latin typeface="urw-din"/>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Swap-space is used by the different operating-system in various ways.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systems which are implementing swapping may use swap space to hold the entire process which may include image, code and data segments. </a:t>
            </a:r>
          </a:p>
          <a:p>
            <a:pPr algn="just">
              <a:lnSpc>
                <a:spcPct val="150000"/>
              </a:lnSpc>
            </a:pPr>
            <a:r>
              <a:rPr lang="en-US" sz="2400" b="0" i="0" dirty="0">
                <a:effectLst/>
                <a:latin typeface="Times New Roman" panose="02020603050405020304" pitchFamily="18" charset="0"/>
                <a:cs typeface="Times New Roman" panose="02020603050405020304" pitchFamily="18" charset="0"/>
              </a:rPr>
              <a:t>Paging systems may simply store pages that have been pushed out of the main memory.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need of swap space on a system can vary from a megabytes to gigabytes but it also depends on the amount of physical memory, the virtual memory it is backing and the way in which it is using the virtual memory.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is safer to overestimate than to underestimate the amount of swap space required, because if a system runs out of swap space it may be forced to abort the processes or may crash entirely. </a:t>
            </a:r>
          </a:p>
          <a:p>
            <a:pPr algn="just">
              <a:lnSpc>
                <a:spcPct val="150000"/>
              </a:lnSpc>
            </a:pPr>
            <a:r>
              <a:rPr lang="en-US" sz="2400" b="0" i="0" dirty="0">
                <a:effectLst/>
                <a:latin typeface="Times New Roman" panose="02020603050405020304" pitchFamily="18" charset="0"/>
                <a:cs typeface="Times New Roman" panose="02020603050405020304" pitchFamily="18" charset="0"/>
              </a:rPr>
              <a:t>Overestimation wastes disk space that could otherwise be used for files, but it does not harm other.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333400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0CCDA-BB30-84F1-264F-904F9FD1505F}"/>
              </a:ext>
            </a:extLst>
          </p:cNvPr>
          <p:cNvSpPr>
            <a:spLocks noGrp="1"/>
          </p:cNvSpPr>
          <p:nvPr>
            <p:ph idx="1"/>
          </p:nvPr>
        </p:nvSpPr>
        <p:spPr>
          <a:xfrm>
            <a:off x="298580" y="242596"/>
            <a:ext cx="11560628" cy="6195526"/>
          </a:xfrm>
        </p:spPr>
        <p:txBody>
          <a:bodyPr/>
          <a:lstStyle/>
          <a:p>
            <a:pPr marL="0" indent="0">
              <a:buNone/>
            </a:pPr>
            <a:r>
              <a:rPr lang="en-US" b="0" i="0" dirty="0">
                <a:solidFill>
                  <a:srgbClr val="273239"/>
                </a:solidFill>
                <a:effectLst/>
                <a:latin typeface="urw-din"/>
              </a:rPr>
              <a:t>Following table shows different system using amount of swap space:</a:t>
            </a:r>
            <a:endParaRPr lang="en-IN" dirty="0"/>
          </a:p>
        </p:txBody>
      </p:sp>
      <p:pic>
        <p:nvPicPr>
          <p:cNvPr id="1026" name="Picture 2">
            <a:extLst>
              <a:ext uri="{FF2B5EF4-FFF2-40B4-BE49-F238E27FC236}">
                <a16:creationId xmlns:a16="http://schemas.microsoft.com/office/drawing/2014/main" id="{2F36419E-9CC2-5C5A-719F-6DEAC53A11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3951" y="827607"/>
            <a:ext cx="6569140" cy="3735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44299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DD6F22-DF04-93C4-3A17-EDDE9DD4233E}"/>
              </a:ext>
            </a:extLst>
          </p:cNvPr>
          <p:cNvSpPr>
            <a:spLocks noGrp="1"/>
          </p:cNvSpPr>
          <p:nvPr>
            <p:ph idx="1"/>
          </p:nvPr>
        </p:nvSpPr>
        <p:spPr>
          <a:xfrm>
            <a:off x="289249" y="317242"/>
            <a:ext cx="11523306" cy="6204856"/>
          </a:xfrm>
        </p:spPr>
        <p:txBody>
          <a:bodyPr>
            <a:normAutofit lnSpcReduction="10000"/>
          </a:bodyPr>
          <a:lstStyle/>
          <a:p>
            <a:pPr marL="0" indent="0" algn="just" fontAlgn="base">
              <a:lnSpc>
                <a:spcPct val="150000"/>
              </a:lnSpc>
              <a:buNone/>
            </a:pPr>
            <a:r>
              <a:rPr lang="en-US" sz="2400" b="1" i="0" u="sng" dirty="0">
                <a:effectLst/>
                <a:latin typeface="Times New Roman" panose="02020603050405020304" pitchFamily="18" charset="0"/>
                <a:cs typeface="Times New Roman" panose="02020603050405020304" pitchFamily="18" charset="0"/>
              </a:rPr>
              <a:t>Explanation of above table</a:t>
            </a:r>
            <a:r>
              <a:rPr lang="en-US" sz="2400" b="1" i="0" dirty="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Solaris, setting swap space equal to the amount by which virtual memory exceeds page-able physical memory.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In the past Linux has suggested setting swap space to double the amount of physical memory.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Today, this limitation is gone, and most Linux systems use considerably less swap space.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Including Linux, some operating systems; allow the use of multiple swap spaces, including both files and dedicated swap partitions.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The swap spaces are placed on the disk so the load which is on the I/O by the paging and swapping will spread over the system’s bandwidth. </a:t>
            </a:r>
          </a:p>
          <a:p>
            <a:endParaRPr lang="en-IN" dirty="0"/>
          </a:p>
        </p:txBody>
      </p:sp>
    </p:spTree>
    <p:extLst>
      <p:ext uri="{BB962C8B-B14F-4D97-AF65-F5344CB8AC3E}">
        <p14:creationId xmlns:p14="http://schemas.microsoft.com/office/powerpoint/2010/main" val="11794432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EC405-F654-85ED-30DA-75C41CD7B8EB}"/>
              </a:ext>
            </a:extLst>
          </p:cNvPr>
          <p:cNvSpPr>
            <a:spLocks noGrp="1"/>
          </p:cNvSpPr>
          <p:nvPr>
            <p:ph type="title"/>
          </p:nvPr>
        </p:nvSpPr>
        <p:spPr>
          <a:xfrm>
            <a:off x="166396" y="215837"/>
            <a:ext cx="10515600" cy="558606"/>
          </a:xfrm>
        </p:spPr>
        <p:txBody>
          <a:bodyPr>
            <a:normAutofit fontScale="90000"/>
          </a:bodyPr>
          <a:lstStyle/>
          <a:p>
            <a:r>
              <a:rPr lang="en-IN" b="1" i="0" u="sng" dirty="0">
                <a:solidFill>
                  <a:srgbClr val="273239"/>
                </a:solidFill>
                <a:effectLst/>
                <a:latin typeface="urw-din"/>
              </a:rPr>
              <a:t>Swap-Space Location</a:t>
            </a:r>
            <a:r>
              <a:rPr lang="en-IN" b="1" i="0" dirty="0">
                <a:solidFill>
                  <a:srgbClr val="273239"/>
                </a:solidFill>
                <a:effectLst/>
                <a:latin typeface="urw-din"/>
              </a:rPr>
              <a:t> :</a:t>
            </a:r>
            <a:r>
              <a:rPr lang="en-IN" b="0" i="0" dirty="0">
                <a:solidFill>
                  <a:srgbClr val="273239"/>
                </a:solidFill>
                <a:effectLst/>
                <a:latin typeface="urw-din"/>
              </a:rPr>
              <a:t>  </a:t>
            </a:r>
            <a:endParaRPr lang="en-IN" dirty="0"/>
          </a:p>
        </p:txBody>
      </p:sp>
      <p:pic>
        <p:nvPicPr>
          <p:cNvPr id="2050" name="Picture 2">
            <a:extLst>
              <a:ext uri="{FF2B5EF4-FFF2-40B4-BE49-F238E27FC236}">
                <a16:creationId xmlns:a16="http://schemas.microsoft.com/office/drawing/2014/main" id="{D4E0CBF3-4025-86CE-133E-45FBECB66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2612" y="1399592"/>
            <a:ext cx="6568751" cy="346292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C10134F-7072-2847-3B61-FFC79D9B631E}"/>
              </a:ext>
            </a:extLst>
          </p:cNvPr>
          <p:cNvSpPr txBox="1"/>
          <p:nvPr/>
        </p:nvSpPr>
        <p:spPr>
          <a:xfrm>
            <a:off x="2845837" y="5185101"/>
            <a:ext cx="5654349" cy="461665"/>
          </a:xfrm>
          <a:prstGeom prst="rect">
            <a:avLst/>
          </a:prstGeom>
          <a:noFill/>
        </p:spPr>
        <p:txBody>
          <a:bodyPr wrap="square">
            <a:spAutoFit/>
          </a:bodyPr>
          <a:lstStyle/>
          <a:p>
            <a:pPr algn="ctr"/>
            <a:r>
              <a:rPr lang="en-IN" sz="2400" b="1" i="0" dirty="0">
                <a:solidFill>
                  <a:srgbClr val="273239"/>
                </a:solidFill>
                <a:effectLst/>
                <a:latin typeface="Times New Roman" panose="02020603050405020304" pitchFamily="18" charset="0"/>
                <a:cs typeface="Times New Roman" panose="02020603050405020304" pitchFamily="18" charset="0"/>
              </a:rPr>
              <a:t>Location of swap-space </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742001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D114F5-318B-9C2F-8255-DD4D999F874E}"/>
              </a:ext>
            </a:extLst>
          </p:cNvPr>
          <p:cNvSpPr>
            <a:spLocks noGrp="1"/>
          </p:cNvSpPr>
          <p:nvPr>
            <p:ph idx="1"/>
          </p:nvPr>
        </p:nvSpPr>
        <p:spPr>
          <a:xfrm>
            <a:off x="317241" y="298580"/>
            <a:ext cx="11569959" cy="6260840"/>
          </a:xfrm>
        </p:spPr>
        <p:txBody>
          <a:bodyPr>
            <a:normAutofit fontScale="92500"/>
          </a:bodyPr>
          <a:lstStyle/>
          <a:p>
            <a:pPr marL="0" indent="0" algn="just" fontAlgn="base">
              <a:lnSpc>
                <a:spcPct val="160000"/>
              </a:lnSpc>
              <a:buNone/>
            </a:pPr>
            <a:r>
              <a:rPr lang="en-US" sz="2400" b="0" i="0" dirty="0">
                <a:effectLst/>
                <a:latin typeface="Times New Roman" panose="02020603050405020304" pitchFamily="18" charset="0"/>
                <a:cs typeface="Times New Roman" panose="02020603050405020304" pitchFamily="18" charset="0"/>
              </a:rPr>
              <a:t>A swap space can reside in one of the two places –  </a:t>
            </a:r>
          </a:p>
          <a:p>
            <a:pPr algn="just" fontAlgn="base">
              <a:lnSpc>
                <a:spcPct val="16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Normal file system </a:t>
            </a:r>
          </a:p>
          <a:p>
            <a:pPr algn="just" fontAlgn="base">
              <a:lnSpc>
                <a:spcPct val="16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Separate disk partition </a:t>
            </a:r>
          </a:p>
          <a:p>
            <a:pPr algn="just" fontAlgn="base">
              <a:lnSpc>
                <a:spcPct val="160000"/>
              </a:lnSpc>
            </a:pPr>
            <a:r>
              <a:rPr lang="en-US" sz="2400" b="0" i="0" dirty="0">
                <a:effectLst/>
                <a:latin typeface="Times New Roman" panose="02020603050405020304" pitchFamily="18" charset="0"/>
                <a:cs typeface="Times New Roman" panose="02020603050405020304" pitchFamily="18" charset="0"/>
              </a:rPr>
              <a:t>Let, if the swap-space is simply a large file within the file system. </a:t>
            </a:r>
          </a:p>
          <a:p>
            <a:pPr algn="just" fontAlgn="base">
              <a:lnSpc>
                <a:spcPct val="160000"/>
              </a:lnSpc>
            </a:pPr>
            <a:r>
              <a:rPr lang="en-US" sz="2400" b="0" i="0" dirty="0">
                <a:effectLst/>
                <a:latin typeface="Times New Roman" panose="02020603050405020304" pitchFamily="18" charset="0"/>
                <a:cs typeface="Times New Roman" panose="02020603050405020304" pitchFamily="18" charset="0"/>
              </a:rPr>
              <a:t>To create it, name it and allocate its space </a:t>
            </a:r>
            <a:r>
              <a:rPr lang="en-US" sz="2400" b="1" i="0" dirty="0">
                <a:effectLst/>
                <a:latin typeface="Times New Roman" panose="02020603050405020304" pitchFamily="18" charset="0"/>
                <a:cs typeface="Times New Roman" panose="02020603050405020304" pitchFamily="18" charset="0"/>
              </a:rPr>
              <a:t>normal file-system</a:t>
            </a:r>
            <a:r>
              <a:rPr lang="en-US" sz="2400" b="0" i="0" dirty="0">
                <a:effectLst/>
                <a:latin typeface="Times New Roman" panose="02020603050405020304" pitchFamily="18" charset="0"/>
                <a:cs typeface="Times New Roman" panose="02020603050405020304" pitchFamily="18" charset="0"/>
              </a:rPr>
              <a:t> routines can be used. This approach, through easy to implement, is inefficient. </a:t>
            </a:r>
          </a:p>
          <a:p>
            <a:pPr algn="just" fontAlgn="base">
              <a:lnSpc>
                <a:spcPct val="160000"/>
              </a:lnSpc>
            </a:pPr>
            <a:r>
              <a:rPr lang="en-US" sz="2400" b="0" i="0" dirty="0">
                <a:effectLst/>
                <a:latin typeface="Times New Roman" panose="02020603050405020304" pitchFamily="18" charset="0"/>
                <a:cs typeface="Times New Roman" panose="02020603050405020304" pitchFamily="18" charset="0"/>
              </a:rPr>
              <a:t>Navigating the directory structures and the disk-allocation data structures takes time and extra disk access. </a:t>
            </a:r>
          </a:p>
          <a:p>
            <a:pPr algn="just" fontAlgn="base">
              <a:lnSpc>
                <a:spcPct val="160000"/>
              </a:lnSpc>
            </a:pPr>
            <a:r>
              <a:rPr lang="en-US" sz="2400" b="0" i="0" dirty="0">
                <a:effectLst/>
                <a:latin typeface="Times New Roman" panose="02020603050405020304" pitchFamily="18" charset="0"/>
                <a:cs typeface="Times New Roman" panose="02020603050405020304" pitchFamily="18" charset="0"/>
              </a:rPr>
              <a:t>During reading or writing of a process image, </a:t>
            </a:r>
            <a:r>
              <a:rPr lang="en-US" sz="2400" b="1" i="0" dirty="0">
                <a:effectLst/>
                <a:latin typeface="Times New Roman" panose="02020603050405020304" pitchFamily="18" charset="0"/>
                <a:cs typeface="Times New Roman" panose="02020603050405020304" pitchFamily="18" charset="0"/>
              </a:rPr>
              <a:t>external fragmentation</a:t>
            </a:r>
            <a:r>
              <a:rPr lang="en-US" sz="2400" b="0" i="0" dirty="0">
                <a:effectLst/>
                <a:latin typeface="Times New Roman" panose="02020603050405020304" pitchFamily="18" charset="0"/>
                <a:cs typeface="Times New Roman" panose="02020603050405020304" pitchFamily="18" charset="0"/>
              </a:rPr>
              <a:t> can greatly increase swapping times by forcing multiple seeks. </a:t>
            </a:r>
          </a:p>
          <a:p>
            <a:endParaRPr lang="en-IN" dirty="0"/>
          </a:p>
        </p:txBody>
      </p:sp>
    </p:spTree>
    <p:extLst>
      <p:ext uri="{BB962C8B-B14F-4D97-AF65-F5344CB8AC3E}">
        <p14:creationId xmlns:p14="http://schemas.microsoft.com/office/powerpoint/2010/main" val="248425721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2846B3-4DB0-EE79-0B1E-CE6C633E2D6A}"/>
              </a:ext>
            </a:extLst>
          </p:cNvPr>
          <p:cNvSpPr>
            <a:spLocks noGrp="1"/>
          </p:cNvSpPr>
          <p:nvPr>
            <p:ph idx="1"/>
          </p:nvPr>
        </p:nvSpPr>
        <p:spPr>
          <a:xfrm>
            <a:off x="289249" y="251927"/>
            <a:ext cx="11579290" cy="6316824"/>
          </a:xfrm>
        </p:spPr>
        <p:txBody>
          <a:bodyPr>
            <a:normAutofit fontScale="77500" lnSpcReduction="20000"/>
          </a:bodyPr>
          <a:lstStyle/>
          <a:p>
            <a:pPr algn="just" fontAlgn="base">
              <a:lnSpc>
                <a:spcPct val="160000"/>
              </a:lnSpc>
            </a:pPr>
            <a:r>
              <a:rPr lang="en-US" sz="2800" b="0" i="0" dirty="0">
                <a:effectLst/>
                <a:latin typeface="Times New Roman" panose="02020603050405020304" pitchFamily="18" charset="0"/>
                <a:cs typeface="Times New Roman" panose="02020603050405020304" pitchFamily="18" charset="0"/>
              </a:rPr>
              <a:t>There is also an alternate to create the swap space which is in a separate </a:t>
            </a:r>
            <a:r>
              <a:rPr lang="en-US" sz="2800" b="1" i="0" dirty="0">
                <a:effectLst/>
                <a:latin typeface="Times New Roman" panose="02020603050405020304" pitchFamily="18" charset="0"/>
                <a:cs typeface="Times New Roman" panose="02020603050405020304" pitchFamily="18" charset="0"/>
              </a:rPr>
              <a:t>raw partition</a:t>
            </a:r>
            <a:r>
              <a:rPr lang="en-US" sz="2800" b="0" i="0" dirty="0">
                <a:effectLst/>
                <a:latin typeface="Times New Roman" panose="02020603050405020304" pitchFamily="18" charset="0"/>
                <a:cs typeface="Times New Roman" panose="02020603050405020304" pitchFamily="18" charset="0"/>
              </a:rPr>
              <a:t>. </a:t>
            </a:r>
          </a:p>
          <a:p>
            <a:pPr algn="just" fontAlgn="base">
              <a:lnSpc>
                <a:spcPct val="160000"/>
              </a:lnSpc>
            </a:pPr>
            <a:r>
              <a:rPr lang="en-US" sz="2800" b="0" i="0" dirty="0">
                <a:effectLst/>
                <a:latin typeface="Times New Roman" panose="02020603050405020304" pitchFamily="18" charset="0"/>
                <a:cs typeface="Times New Roman" panose="02020603050405020304" pitchFamily="18" charset="0"/>
              </a:rPr>
              <a:t>There is no presence of any file system in this place. </a:t>
            </a:r>
          </a:p>
          <a:p>
            <a:pPr algn="just" fontAlgn="base">
              <a:lnSpc>
                <a:spcPct val="160000"/>
              </a:lnSpc>
            </a:pPr>
            <a:r>
              <a:rPr lang="en-US" sz="2800" b="0" i="0" dirty="0">
                <a:effectLst/>
                <a:latin typeface="Times New Roman" panose="02020603050405020304" pitchFamily="18" charset="0"/>
                <a:cs typeface="Times New Roman" panose="02020603050405020304" pitchFamily="18" charset="0"/>
              </a:rPr>
              <a:t>Rather, a swap space storage manager is used to allocate and de-allocate the blocks. from the raw partition. </a:t>
            </a:r>
          </a:p>
          <a:p>
            <a:pPr algn="just" fontAlgn="base">
              <a:lnSpc>
                <a:spcPct val="160000"/>
              </a:lnSpc>
            </a:pPr>
            <a:r>
              <a:rPr lang="en-US" sz="2800" b="0" i="0" dirty="0">
                <a:effectLst/>
                <a:latin typeface="Times New Roman" panose="02020603050405020304" pitchFamily="18" charset="0"/>
                <a:cs typeface="Times New Roman" panose="02020603050405020304" pitchFamily="18" charset="0"/>
              </a:rPr>
              <a:t>It uses the algorithms for speed rather than storage efficiency, because we know the access time of swap space is shorter than the file system. </a:t>
            </a:r>
          </a:p>
          <a:p>
            <a:pPr algn="just" fontAlgn="base">
              <a:lnSpc>
                <a:spcPct val="160000"/>
              </a:lnSpc>
            </a:pPr>
            <a:r>
              <a:rPr lang="en-US" sz="2800" b="0" i="0" dirty="0">
                <a:effectLst/>
                <a:latin typeface="Times New Roman" panose="02020603050405020304" pitchFamily="18" charset="0"/>
                <a:cs typeface="Times New Roman" panose="02020603050405020304" pitchFamily="18" charset="0"/>
              </a:rPr>
              <a:t>By this </a:t>
            </a:r>
            <a:r>
              <a:rPr lang="en-US" sz="2800" b="1" i="0" dirty="0">
                <a:effectLst/>
                <a:latin typeface="Times New Roman" panose="02020603050405020304" pitchFamily="18" charset="0"/>
                <a:cs typeface="Times New Roman" panose="02020603050405020304" pitchFamily="18" charset="0"/>
              </a:rPr>
              <a:t>Internal fragmentation </a:t>
            </a:r>
            <a:r>
              <a:rPr lang="en-US" sz="2800" b="0" i="0" dirty="0">
                <a:effectLst/>
                <a:latin typeface="Times New Roman" panose="02020603050405020304" pitchFamily="18" charset="0"/>
                <a:cs typeface="Times New Roman" panose="02020603050405020304" pitchFamily="18" charset="0"/>
              </a:rPr>
              <a:t>increases, but it is acceptable, because the life span of the swap space is shorter than the files in the file system. </a:t>
            </a:r>
          </a:p>
          <a:p>
            <a:pPr algn="just" fontAlgn="base">
              <a:lnSpc>
                <a:spcPct val="160000"/>
              </a:lnSpc>
            </a:pPr>
            <a:r>
              <a:rPr lang="en-US" sz="2800" b="0" i="0" dirty="0">
                <a:effectLst/>
                <a:latin typeface="Times New Roman" panose="02020603050405020304" pitchFamily="18" charset="0"/>
                <a:cs typeface="Times New Roman" panose="02020603050405020304" pitchFamily="18" charset="0"/>
              </a:rPr>
              <a:t>Raw partition approach creates fixed amount of swap space in case of the </a:t>
            </a:r>
            <a:r>
              <a:rPr lang="en-US" sz="2800" b="1" i="0" dirty="0">
                <a:effectLst/>
                <a:latin typeface="Times New Roman" panose="02020603050405020304" pitchFamily="18" charset="0"/>
                <a:cs typeface="Times New Roman" panose="02020603050405020304" pitchFamily="18" charset="0"/>
              </a:rPr>
              <a:t>disk partitioning</a:t>
            </a:r>
            <a:r>
              <a:rPr lang="en-US" sz="2800" b="0" i="0" dirty="0">
                <a:effectLst/>
                <a:latin typeface="Times New Roman" panose="02020603050405020304" pitchFamily="18" charset="0"/>
                <a:cs typeface="Times New Roman" panose="02020603050405020304" pitchFamily="18" charset="0"/>
              </a:rPr>
              <a:t>. </a:t>
            </a:r>
          </a:p>
          <a:p>
            <a:pPr algn="just" fontAlgn="base">
              <a:lnSpc>
                <a:spcPct val="160000"/>
              </a:lnSpc>
            </a:pPr>
            <a:r>
              <a:rPr lang="en-US" sz="2800" b="0" i="0" dirty="0">
                <a:effectLst/>
                <a:latin typeface="Times New Roman" panose="02020603050405020304" pitchFamily="18" charset="0"/>
                <a:cs typeface="Times New Roman" panose="02020603050405020304" pitchFamily="18" charset="0"/>
              </a:rPr>
              <a:t>Some operating systems are flexible and can swap both in raw partitions and in the file system space, example: </a:t>
            </a:r>
            <a:r>
              <a:rPr lang="en-US" sz="2800" b="1" i="0" dirty="0">
                <a:effectLst/>
                <a:latin typeface="Times New Roman" panose="02020603050405020304" pitchFamily="18" charset="0"/>
                <a:cs typeface="Times New Roman" panose="02020603050405020304" pitchFamily="18" charset="0"/>
              </a:rPr>
              <a:t>Linux</a:t>
            </a:r>
            <a:r>
              <a:rPr lang="en-US" sz="2800" b="0" i="0" dirty="0">
                <a:effectLst/>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3258992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E0BE-3821-62C9-CDDA-343B4CB32A20}"/>
              </a:ext>
            </a:extLst>
          </p:cNvPr>
          <p:cNvSpPr>
            <a:spLocks noGrp="1"/>
          </p:cNvSpPr>
          <p:nvPr>
            <p:ph type="title"/>
          </p:nvPr>
        </p:nvSpPr>
        <p:spPr>
          <a:xfrm>
            <a:off x="298580" y="197174"/>
            <a:ext cx="11428445" cy="586597"/>
          </a:xfrm>
        </p:spPr>
        <p:txBody>
          <a:bodyPr>
            <a:normAutofit/>
          </a:bodyPr>
          <a:lstStyle/>
          <a:p>
            <a:r>
              <a:rPr lang="en-IN" sz="3200" b="1" i="0" dirty="0">
                <a:effectLst/>
                <a:latin typeface="Times New Roman" panose="02020603050405020304" pitchFamily="18" charset="0"/>
                <a:cs typeface="Times New Roman" panose="02020603050405020304" pitchFamily="18" charset="0"/>
              </a:rPr>
              <a:t>Indexed sequential access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97C75A-7DF6-8461-87CA-4931DDEE1B7E}"/>
              </a:ext>
            </a:extLst>
          </p:cNvPr>
          <p:cNvSpPr>
            <a:spLocks noGrp="1"/>
          </p:cNvSpPr>
          <p:nvPr>
            <p:ph idx="1"/>
          </p:nvPr>
        </p:nvSpPr>
        <p:spPr>
          <a:xfrm>
            <a:off x="298580" y="905070"/>
            <a:ext cx="11428444" cy="5271894"/>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This type of accessing method is based on simple sequential access.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this access method, an index is built for every file, with a direct pointer to different memory blocks. </a:t>
            </a:r>
          </a:p>
          <a:p>
            <a:pPr algn="just">
              <a:lnSpc>
                <a:spcPct val="150000"/>
              </a:lnSpc>
            </a:pPr>
            <a:r>
              <a:rPr lang="en-US" sz="2400" b="0" i="0" dirty="0">
                <a:effectLst/>
                <a:latin typeface="Times New Roman" panose="02020603050405020304" pitchFamily="18" charset="0"/>
                <a:cs typeface="Times New Roman" panose="02020603050405020304" pitchFamily="18" charset="0"/>
              </a:rPr>
              <a:t> This method, the Index is searched sequentially, and its pointer can access the file directly. </a:t>
            </a:r>
          </a:p>
          <a:p>
            <a:pPr algn="just">
              <a:lnSpc>
                <a:spcPct val="150000"/>
              </a:lnSpc>
            </a:pPr>
            <a:r>
              <a:rPr lang="en-US" sz="2400" b="0" i="0" dirty="0">
                <a:effectLst/>
                <a:latin typeface="Times New Roman" panose="02020603050405020304" pitchFamily="18" charset="0"/>
                <a:cs typeface="Times New Roman" panose="02020603050405020304" pitchFamily="18" charset="0"/>
              </a:rPr>
              <a:t>Multiple levels of indexing can be used to offer greater efficiency in access. It also reduces the time needed to access a single record.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70665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1C733F-E0E6-EA52-5837-DB21FF52F2E2}"/>
              </a:ext>
            </a:extLst>
          </p:cNvPr>
          <p:cNvSpPr>
            <a:spLocks noGrp="1"/>
          </p:cNvSpPr>
          <p:nvPr>
            <p:ph idx="1"/>
          </p:nvPr>
        </p:nvSpPr>
        <p:spPr>
          <a:xfrm>
            <a:off x="289249" y="279918"/>
            <a:ext cx="11513975" cy="6382139"/>
          </a:xfrm>
        </p:spPr>
        <p:txBody>
          <a:bodyPr>
            <a:normAutofit fontScale="92500"/>
          </a:bodyPr>
          <a:lstStyle/>
          <a:p>
            <a:pPr marL="0" indent="0" algn="just" fontAlgn="base">
              <a:lnSpc>
                <a:spcPct val="150000"/>
              </a:lnSpc>
              <a:buNone/>
            </a:pPr>
            <a:r>
              <a:rPr lang="en-US" sz="2400" b="1" i="0" u="sng" dirty="0">
                <a:effectLst/>
                <a:latin typeface="Times New Roman" panose="02020603050405020304" pitchFamily="18" charset="0"/>
                <a:cs typeface="Times New Roman" panose="02020603050405020304" pitchFamily="18" charset="0"/>
              </a:rPr>
              <a:t>Swap-Space Management: An Example</a:t>
            </a:r>
            <a:r>
              <a:rPr lang="en-US" sz="2400" b="1" i="0" dirty="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The traditional UNIX kernel started with an implementation of swapping that copied entire process between contiguous disk regions and memory.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UNIX later evolve to a combination of swapping and paging as paging hardware became available.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In Solaris, the designers changed standard UNIX methods to improve efficiency. More changes were made in later versions of Solaris, to improve the efficiency.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Linux is almost similar to Solaris system. In both the systems the swap space is used only for anonymous memory, it is that kind of memory which is not backed by any file.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In the Linux system, one or more swap areas are allowed to be established.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A swap area may be in either in a swap file on a regular file system or a dedicated file partition.  </a:t>
            </a:r>
          </a:p>
          <a:p>
            <a:endParaRPr lang="en-IN" dirty="0"/>
          </a:p>
        </p:txBody>
      </p:sp>
    </p:spTree>
    <p:extLst>
      <p:ext uri="{BB962C8B-B14F-4D97-AF65-F5344CB8AC3E}">
        <p14:creationId xmlns:p14="http://schemas.microsoft.com/office/powerpoint/2010/main" val="400219772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DAC46B8-2A54-E7C1-DA7D-68FEA4220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347" y="424348"/>
            <a:ext cx="6343650" cy="36766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FA22CC4-11FE-F998-FA36-A901373CB892}"/>
              </a:ext>
            </a:extLst>
          </p:cNvPr>
          <p:cNvSpPr txBox="1"/>
          <p:nvPr/>
        </p:nvSpPr>
        <p:spPr>
          <a:xfrm>
            <a:off x="3054609" y="4485306"/>
            <a:ext cx="6343650" cy="461665"/>
          </a:xfrm>
          <a:prstGeom prst="rect">
            <a:avLst/>
          </a:prstGeom>
          <a:noFill/>
        </p:spPr>
        <p:txBody>
          <a:bodyPr wrap="square">
            <a:spAutoFit/>
          </a:bodyPr>
          <a:lstStyle/>
          <a:p>
            <a:pPr algn="just"/>
            <a:r>
              <a:rPr lang="en-US" sz="2400" b="1" i="0" dirty="0">
                <a:effectLst/>
                <a:latin typeface="Times New Roman" panose="02020603050405020304" pitchFamily="18" charset="0"/>
                <a:cs typeface="Times New Roman" panose="02020603050405020304" pitchFamily="18" charset="0"/>
              </a:rPr>
              <a:t>Data structure for swapping on Linux system </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619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E1B8D2-8955-7E6F-4DCB-1341AE99DF32}"/>
              </a:ext>
            </a:extLst>
          </p:cNvPr>
          <p:cNvSpPr>
            <a:spLocks noGrp="1"/>
          </p:cNvSpPr>
          <p:nvPr>
            <p:ph idx="1"/>
          </p:nvPr>
        </p:nvSpPr>
        <p:spPr>
          <a:xfrm>
            <a:off x="419878" y="438539"/>
            <a:ext cx="11308702" cy="6092890"/>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Each swap area consists of 4-KB </a:t>
            </a:r>
            <a:r>
              <a:rPr lang="en-US" sz="2400" b="1" i="0" dirty="0">
                <a:effectLst/>
                <a:latin typeface="Times New Roman" panose="02020603050405020304" pitchFamily="18" charset="0"/>
                <a:cs typeface="Times New Roman" panose="02020603050405020304" pitchFamily="18" charset="0"/>
              </a:rPr>
              <a:t>page slots</a:t>
            </a:r>
            <a:r>
              <a:rPr lang="en-US" sz="2400" b="0" i="0" dirty="0">
                <a:effectLst/>
                <a:latin typeface="Times New Roman" panose="02020603050405020304" pitchFamily="18" charset="0"/>
                <a:cs typeface="Times New Roman" panose="02020603050405020304" pitchFamily="18" charset="0"/>
              </a:rPr>
              <a:t>, which are used to hold the swapped pages.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Associated with each swap area is a </a:t>
            </a:r>
            <a:r>
              <a:rPr lang="en-US" sz="2400" b="1" i="0" dirty="0">
                <a:effectLst/>
                <a:latin typeface="Times New Roman" panose="02020603050405020304" pitchFamily="18" charset="0"/>
                <a:cs typeface="Times New Roman" panose="02020603050405020304" pitchFamily="18" charset="0"/>
              </a:rPr>
              <a:t>swap-map-</a:t>
            </a:r>
            <a:r>
              <a:rPr lang="en-US" sz="2400" b="0" i="0" dirty="0">
                <a:effectLst/>
                <a:latin typeface="Times New Roman" panose="02020603050405020304" pitchFamily="18" charset="0"/>
                <a:cs typeface="Times New Roman" panose="02020603050405020304" pitchFamily="18" charset="0"/>
              </a:rPr>
              <a:t> an array of integers counters, each corresponding to a page slot in the swap area. </a:t>
            </a:r>
          </a:p>
          <a:p>
            <a:pPr algn="just">
              <a:lnSpc>
                <a:spcPct val="150000"/>
              </a:lnSpc>
            </a:pPr>
            <a:r>
              <a:rPr lang="en-US" sz="2400" b="0" i="0" dirty="0">
                <a:effectLst/>
                <a:latin typeface="Times New Roman" panose="02020603050405020304" pitchFamily="18" charset="0"/>
                <a:cs typeface="Times New Roman" panose="02020603050405020304" pitchFamily="18" charset="0"/>
              </a:rPr>
              <a:t>If the value of the counter is 0 it means page slot is occupied by swapped page.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value of counter indicates the number of mappings to the swapped page. </a:t>
            </a:r>
          </a:p>
          <a:p>
            <a:pPr algn="just">
              <a:lnSpc>
                <a:spcPct val="150000"/>
              </a:lnSpc>
            </a:pPr>
            <a:r>
              <a:rPr lang="en-US" sz="2400" b="0" i="0" dirty="0">
                <a:effectLst/>
                <a:latin typeface="Times New Roman" panose="02020603050405020304" pitchFamily="18" charset="0"/>
                <a:cs typeface="Times New Roman" panose="02020603050405020304" pitchFamily="18" charset="0"/>
              </a:rPr>
              <a:t>For example, a value 3 indicates that the swapped page is mapped to the 3 different processes.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296340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E9187-0A82-39A1-4E82-47019BF2AE85}"/>
              </a:ext>
            </a:extLst>
          </p:cNvPr>
          <p:cNvSpPr>
            <a:spLocks noGrp="1"/>
          </p:cNvSpPr>
          <p:nvPr>
            <p:ph type="title"/>
          </p:nvPr>
        </p:nvSpPr>
        <p:spPr>
          <a:xfrm>
            <a:off x="270588" y="225167"/>
            <a:ext cx="11083212" cy="595928"/>
          </a:xfrm>
        </p:spPr>
        <p:txBody>
          <a:bodyPr>
            <a:normAutofit/>
          </a:bodyPr>
          <a:lstStyle/>
          <a:p>
            <a:r>
              <a:rPr lang="en-IN" sz="3600" b="1" dirty="0">
                <a:latin typeface="Times New Roman" panose="02020603050405020304" pitchFamily="18" charset="0"/>
                <a:cs typeface="Times New Roman" panose="02020603050405020304" pitchFamily="18" charset="0"/>
              </a:rPr>
              <a:t>Dynamic Memory Allocation</a:t>
            </a:r>
          </a:p>
        </p:txBody>
      </p:sp>
      <p:sp>
        <p:nvSpPr>
          <p:cNvPr id="3" name="Content Placeholder 2">
            <a:extLst>
              <a:ext uri="{FF2B5EF4-FFF2-40B4-BE49-F238E27FC236}">
                <a16:creationId xmlns:a16="http://schemas.microsoft.com/office/drawing/2014/main" id="{31B556E5-DC26-8D33-A6B6-14197A674800}"/>
              </a:ext>
            </a:extLst>
          </p:cNvPr>
          <p:cNvSpPr>
            <a:spLocks noGrp="1"/>
          </p:cNvSpPr>
          <p:nvPr>
            <p:ph idx="1"/>
          </p:nvPr>
        </p:nvSpPr>
        <p:spPr>
          <a:xfrm>
            <a:off x="270588" y="942392"/>
            <a:ext cx="11579290" cy="5589037"/>
          </a:xfrm>
        </p:spPr>
        <p:txBody>
          <a:bodyPr>
            <a:normAutofit/>
          </a:bodyPr>
          <a:lstStyle/>
          <a:p>
            <a:pPr algn="just">
              <a:lnSpc>
                <a:spcPct val="150000"/>
              </a:lnSpc>
            </a:pPr>
            <a:r>
              <a:rPr lang="en-US" sz="2400" b="0" i="0" dirty="0">
                <a:solidFill>
                  <a:srgbClr val="555555"/>
                </a:solidFill>
                <a:effectLst/>
                <a:latin typeface="Times New Roman" panose="02020603050405020304" pitchFamily="18" charset="0"/>
                <a:cs typeface="Times New Roman" panose="02020603050405020304" pitchFamily="18" charset="0"/>
              </a:rPr>
              <a:t>Memory allocation is a very important part of software development. When the program is loaded into the system memory, the memory region allocated to the program is divided into three broad regions: stack, heap, and code.</a:t>
            </a:r>
          </a:p>
          <a:p>
            <a:pPr algn="just">
              <a:lnSpc>
                <a:spcPct val="150000"/>
              </a:lnSpc>
            </a:pPr>
            <a:r>
              <a:rPr lang="en-US" sz="2400" b="1" i="0" dirty="0">
                <a:solidFill>
                  <a:srgbClr val="555555"/>
                </a:solidFill>
                <a:effectLst/>
                <a:latin typeface="Times New Roman" panose="02020603050405020304" pitchFamily="18" charset="0"/>
                <a:cs typeface="Times New Roman" panose="02020603050405020304" pitchFamily="18" charset="0"/>
              </a:rPr>
              <a:t>Stack region</a:t>
            </a:r>
            <a:r>
              <a:rPr lang="en-US" sz="2400" b="0" i="0" dirty="0">
                <a:solidFill>
                  <a:srgbClr val="555555"/>
                </a:solidFill>
                <a:effectLst/>
                <a:latin typeface="Times New Roman" panose="02020603050405020304" pitchFamily="18" charset="0"/>
                <a:cs typeface="Times New Roman" panose="02020603050405020304" pitchFamily="18" charset="0"/>
              </a:rPr>
              <a:t> is used for storing program's local variables when they're declared. Also, variables and arrays declared at the start of a function, including main, are allocated stack space. Stacks grow from high address to low address.</a:t>
            </a:r>
          </a:p>
          <a:p>
            <a:pPr algn="just">
              <a:lnSpc>
                <a:spcPct val="150000"/>
              </a:lnSpc>
            </a:pPr>
            <a:r>
              <a:rPr lang="en-US" sz="2400" b="0" i="0" dirty="0">
                <a:solidFill>
                  <a:srgbClr val="555555"/>
                </a:solidFill>
                <a:effectLst/>
                <a:latin typeface="Times New Roman" panose="02020603050405020304" pitchFamily="18" charset="0"/>
                <a:cs typeface="Times New Roman" panose="02020603050405020304" pitchFamily="18" charset="0"/>
              </a:rPr>
              <a:t>Heap region is exclusively for dynamic memory allocation. Unlike stacks, heaps grow from low address to high address.</a:t>
            </a:r>
          </a:p>
        </p:txBody>
      </p:sp>
    </p:spTree>
    <p:extLst>
      <p:ext uri="{BB962C8B-B14F-4D97-AF65-F5344CB8AC3E}">
        <p14:creationId xmlns:p14="http://schemas.microsoft.com/office/powerpoint/2010/main" val="269915260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1E5A0-7847-B7B6-7B28-C71259E69DDA}"/>
              </a:ext>
            </a:extLst>
          </p:cNvPr>
          <p:cNvSpPr>
            <a:spLocks noGrp="1"/>
          </p:cNvSpPr>
          <p:nvPr>
            <p:ph idx="1"/>
          </p:nvPr>
        </p:nvSpPr>
        <p:spPr>
          <a:xfrm>
            <a:off x="382555" y="438539"/>
            <a:ext cx="10971245" cy="5738424"/>
          </a:xfrm>
        </p:spPr>
        <p:txBody>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Code region can be further divided as follows:</a:t>
            </a:r>
          </a:p>
          <a:p>
            <a:pPr algn="just">
              <a:lnSpc>
                <a:spcPct val="150000"/>
              </a:lnSpc>
              <a:buFont typeface="Arial" panose="020B0604020202020204" pitchFamily="34" charset="0"/>
              <a:buChar char="•"/>
            </a:pPr>
            <a:r>
              <a:rPr lang="en-US" sz="2400" b="0" i="1" dirty="0">
                <a:effectLst/>
                <a:latin typeface="Times New Roman" panose="02020603050405020304" pitchFamily="18" charset="0"/>
                <a:cs typeface="Times New Roman" panose="02020603050405020304" pitchFamily="18" charset="0"/>
              </a:rPr>
              <a:t>BSS segment</a:t>
            </a:r>
            <a:r>
              <a:rPr lang="en-US" sz="2400" b="0" i="0" dirty="0">
                <a:effectLst/>
                <a:latin typeface="Times New Roman" panose="02020603050405020304" pitchFamily="18" charset="0"/>
                <a:cs typeface="Times New Roman" panose="02020603050405020304" pitchFamily="18" charset="0"/>
              </a:rPr>
              <a:t>: stores uninitialized static variables</a:t>
            </a:r>
          </a:p>
          <a:p>
            <a:pPr algn="just">
              <a:lnSpc>
                <a:spcPct val="150000"/>
              </a:lnSpc>
              <a:buFont typeface="Arial" panose="020B0604020202020204" pitchFamily="34" charset="0"/>
              <a:buChar char="•"/>
            </a:pPr>
            <a:r>
              <a:rPr lang="en-US" sz="2400" b="0" i="1" dirty="0">
                <a:effectLst/>
                <a:latin typeface="Times New Roman" panose="02020603050405020304" pitchFamily="18" charset="0"/>
                <a:cs typeface="Times New Roman" panose="02020603050405020304" pitchFamily="18" charset="0"/>
              </a:rPr>
              <a:t>Data segment</a:t>
            </a:r>
            <a:r>
              <a:rPr lang="en-US" sz="2400" b="0" i="0" dirty="0">
                <a:effectLst/>
                <a:latin typeface="Times New Roman" panose="02020603050405020304" pitchFamily="18" charset="0"/>
                <a:cs typeface="Times New Roman" panose="02020603050405020304" pitchFamily="18" charset="0"/>
              </a:rPr>
              <a:t>: stores static variables that are initialized</a:t>
            </a:r>
          </a:p>
          <a:p>
            <a:pPr algn="just">
              <a:lnSpc>
                <a:spcPct val="150000"/>
              </a:lnSpc>
              <a:buFont typeface="Arial" panose="020B0604020202020204" pitchFamily="34" charset="0"/>
              <a:buChar char="•"/>
            </a:pPr>
            <a:r>
              <a:rPr lang="en-US" sz="2400" b="0" i="1" dirty="0">
                <a:effectLst/>
                <a:latin typeface="Times New Roman" panose="02020603050405020304" pitchFamily="18" charset="0"/>
                <a:cs typeface="Times New Roman" panose="02020603050405020304" pitchFamily="18" charset="0"/>
              </a:rPr>
              <a:t>Text segment</a:t>
            </a:r>
            <a:r>
              <a:rPr lang="en-US" sz="2400" b="0" i="0" dirty="0">
                <a:effectLst/>
                <a:latin typeface="Times New Roman" panose="02020603050405020304" pitchFamily="18" charset="0"/>
                <a:cs typeface="Times New Roman" panose="02020603050405020304" pitchFamily="18" charset="0"/>
              </a:rPr>
              <a:t>: stores the program's executable instructions</a:t>
            </a:r>
          </a:p>
          <a:p>
            <a:endParaRPr lang="en-IN" dirty="0"/>
          </a:p>
        </p:txBody>
      </p:sp>
    </p:spTree>
    <p:extLst>
      <p:ext uri="{BB962C8B-B14F-4D97-AF65-F5344CB8AC3E}">
        <p14:creationId xmlns:p14="http://schemas.microsoft.com/office/powerpoint/2010/main" val="417430039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rogram Memory Layout">
            <a:extLst>
              <a:ext uri="{FF2B5EF4-FFF2-40B4-BE49-F238E27FC236}">
                <a16:creationId xmlns:a16="http://schemas.microsoft.com/office/drawing/2014/main" id="{BF76CB2A-1FEA-BB4F-4E80-BBC514290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3665" y="793102"/>
            <a:ext cx="4879911" cy="45440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5BE59B6-0461-A4E7-F108-97167BCB74CF}"/>
              </a:ext>
            </a:extLst>
          </p:cNvPr>
          <p:cNvSpPr txBox="1"/>
          <p:nvPr/>
        </p:nvSpPr>
        <p:spPr>
          <a:xfrm>
            <a:off x="2125047" y="5880232"/>
            <a:ext cx="6097554" cy="369332"/>
          </a:xfrm>
          <a:prstGeom prst="rect">
            <a:avLst/>
          </a:prstGeom>
          <a:noFill/>
        </p:spPr>
        <p:txBody>
          <a:bodyPr wrap="square">
            <a:spAutoFit/>
          </a:bodyPr>
          <a:lstStyle/>
          <a:p>
            <a:pPr algn="ctr"/>
            <a:r>
              <a:rPr lang="en-IN" b="1" i="1" dirty="0">
                <a:solidFill>
                  <a:srgbClr val="555555"/>
                </a:solidFill>
                <a:effectLst/>
                <a:latin typeface="Open Sans" panose="020B0606030504020204" pitchFamily="34" charset="0"/>
              </a:rPr>
              <a:t>Program Memory Layout</a:t>
            </a:r>
            <a:endParaRPr lang="en-IN" dirty="0"/>
          </a:p>
        </p:txBody>
      </p:sp>
    </p:spTree>
    <p:extLst>
      <p:ext uri="{BB962C8B-B14F-4D97-AF65-F5344CB8AC3E}">
        <p14:creationId xmlns:p14="http://schemas.microsoft.com/office/powerpoint/2010/main" val="299873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A5DE3-C75E-4546-2EE6-497186B502D9}"/>
              </a:ext>
            </a:extLst>
          </p:cNvPr>
          <p:cNvSpPr>
            <a:spLocks noGrp="1"/>
          </p:cNvSpPr>
          <p:nvPr>
            <p:ph type="title"/>
          </p:nvPr>
        </p:nvSpPr>
        <p:spPr>
          <a:xfrm>
            <a:off x="838200" y="365126"/>
            <a:ext cx="10515600" cy="623920"/>
          </a:xfrm>
        </p:spPr>
        <p:txBody>
          <a:bodyPr>
            <a:normAutofit fontScale="90000"/>
          </a:bodyPr>
          <a:lstStyle/>
          <a:p>
            <a:r>
              <a:rPr lang="en-IN" b="1" dirty="0">
                <a:latin typeface="Times New Roman" panose="02020603050405020304" pitchFamily="18" charset="0"/>
                <a:cs typeface="Times New Roman" panose="02020603050405020304" pitchFamily="18" charset="0"/>
              </a:rPr>
              <a:t>Structure of directory</a:t>
            </a:r>
          </a:p>
        </p:txBody>
      </p:sp>
      <p:sp>
        <p:nvSpPr>
          <p:cNvPr id="3" name="Content Placeholder 2">
            <a:extLst>
              <a:ext uri="{FF2B5EF4-FFF2-40B4-BE49-F238E27FC236}">
                <a16:creationId xmlns:a16="http://schemas.microsoft.com/office/drawing/2014/main" id="{933DE3E4-64CD-6C58-453B-75FAE364F3F2}"/>
              </a:ext>
            </a:extLst>
          </p:cNvPr>
          <p:cNvSpPr>
            <a:spLocks noGrp="1"/>
          </p:cNvSpPr>
          <p:nvPr>
            <p:ph idx="1"/>
          </p:nvPr>
        </p:nvSpPr>
        <p:spPr>
          <a:xfrm>
            <a:off x="335902" y="1166327"/>
            <a:ext cx="11485984" cy="5402424"/>
          </a:xfrm>
        </p:spPr>
        <p:txBody>
          <a:bodyPr>
            <a:normAutofit lnSpcReduction="1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Directory can be defined as the listing of the related files on the disk.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directory may store some or the entire file attributes.</a:t>
            </a:r>
          </a:p>
          <a:p>
            <a:pPr algn="just">
              <a:lnSpc>
                <a:spcPct val="150000"/>
              </a:lnSpc>
            </a:pPr>
            <a:r>
              <a:rPr lang="en-US" sz="2400" b="0" i="0" dirty="0">
                <a:effectLst/>
                <a:latin typeface="Times New Roman" panose="02020603050405020304" pitchFamily="18" charset="0"/>
                <a:cs typeface="Times New Roman" panose="02020603050405020304" pitchFamily="18" charset="0"/>
              </a:rPr>
              <a:t>To get the benefit of different file systems on the different operating systems.</a:t>
            </a:r>
          </a:p>
          <a:p>
            <a:pPr algn="just">
              <a:lnSpc>
                <a:spcPct val="150000"/>
              </a:lnSpc>
            </a:pPr>
            <a:r>
              <a:rPr lang="en-US" sz="2400" b="0" i="0" dirty="0">
                <a:effectLst/>
                <a:latin typeface="Times New Roman" panose="02020603050405020304" pitchFamily="18" charset="0"/>
                <a:cs typeface="Times New Roman" panose="02020603050405020304" pitchFamily="18" charset="0"/>
              </a:rPr>
              <a:t> A hard disk can be divided into the number of partitions of different sizes. The partitions are also called volumes or mini disks.</a:t>
            </a:r>
          </a:p>
          <a:p>
            <a:pPr algn="just">
              <a:lnSpc>
                <a:spcPct val="150000"/>
              </a:lnSpc>
            </a:pPr>
            <a:r>
              <a:rPr lang="en-US" sz="2400" b="0" i="0" dirty="0">
                <a:effectLst/>
                <a:latin typeface="Times New Roman" panose="02020603050405020304" pitchFamily="18" charset="0"/>
                <a:cs typeface="Times New Roman" panose="02020603050405020304" pitchFamily="18" charset="0"/>
              </a:rPr>
              <a:t>Each partition must have at least one directory in which, all the files of the partition can be listed. </a:t>
            </a:r>
          </a:p>
          <a:p>
            <a:pPr algn="just">
              <a:lnSpc>
                <a:spcPct val="150000"/>
              </a:lnSpc>
            </a:pPr>
            <a:r>
              <a:rPr lang="en-US" sz="2400" b="0" i="0" dirty="0">
                <a:effectLst/>
                <a:latin typeface="Times New Roman" panose="02020603050405020304" pitchFamily="18" charset="0"/>
                <a:cs typeface="Times New Roman" panose="02020603050405020304" pitchFamily="18" charset="0"/>
              </a:rPr>
              <a:t>A directory entry is maintained for each file in the directory which stores all the information related to that file.</a:t>
            </a:r>
          </a:p>
          <a:p>
            <a:pPr marL="0" indent="0">
              <a:buNone/>
            </a:pPr>
            <a:endParaRPr lang="en-IN" dirty="0"/>
          </a:p>
        </p:txBody>
      </p:sp>
    </p:spTree>
    <p:extLst>
      <p:ext uri="{BB962C8B-B14F-4D97-AF65-F5344CB8AC3E}">
        <p14:creationId xmlns:p14="http://schemas.microsoft.com/office/powerpoint/2010/main" val="2120545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os Directory Structure">
            <a:extLst>
              <a:ext uri="{FF2B5EF4-FFF2-40B4-BE49-F238E27FC236}">
                <a16:creationId xmlns:a16="http://schemas.microsoft.com/office/drawing/2014/main" id="{9C616141-25E8-9323-39FC-0D18BDD6C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005" y="223935"/>
            <a:ext cx="9703836" cy="5187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4257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AF9964-12B1-FFFA-4D26-654779E5C7D5}"/>
              </a:ext>
            </a:extLst>
          </p:cNvPr>
          <p:cNvSpPr>
            <a:spLocks noGrp="1"/>
          </p:cNvSpPr>
          <p:nvPr>
            <p:ph idx="1"/>
          </p:nvPr>
        </p:nvSpPr>
        <p:spPr>
          <a:xfrm>
            <a:off x="307910" y="513184"/>
            <a:ext cx="11045890" cy="5663779"/>
          </a:xfrm>
        </p:spPr>
        <p:txBody>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Every Directory supports a number of common operations on the file:</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File Creation</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Search for the file</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File deletion</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Renaming the file</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Traversing Files</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Listing of files</a:t>
            </a:r>
          </a:p>
          <a:p>
            <a:endParaRPr lang="en-IN" dirty="0"/>
          </a:p>
        </p:txBody>
      </p:sp>
    </p:spTree>
    <p:extLst>
      <p:ext uri="{BB962C8B-B14F-4D97-AF65-F5344CB8AC3E}">
        <p14:creationId xmlns:p14="http://schemas.microsoft.com/office/powerpoint/2010/main" val="2548876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99B37-F732-1237-B870-772FD2C36D42}"/>
              </a:ext>
            </a:extLst>
          </p:cNvPr>
          <p:cNvSpPr>
            <a:spLocks noGrp="1"/>
          </p:cNvSpPr>
          <p:nvPr>
            <p:ph type="title"/>
          </p:nvPr>
        </p:nvSpPr>
        <p:spPr>
          <a:xfrm>
            <a:off x="175727" y="262489"/>
            <a:ext cx="10515600" cy="315912"/>
          </a:xfrm>
        </p:spPr>
        <p:txBody>
          <a:bodyPr>
            <a:normAutofit fontScale="90000"/>
          </a:bodyPr>
          <a:lstStyle/>
          <a:p>
            <a:r>
              <a:rPr lang="en-IN" b="1" i="0" dirty="0">
                <a:solidFill>
                  <a:srgbClr val="222222"/>
                </a:solidFill>
                <a:effectLst/>
                <a:latin typeface="Times New Roman" panose="02020603050405020304" pitchFamily="18" charset="0"/>
                <a:cs typeface="Times New Roman" panose="02020603050405020304" pitchFamily="18" charset="0"/>
              </a:rPr>
              <a:t>What is File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0E227B-D3A0-CAEF-2447-92E9955808FB}"/>
              </a:ext>
            </a:extLst>
          </p:cNvPr>
          <p:cNvSpPr>
            <a:spLocks noGrp="1"/>
          </p:cNvSpPr>
          <p:nvPr>
            <p:ph idx="1"/>
          </p:nvPr>
        </p:nvSpPr>
        <p:spPr>
          <a:xfrm>
            <a:off x="586274" y="886409"/>
            <a:ext cx="11244942" cy="5709102"/>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A file is a collection of correlated information which is recorded on secondary or non-volatile storage like magnetic disks, optical disks, and tapes.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is a method of data collection that is used as a medium for giving input and receiving output from that program.</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general, a file is a sequence of bits, bytes, or records whose meaning is defined by the file creator and user. </a:t>
            </a:r>
          </a:p>
          <a:p>
            <a:pPr algn="just">
              <a:lnSpc>
                <a:spcPct val="150000"/>
              </a:lnSpc>
            </a:pPr>
            <a:r>
              <a:rPr lang="en-US" sz="2400" b="0" i="0" dirty="0">
                <a:effectLst/>
                <a:latin typeface="Times New Roman" panose="02020603050405020304" pitchFamily="18" charset="0"/>
                <a:cs typeface="Times New Roman" panose="02020603050405020304" pitchFamily="18" charset="0"/>
              </a:rPr>
              <a:t>Every File has a logical location where they are located for storage and retrieval.</a:t>
            </a:r>
          </a:p>
          <a:p>
            <a:pPr marL="0" indent="0">
              <a:buNone/>
            </a:pPr>
            <a:endParaRPr lang="en-IN" dirty="0"/>
          </a:p>
        </p:txBody>
      </p:sp>
    </p:spTree>
    <p:extLst>
      <p:ext uri="{BB962C8B-B14F-4D97-AF65-F5344CB8AC3E}">
        <p14:creationId xmlns:p14="http://schemas.microsoft.com/office/powerpoint/2010/main" val="3956382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EBAD-E8B2-02C4-213C-622D0E16FF6F}"/>
              </a:ext>
            </a:extLst>
          </p:cNvPr>
          <p:cNvSpPr>
            <a:spLocks noGrp="1"/>
          </p:cNvSpPr>
          <p:nvPr>
            <p:ph type="title"/>
          </p:nvPr>
        </p:nvSpPr>
        <p:spPr>
          <a:xfrm>
            <a:off x="838200" y="365125"/>
            <a:ext cx="10515600" cy="521283"/>
          </a:xfrm>
        </p:spPr>
        <p:txBody>
          <a:bodyPr>
            <a:normAutofit fontScale="90000"/>
          </a:bodyPr>
          <a:lstStyle/>
          <a:p>
            <a:r>
              <a:rPr lang="en-IN" b="1" dirty="0">
                <a:latin typeface="Times New Roman" panose="02020603050405020304" pitchFamily="18" charset="0"/>
                <a:cs typeface="Times New Roman" panose="02020603050405020304" pitchFamily="18" charset="0"/>
              </a:rPr>
              <a:t>Single level Directory</a:t>
            </a:r>
          </a:p>
        </p:txBody>
      </p:sp>
      <p:sp>
        <p:nvSpPr>
          <p:cNvPr id="3" name="Content Placeholder 2">
            <a:extLst>
              <a:ext uri="{FF2B5EF4-FFF2-40B4-BE49-F238E27FC236}">
                <a16:creationId xmlns:a16="http://schemas.microsoft.com/office/drawing/2014/main" id="{64B8FFD7-5BFC-E252-368F-D7B681B770BB}"/>
              </a:ext>
            </a:extLst>
          </p:cNvPr>
          <p:cNvSpPr>
            <a:spLocks noGrp="1"/>
          </p:cNvSpPr>
          <p:nvPr>
            <p:ph idx="1"/>
          </p:nvPr>
        </p:nvSpPr>
        <p:spPr>
          <a:xfrm>
            <a:off x="261257" y="979714"/>
            <a:ext cx="11092543" cy="5197249"/>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simplest method is to have one big list of all the files on the disk.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entire system will contain only one directory which is supposed to mention all the files present in the file system.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directory contains one entry per each file present on the file system.</a:t>
            </a:r>
          </a:p>
          <a:p>
            <a:pPr algn="just">
              <a:lnSpc>
                <a:spcPct val="150000"/>
              </a:lnSpc>
            </a:pPr>
            <a:r>
              <a:rPr lang="en-US" sz="2400" b="0" i="0" dirty="0">
                <a:effectLst/>
                <a:latin typeface="Times New Roman" panose="02020603050405020304" pitchFamily="18" charset="0"/>
                <a:cs typeface="Times New Roman" panose="02020603050405020304" pitchFamily="18" charset="0"/>
              </a:rPr>
              <a:t>This type of directories can be used for a simple system.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499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4C37AB6-C3EE-5718-F2DC-958E5971A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4661" y="755780"/>
            <a:ext cx="7352523" cy="3091853"/>
          </a:xfrm>
          <a:prstGeom prst="rect">
            <a:avLst/>
          </a:prstGeom>
        </p:spPr>
      </p:pic>
    </p:spTree>
    <p:extLst>
      <p:ext uri="{BB962C8B-B14F-4D97-AF65-F5344CB8AC3E}">
        <p14:creationId xmlns:p14="http://schemas.microsoft.com/office/powerpoint/2010/main" val="1067763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F00461-C679-753C-E810-FBE4C3DF4873}"/>
              </a:ext>
            </a:extLst>
          </p:cNvPr>
          <p:cNvSpPr>
            <a:spLocks noGrp="1"/>
          </p:cNvSpPr>
          <p:nvPr>
            <p:ph idx="1"/>
          </p:nvPr>
        </p:nvSpPr>
        <p:spPr>
          <a:xfrm>
            <a:off x="223936" y="195943"/>
            <a:ext cx="11597950" cy="6428792"/>
          </a:xfrm>
        </p:spPr>
        <p:txBody>
          <a:bodyPr>
            <a:normAutofit fontScale="85000" lnSpcReduction="10000"/>
          </a:bodyPr>
          <a:lstStyle/>
          <a:p>
            <a:pPr marL="0" indent="0" algn="just">
              <a:lnSpc>
                <a:spcPct val="150000"/>
              </a:lnSpc>
              <a:buNone/>
            </a:pPr>
            <a:r>
              <a:rPr lang="en-US" sz="2400" b="1" i="0" dirty="0">
                <a:solidFill>
                  <a:srgbClr val="FF0000"/>
                </a:solidFill>
                <a:effectLst/>
                <a:latin typeface="Times New Roman" panose="02020603050405020304" pitchFamily="18" charset="0"/>
                <a:cs typeface="Times New Roman" panose="02020603050405020304" pitchFamily="18" charset="0"/>
              </a:rPr>
              <a:t>Advantages</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Implementation is very simple.</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If the sizes of the files are very small then the searching becomes faster.</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File creation, searching, deletion is very simple since we have only one directory.</a:t>
            </a:r>
          </a:p>
          <a:p>
            <a:pPr marL="0" indent="0" algn="just">
              <a:lnSpc>
                <a:spcPct val="150000"/>
              </a:lnSpc>
              <a:buNone/>
            </a:pPr>
            <a:r>
              <a:rPr lang="en-US" sz="2400" b="1" i="0" dirty="0">
                <a:solidFill>
                  <a:srgbClr val="FF0000"/>
                </a:solidFill>
                <a:effectLst/>
                <a:latin typeface="Times New Roman" panose="02020603050405020304" pitchFamily="18" charset="0"/>
                <a:cs typeface="Times New Roman" panose="02020603050405020304" pitchFamily="18" charset="0"/>
              </a:rPr>
              <a:t>Disadvantages</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We cannot have two files with the same name.</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The directory may be very big therefore searching for a file may take so much time.</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Protection cannot be implemented for multiple users.</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There are no ways to group same kind of files.</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Choosing the unique name for every file is a bit complex and limits the number of files in the system because most of the Operating System limits the number of characters used to construct the file name.</a:t>
            </a:r>
          </a:p>
          <a:p>
            <a:endParaRPr lang="en-IN" dirty="0"/>
          </a:p>
        </p:txBody>
      </p:sp>
    </p:spTree>
    <p:extLst>
      <p:ext uri="{BB962C8B-B14F-4D97-AF65-F5344CB8AC3E}">
        <p14:creationId xmlns:p14="http://schemas.microsoft.com/office/powerpoint/2010/main" val="2083413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4997E-BC24-E12F-F3DA-EFCA93BBE38D}"/>
              </a:ext>
            </a:extLst>
          </p:cNvPr>
          <p:cNvSpPr>
            <a:spLocks noGrp="1"/>
          </p:cNvSpPr>
          <p:nvPr>
            <p:ph type="title"/>
          </p:nvPr>
        </p:nvSpPr>
        <p:spPr>
          <a:xfrm>
            <a:off x="177282" y="141191"/>
            <a:ext cx="11092543" cy="614590"/>
          </a:xfrm>
        </p:spPr>
        <p:txBody>
          <a:bodyPr>
            <a:normAutofit fontScale="90000"/>
          </a:bodyPr>
          <a:lstStyle/>
          <a:p>
            <a:r>
              <a:rPr lang="en-IN" b="1" i="0" dirty="0">
                <a:solidFill>
                  <a:srgbClr val="610B38"/>
                </a:solidFill>
                <a:effectLst/>
                <a:latin typeface="Times New Roman" panose="02020603050405020304" pitchFamily="18" charset="0"/>
                <a:cs typeface="Times New Roman" panose="02020603050405020304" pitchFamily="18" charset="0"/>
              </a:rPr>
              <a:t>Two Level Directory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A3CAD5-8C6E-7A34-E555-7BDF78D83294}"/>
              </a:ext>
            </a:extLst>
          </p:cNvPr>
          <p:cNvSpPr>
            <a:spLocks noGrp="1"/>
          </p:cNvSpPr>
          <p:nvPr>
            <p:ph idx="1"/>
          </p:nvPr>
        </p:nvSpPr>
        <p:spPr>
          <a:xfrm>
            <a:off x="261257" y="755780"/>
            <a:ext cx="11411339" cy="5766317"/>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In two level directory systems, we can create a separate directory for each user.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There is one master directory which contains separate directories dedicated to each user. </a:t>
            </a:r>
          </a:p>
          <a:p>
            <a:pPr algn="just">
              <a:lnSpc>
                <a:spcPct val="150000"/>
              </a:lnSpc>
            </a:pPr>
            <a:r>
              <a:rPr lang="en-US" sz="2400" b="0" i="0" dirty="0">
                <a:effectLst/>
                <a:latin typeface="Times New Roman" panose="02020603050405020304" pitchFamily="18" charset="0"/>
                <a:cs typeface="Times New Roman" panose="02020603050405020304" pitchFamily="18" charset="0"/>
              </a:rPr>
              <a:t>For each user, there is a different directory present at the second level, containing group of user's file.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system doesn't let a user to enter in the other user's directory without permission.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5096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os Two Level Directory">
            <a:extLst>
              <a:ext uri="{FF2B5EF4-FFF2-40B4-BE49-F238E27FC236}">
                <a16:creationId xmlns:a16="http://schemas.microsoft.com/office/drawing/2014/main" id="{AB1283A0-B737-C63E-F95F-CB92B7920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2188" y="690465"/>
            <a:ext cx="9022702" cy="5225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231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2A99D3-07EF-9D87-27EC-76F2D7080A37}"/>
              </a:ext>
            </a:extLst>
          </p:cNvPr>
          <p:cNvSpPr>
            <a:spLocks noGrp="1"/>
          </p:cNvSpPr>
          <p:nvPr>
            <p:ph idx="1"/>
          </p:nvPr>
        </p:nvSpPr>
        <p:spPr>
          <a:xfrm>
            <a:off x="475861" y="317241"/>
            <a:ext cx="10877939" cy="5859722"/>
          </a:xfrm>
        </p:spPr>
        <p:txBody>
          <a:bodyPr>
            <a:normAutofit/>
          </a:bodyPr>
          <a:lstStyle/>
          <a:p>
            <a:pPr marL="0" indent="0" algn="just">
              <a:lnSpc>
                <a:spcPct val="150000"/>
              </a:lnSpc>
              <a:buNone/>
            </a:pPr>
            <a:r>
              <a:rPr lang="en-US" b="1" i="0" dirty="0">
                <a:solidFill>
                  <a:srgbClr val="610B38"/>
                </a:solidFill>
                <a:effectLst/>
                <a:latin typeface="Times New Roman" panose="02020603050405020304" pitchFamily="18" charset="0"/>
                <a:cs typeface="Times New Roman" panose="02020603050405020304" pitchFamily="18" charset="0"/>
              </a:rPr>
              <a:t>Characteristics of two level directory system</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Each files has a path name as </a:t>
            </a:r>
            <a:r>
              <a:rPr lang="en-US" sz="2400" b="1" i="1" dirty="0">
                <a:solidFill>
                  <a:srgbClr val="000000"/>
                </a:solidFill>
                <a:effectLst/>
                <a:latin typeface="Times New Roman" panose="02020603050405020304" pitchFamily="18" charset="0"/>
                <a:cs typeface="Times New Roman" panose="02020603050405020304" pitchFamily="18" charset="0"/>
              </a:rPr>
              <a:t>/User-name/directory-name/</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Different users can have the same file name.</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Searching becomes more efficient as only one user's list needs to be traversed.</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The same kind of files cannot be grouped into a single directory for a particular user.</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Every Operating System maintains a variable as </a:t>
            </a:r>
            <a:r>
              <a:rPr lang="en-US" sz="2400" b="1" i="0" dirty="0">
                <a:solidFill>
                  <a:srgbClr val="333333"/>
                </a:solidFill>
                <a:effectLst/>
                <a:latin typeface="Times New Roman" panose="02020603050405020304" pitchFamily="18" charset="0"/>
                <a:cs typeface="Times New Roman" panose="02020603050405020304" pitchFamily="18" charset="0"/>
              </a:rPr>
              <a:t>PWD</a:t>
            </a:r>
            <a:r>
              <a:rPr lang="en-US" sz="2400" b="0" i="0" dirty="0">
                <a:solidFill>
                  <a:srgbClr val="333333"/>
                </a:solidFill>
                <a:effectLst/>
                <a:latin typeface="Times New Roman" panose="02020603050405020304" pitchFamily="18" charset="0"/>
                <a:cs typeface="Times New Roman" panose="02020603050405020304" pitchFamily="18" charset="0"/>
              </a:rPr>
              <a:t> which contains the present directory name (present user name) so that the searching can be done appropriately.</a:t>
            </a:r>
          </a:p>
          <a:p>
            <a:endParaRPr lang="en-IN" dirty="0"/>
          </a:p>
        </p:txBody>
      </p:sp>
    </p:spTree>
    <p:extLst>
      <p:ext uri="{BB962C8B-B14F-4D97-AF65-F5344CB8AC3E}">
        <p14:creationId xmlns:p14="http://schemas.microsoft.com/office/powerpoint/2010/main" val="4213814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DF9F-A19A-F55E-8977-278F032EE8F0}"/>
              </a:ext>
            </a:extLst>
          </p:cNvPr>
          <p:cNvSpPr>
            <a:spLocks noGrp="1"/>
          </p:cNvSpPr>
          <p:nvPr>
            <p:ph type="title"/>
          </p:nvPr>
        </p:nvSpPr>
        <p:spPr>
          <a:xfrm>
            <a:off x="354563" y="365126"/>
            <a:ext cx="10999237" cy="567936"/>
          </a:xfrm>
        </p:spPr>
        <p:txBody>
          <a:bodyPr>
            <a:normAutofit fontScale="90000"/>
          </a:bodyPr>
          <a:lstStyle/>
          <a:p>
            <a:r>
              <a:rPr lang="en-IN" sz="3600" b="1" i="0" dirty="0">
                <a:solidFill>
                  <a:srgbClr val="610B38"/>
                </a:solidFill>
                <a:effectLst/>
                <a:latin typeface="Times New Roman" panose="02020603050405020304" pitchFamily="18" charset="0"/>
                <a:cs typeface="Times New Roman" panose="02020603050405020304" pitchFamily="18" charset="0"/>
              </a:rPr>
              <a:t>Tree Structured Directory</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137A5A-CFEC-DA8A-6C9A-E3CCDC831BB1}"/>
              </a:ext>
            </a:extLst>
          </p:cNvPr>
          <p:cNvSpPr>
            <a:spLocks noGrp="1"/>
          </p:cNvSpPr>
          <p:nvPr>
            <p:ph idx="1"/>
          </p:nvPr>
        </p:nvSpPr>
        <p:spPr>
          <a:xfrm>
            <a:off x="354563" y="1045028"/>
            <a:ext cx="11439331" cy="5533053"/>
          </a:xfrm>
        </p:spPr>
        <p:txBody>
          <a:bodyPr>
            <a:normAutofit lnSpcReduction="1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In Tree structured directory system, any directory entry can either be a file or sub directory. </a:t>
            </a:r>
          </a:p>
          <a:p>
            <a:pPr algn="just">
              <a:lnSpc>
                <a:spcPct val="150000"/>
              </a:lnSpc>
            </a:pPr>
            <a:r>
              <a:rPr lang="en-US" sz="2400" b="0" i="0" dirty="0">
                <a:effectLst/>
                <a:latin typeface="Times New Roman" panose="02020603050405020304" pitchFamily="18" charset="0"/>
                <a:cs typeface="Times New Roman" panose="02020603050405020304" pitchFamily="18" charset="0"/>
              </a:rPr>
              <a:t>Tree structured directory system overcomes the drawbacks of two level directory system.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similar kind of files can now be grouped in one directory.</a:t>
            </a:r>
          </a:p>
          <a:p>
            <a:pPr algn="just">
              <a:lnSpc>
                <a:spcPct val="150000"/>
              </a:lnSpc>
            </a:pPr>
            <a:r>
              <a:rPr lang="en-US" sz="2400" b="0" i="0" dirty="0">
                <a:effectLst/>
                <a:latin typeface="Times New Roman" panose="02020603050405020304" pitchFamily="18" charset="0"/>
                <a:cs typeface="Times New Roman" panose="02020603050405020304" pitchFamily="18" charset="0"/>
              </a:rPr>
              <a:t>Each user has its own directory and it cannot enter in the other user's directory. However, the user has the permission to read the root's data but he cannot write or modify this. </a:t>
            </a:r>
          </a:p>
          <a:p>
            <a:pPr algn="just">
              <a:lnSpc>
                <a:spcPct val="150000"/>
              </a:lnSpc>
            </a:pPr>
            <a:r>
              <a:rPr lang="en-US" sz="2400" b="0" i="0" dirty="0">
                <a:effectLst/>
                <a:latin typeface="Times New Roman" panose="02020603050405020304" pitchFamily="18" charset="0"/>
                <a:cs typeface="Times New Roman" panose="02020603050405020304" pitchFamily="18" charset="0"/>
              </a:rPr>
              <a:t>Only administrator of the system has the complete access of root directory.</a:t>
            </a:r>
          </a:p>
          <a:p>
            <a:pPr algn="just">
              <a:lnSpc>
                <a:spcPct val="150000"/>
              </a:lnSpc>
            </a:pPr>
            <a:r>
              <a:rPr lang="en-US" sz="2400" b="0" i="0" dirty="0">
                <a:effectLst/>
                <a:latin typeface="Times New Roman" panose="02020603050405020304" pitchFamily="18" charset="0"/>
                <a:cs typeface="Times New Roman" panose="02020603050405020304" pitchFamily="18" charset="0"/>
              </a:rPr>
              <a:t>Searching is more efficient in this directory structure. The concept of current working directory is used. </a:t>
            </a:r>
          </a:p>
        </p:txBody>
      </p:sp>
    </p:spTree>
    <p:extLst>
      <p:ext uri="{BB962C8B-B14F-4D97-AF65-F5344CB8AC3E}">
        <p14:creationId xmlns:p14="http://schemas.microsoft.com/office/powerpoint/2010/main" val="31840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65C82D-D5B5-6C21-3865-3B9ED0A12A3D}"/>
              </a:ext>
            </a:extLst>
          </p:cNvPr>
          <p:cNvSpPr>
            <a:spLocks noGrp="1"/>
          </p:cNvSpPr>
          <p:nvPr>
            <p:ph idx="1"/>
          </p:nvPr>
        </p:nvSpPr>
        <p:spPr>
          <a:xfrm>
            <a:off x="513184" y="634482"/>
            <a:ext cx="10840616" cy="5542481"/>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A file can be accessed by two types of path, either relative or absolute.</a:t>
            </a:r>
          </a:p>
          <a:p>
            <a:pPr algn="just">
              <a:lnSpc>
                <a:spcPct val="150000"/>
              </a:lnSpc>
            </a:pPr>
            <a:r>
              <a:rPr lang="en-US" sz="2400" b="0" i="0" dirty="0">
                <a:effectLst/>
                <a:latin typeface="Times New Roman" panose="02020603050405020304" pitchFamily="18" charset="0"/>
                <a:cs typeface="Times New Roman" panose="02020603050405020304" pitchFamily="18" charset="0"/>
              </a:rPr>
              <a:t>Absolute path is the path of the file with respect to the root directory of the system while relative path is the path with respect to the current working directory of the system.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tree structured directory systems, the user is given the privilege to create the files as well as directories.</a:t>
            </a:r>
          </a:p>
          <a:p>
            <a:endParaRPr lang="en-IN" dirty="0"/>
          </a:p>
        </p:txBody>
      </p:sp>
    </p:spTree>
    <p:extLst>
      <p:ext uri="{BB962C8B-B14F-4D97-AF65-F5344CB8AC3E}">
        <p14:creationId xmlns:p14="http://schemas.microsoft.com/office/powerpoint/2010/main" val="2446244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os Tree Structured Directory">
            <a:extLst>
              <a:ext uri="{FF2B5EF4-FFF2-40B4-BE49-F238E27FC236}">
                <a16:creationId xmlns:a16="http://schemas.microsoft.com/office/drawing/2014/main" id="{AABA0A15-571F-CBA9-3194-D9EE191E3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833" y="615821"/>
            <a:ext cx="8948057" cy="419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3433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22EE-F42F-7D90-89F8-7E3A78504CAB}"/>
              </a:ext>
            </a:extLst>
          </p:cNvPr>
          <p:cNvSpPr>
            <a:spLocks noGrp="1"/>
          </p:cNvSpPr>
          <p:nvPr>
            <p:ph type="title"/>
          </p:nvPr>
        </p:nvSpPr>
        <p:spPr>
          <a:xfrm>
            <a:off x="838200" y="365125"/>
            <a:ext cx="10515600" cy="465299"/>
          </a:xfrm>
        </p:spPr>
        <p:txBody>
          <a:bodyPr>
            <a:normAutofit fontScale="90000"/>
          </a:bodyPr>
          <a:lstStyle/>
          <a:p>
            <a:r>
              <a:rPr lang="en-US" b="1" i="0" dirty="0">
                <a:solidFill>
                  <a:srgbClr val="610B38"/>
                </a:solidFill>
                <a:effectLst/>
                <a:latin typeface="Times New Roman" panose="02020603050405020304" pitchFamily="18" charset="0"/>
                <a:cs typeface="Times New Roman" panose="02020603050405020304" pitchFamily="18" charset="0"/>
              </a:rPr>
              <a:t>Permissions on the file and directory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37A724-1605-1D39-8EF6-2593C821BBB1}"/>
              </a:ext>
            </a:extLst>
          </p:cNvPr>
          <p:cNvSpPr>
            <a:spLocks noGrp="1"/>
          </p:cNvSpPr>
          <p:nvPr>
            <p:ph idx="1"/>
          </p:nvPr>
        </p:nvSpPr>
        <p:spPr>
          <a:xfrm>
            <a:off x="363894" y="1082351"/>
            <a:ext cx="11364686" cy="5410524"/>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A tree structured directory system may consist of various levels therefore there is a set of permissions assigned to each file and directory.</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permissions are </a:t>
            </a:r>
            <a:r>
              <a:rPr lang="en-US" sz="2400" b="1" i="0" dirty="0">
                <a:effectLst/>
                <a:latin typeface="Times New Roman" panose="02020603050405020304" pitchFamily="18" charset="0"/>
                <a:cs typeface="Times New Roman" panose="02020603050405020304" pitchFamily="18" charset="0"/>
              </a:rPr>
              <a:t>R W X</a:t>
            </a:r>
            <a:r>
              <a:rPr lang="en-US" sz="2400" b="0" i="0" dirty="0">
                <a:effectLst/>
                <a:latin typeface="Times New Roman" panose="02020603050405020304" pitchFamily="18" charset="0"/>
                <a:cs typeface="Times New Roman" panose="02020603050405020304" pitchFamily="18" charset="0"/>
              </a:rPr>
              <a:t> which are regarding reading, writing and the execution of the files or directory.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permissions are assigned to three types of users: owner, group and others.</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There is a identification bit which differentiate between directory and file. For a directory, it is </a:t>
            </a:r>
            <a:r>
              <a:rPr lang="en-US" sz="2400" b="1" i="0" dirty="0">
                <a:effectLst/>
                <a:latin typeface="Times New Roman" panose="02020603050405020304" pitchFamily="18" charset="0"/>
                <a:cs typeface="Times New Roman" panose="02020603050405020304" pitchFamily="18" charset="0"/>
              </a:rPr>
              <a:t>d</a:t>
            </a:r>
            <a:r>
              <a:rPr lang="en-US" sz="2400" b="0" i="0" dirty="0">
                <a:effectLst/>
                <a:latin typeface="Times New Roman" panose="02020603050405020304" pitchFamily="18" charset="0"/>
                <a:cs typeface="Times New Roman" panose="02020603050405020304" pitchFamily="18" charset="0"/>
              </a:rPr>
              <a:t> and for a file, it is dot </a:t>
            </a:r>
            <a:r>
              <a:rPr lang="en-US" sz="2400" b="1" i="0" dirty="0">
                <a:effectLst/>
                <a:latin typeface="Times New Roman" panose="02020603050405020304" pitchFamily="18" charset="0"/>
                <a:cs typeface="Times New Roman" panose="02020603050405020304" pitchFamily="18" charset="0"/>
              </a:rPr>
              <a:t>(.)</a:t>
            </a: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2394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59C90-9BD9-CE5B-94F9-FED1EA77ECF7}"/>
              </a:ext>
            </a:extLst>
          </p:cNvPr>
          <p:cNvSpPr>
            <a:spLocks noGrp="1"/>
          </p:cNvSpPr>
          <p:nvPr>
            <p:ph type="title"/>
          </p:nvPr>
        </p:nvSpPr>
        <p:spPr>
          <a:xfrm>
            <a:off x="373224" y="365126"/>
            <a:ext cx="10980576" cy="530614"/>
          </a:xfrm>
        </p:spPr>
        <p:txBody>
          <a:bodyPr>
            <a:normAutofit fontScale="90000"/>
          </a:bodyPr>
          <a:lstStyle/>
          <a:p>
            <a:r>
              <a:rPr lang="en-IN" b="1" dirty="0">
                <a:latin typeface="Times New Roman" panose="02020603050405020304" pitchFamily="18" charset="0"/>
                <a:cs typeface="Times New Roman" panose="02020603050405020304" pitchFamily="18" charset="0"/>
              </a:rPr>
              <a:t>File attributes</a:t>
            </a:r>
          </a:p>
        </p:txBody>
      </p:sp>
      <p:sp>
        <p:nvSpPr>
          <p:cNvPr id="3" name="Content Placeholder 2">
            <a:extLst>
              <a:ext uri="{FF2B5EF4-FFF2-40B4-BE49-F238E27FC236}">
                <a16:creationId xmlns:a16="http://schemas.microsoft.com/office/drawing/2014/main" id="{8508441F-9E54-5397-90FB-DDCDBDC4C9B9}"/>
              </a:ext>
            </a:extLst>
          </p:cNvPr>
          <p:cNvSpPr>
            <a:spLocks noGrp="1"/>
          </p:cNvSpPr>
          <p:nvPr>
            <p:ph idx="1"/>
          </p:nvPr>
        </p:nvSpPr>
        <p:spPr>
          <a:xfrm>
            <a:off x="298580" y="979714"/>
            <a:ext cx="11513974" cy="5663682"/>
          </a:xfrm>
        </p:spPr>
        <p:txBody>
          <a:bodyPr>
            <a:normAutofit fontScale="85000" lnSpcReduction="10000"/>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A file has a name and data. Moreover, it also stores meta information like file creation date and time, current size, last modified date, etc. All this information is called the attributes of a file system.</a:t>
            </a:r>
          </a:p>
          <a:p>
            <a:pPr algn="just">
              <a:lnSpc>
                <a:spcPct val="150000"/>
              </a:lnSpc>
            </a:pPr>
            <a:r>
              <a:rPr lang="en-US" dirty="0">
                <a:solidFill>
                  <a:srgbClr val="FF0000"/>
                </a:solidFill>
                <a:latin typeface="Times New Roman" panose="02020603050405020304" pitchFamily="18" charset="0"/>
                <a:cs typeface="Times New Roman" panose="02020603050405020304" pitchFamily="18" charset="0"/>
              </a:rPr>
              <a:t>Name: </a:t>
            </a:r>
            <a:r>
              <a:rPr lang="en-US" dirty="0">
                <a:latin typeface="Times New Roman" panose="02020603050405020304" pitchFamily="18" charset="0"/>
                <a:cs typeface="Times New Roman" panose="02020603050405020304" pitchFamily="18" charset="0"/>
              </a:rPr>
              <a:t>The symbolic file name is the only information kept in human readable form. </a:t>
            </a:r>
          </a:p>
          <a:p>
            <a:pPr algn="just">
              <a:lnSpc>
                <a:spcPct val="150000"/>
              </a:lnSpc>
            </a:pPr>
            <a:r>
              <a:rPr lang="en-US" dirty="0">
                <a:solidFill>
                  <a:srgbClr val="FF0000"/>
                </a:solidFill>
                <a:latin typeface="Times New Roman" panose="02020603050405020304" pitchFamily="18" charset="0"/>
                <a:cs typeface="Times New Roman" panose="02020603050405020304" pitchFamily="18" charset="0"/>
              </a:rPr>
              <a:t>Identifier: </a:t>
            </a:r>
            <a:r>
              <a:rPr lang="en-US" dirty="0">
                <a:latin typeface="Times New Roman" panose="02020603050405020304" pitchFamily="18" charset="0"/>
                <a:cs typeface="Times New Roman" panose="02020603050405020304" pitchFamily="18" charset="0"/>
              </a:rPr>
              <a:t>This unique tag, usually a number, identifies the file within the file system; it is the non-human-readable name for the file. </a:t>
            </a:r>
          </a:p>
          <a:p>
            <a:pPr algn="just">
              <a:lnSpc>
                <a:spcPct val="150000"/>
              </a:lnSpc>
            </a:pPr>
            <a:r>
              <a:rPr lang="en-US" dirty="0">
                <a:solidFill>
                  <a:srgbClr val="FF0000"/>
                </a:solidFill>
                <a:latin typeface="Times New Roman" panose="02020603050405020304" pitchFamily="18" charset="0"/>
                <a:cs typeface="Times New Roman" panose="02020603050405020304" pitchFamily="18" charset="0"/>
              </a:rPr>
              <a:t>Type: </a:t>
            </a:r>
            <a:r>
              <a:rPr lang="en-US" dirty="0">
                <a:latin typeface="Times New Roman" panose="02020603050405020304" pitchFamily="18" charset="0"/>
                <a:cs typeface="Times New Roman" panose="02020603050405020304" pitchFamily="18" charset="0"/>
              </a:rPr>
              <a:t>This information is needed for systems that support different types of files. </a:t>
            </a:r>
          </a:p>
          <a:p>
            <a:pPr algn="just">
              <a:lnSpc>
                <a:spcPct val="150000"/>
              </a:lnSpc>
            </a:pPr>
            <a:r>
              <a:rPr lang="en-US" dirty="0">
                <a:solidFill>
                  <a:srgbClr val="FF0000"/>
                </a:solidFill>
                <a:latin typeface="Times New Roman" panose="02020603050405020304" pitchFamily="18" charset="0"/>
                <a:cs typeface="Times New Roman" panose="02020603050405020304" pitchFamily="18" charset="0"/>
              </a:rPr>
              <a:t>Location: </a:t>
            </a:r>
            <a:r>
              <a:rPr lang="en-US" dirty="0">
                <a:latin typeface="Times New Roman" panose="02020603050405020304" pitchFamily="18" charset="0"/>
                <a:cs typeface="Times New Roman" panose="02020603050405020304" pitchFamily="18" charset="0"/>
              </a:rPr>
              <a:t>This information is a pointer to a device and to the location of the file on that device</a:t>
            </a:r>
          </a:p>
        </p:txBody>
      </p:sp>
    </p:spTree>
    <p:extLst>
      <p:ext uri="{BB962C8B-B14F-4D97-AF65-F5344CB8AC3E}">
        <p14:creationId xmlns:p14="http://schemas.microsoft.com/office/powerpoint/2010/main" val="17718361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DD37-3F07-287D-D4B9-165E8B456F1D}"/>
              </a:ext>
            </a:extLst>
          </p:cNvPr>
          <p:cNvSpPr>
            <a:spLocks noGrp="1"/>
          </p:cNvSpPr>
          <p:nvPr>
            <p:ph type="title"/>
          </p:nvPr>
        </p:nvSpPr>
        <p:spPr>
          <a:xfrm>
            <a:off x="419878" y="150522"/>
            <a:ext cx="10933922" cy="530515"/>
          </a:xfrm>
        </p:spPr>
        <p:txBody>
          <a:bodyPr>
            <a:normAutofit fontScale="90000"/>
          </a:bodyPr>
          <a:lstStyle/>
          <a:p>
            <a:r>
              <a:rPr lang="en-IN" sz="3600" b="1" i="0" dirty="0">
                <a:solidFill>
                  <a:srgbClr val="610B38"/>
                </a:solidFill>
                <a:effectLst/>
                <a:latin typeface="Times New Roman" panose="02020603050405020304" pitchFamily="18" charset="0"/>
                <a:cs typeface="Times New Roman" panose="02020603050405020304" pitchFamily="18" charset="0"/>
              </a:rPr>
              <a:t>Acyclic-Graph Structured Directories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E15EC0-C1B3-54A9-0499-7534D4D5D75F}"/>
              </a:ext>
            </a:extLst>
          </p:cNvPr>
          <p:cNvSpPr>
            <a:spLocks noGrp="1"/>
          </p:cNvSpPr>
          <p:nvPr>
            <p:ph idx="1"/>
          </p:nvPr>
        </p:nvSpPr>
        <p:spPr>
          <a:xfrm>
            <a:off x="345233" y="783771"/>
            <a:ext cx="11374016" cy="5728996"/>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tree structured directory system doesn't allow the same file to exist in multiple directories therefore sharing is major concern in tree structured directory system. </a:t>
            </a:r>
          </a:p>
          <a:p>
            <a:pPr algn="just">
              <a:lnSpc>
                <a:spcPct val="150000"/>
              </a:lnSpc>
            </a:pPr>
            <a:r>
              <a:rPr lang="en-US" sz="2400" b="0" i="0" dirty="0">
                <a:effectLst/>
                <a:latin typeface="Times New Roman" panose="02020603050405020304" pitchFamily="18" charset="0"/>
                <a:cs typeface="Times New Roman" panose="02020603050405020304" pitchFamily="18" charset="0"/>
              </a:rPr>
              <a:t>We can provide sharing by making the directory an acyclic graph.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this system, two or more directory entry can point to the same file or sub directory. That file or sub directory is shared between the two directory entries.</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These kinds of directory graphs can be made using links or aliases.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We can have multiple paths for a same file. Links can either be symbolic (logical) or hard link (physical).</a:t>
            </a:r>
          </a:p>
        </p:txBody>
      </p:sp>
    </p:spTree>
    <p:extLst>
      <p:ext uri="{BB962C8B-B14F-4D97-AF65-F5344CB8AC3E}">
        <p14:creationId xmlns:p14="http://schemas.microsoft.com/office/powerpoint/2010/main" val="9162796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459198-6738-6DFB-8A8E-D8B21440F21B}"/>
              </a:ext>
            </a:extLst>
          </p:cNvPr>
          <p:cNvSpPr>
            <a:spLocks noGrp="1"/>
          </p:cNvSpPr>
          <p:nvPr>
            <p:ph idx="1"/>
          </p:nvPr>
        </p:nvSpPr>
        <p:spPr>
          <a:xfrm>
            <a:off x="522515" y="858416"/>
            <a:ext cx="10831286" cy="5318547"/>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If a file gets deleted in acyclic graph structured directory system, then</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1. In the case of soft link, the file just gets deleted and we are left with a dangling pointer.</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2. In the case of hard link, the actual file will be deleted only if all the references to it gets deleted.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5477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os Acyclic-Graph Structured Directories">
            <a:extLst>
              <a:ext uri="{FF2B5EF4-FFF2-40B4-BE49-F238E27FC236}">
                <a16:creationId xmlns:a16="http://schemas.microsoft.com/office/drawing/2014/main" id="{8C81CD55-2471-D6B5-5F3E-22E300AE3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3321" y="737119"/>
            <a:ext cx="7389845" cy="4301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053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621F7-80C6-C16F-A9C0-7B66C8C056D0}"/>
              </a:ext>
            </a:extLst>
          </p:cNvPr>
          <p:cNvSpPr>
            <a:spLocks noGrp="1"/>
          </p:cNvSpPr>
          <p:nvPr>
            <p:ph type="title"/>
          </p:nvPr>
        </p:nvSpPr>
        <p:spPr>
          <a:xfrm>
            <a:off x="195943" y="514416"/>
            <a:ext cx="11157857" cy="437308"/>
          </a:xfrm>
        </p:spPr>
        <p:txBody>
          <a:bodyPr>
            <a:normAutofit fontScale="90000"/>
          </a:bodyPr>
          <a:lstStyle/>
          <a:p>
            <a:r>
              <a:rPr lang="en-IN" sz="3600" b="1" dirty="0">
                <a:latin typeface="Times New Roman" panose="02020603050405020304" pitchFamily="18" charset="0"/>
                <a:cs typeface="Times New Roman" panose="02020603050405020304" pitchFamily="18" charset="0"/>
              </a:rPr>
              <a:t>General Graph Directory</a:t>
            </a:r>
          </a:p>
        </p:txBody>
      </p:sp>
      <p:sp>
        <p:nvSpPr>
          <p:cNvPr id="3" name="Content Placeholder 2">
            <a:extLst>
              <a:ext uri="{FF2B5EF4-FFF2-40B4-BE49-F238E27FC236}">
                <a16:creationId xmlns:a16="http://schemas.microsoft.com/office/drawing/2014/main" id="{1D23B632-F867-D1AE-853B-CF562D310491}"/>
              </a:ext>
            </a:extLst>
          </p:cNvPr>
          <p:cNvSpPr>
            <a:spLocks noGrp="1"/>
          </p:cNvSpPr>
          <p:nvPr>
            <p:ph idx="1"/>
          </p:nvPr>
        </p:nvSpPr>
        <p:spPr>
          <a:xfrm>
            <a:off x="475861" y="1231640"/>
            <a:ext cx="11299371" cy="5290457"/>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Cycles are allowed inside a directory structure where numerous directories can be derived from more than one parent directory in a general graph directory structure. </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When general graph directories are allowed, commands like search a directory and its subdirectories for something must be used with caution.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If cycles are allowed, the search is infinite.</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biggest issue with this type of directory layout is figuring out how much space the files and folders have used up.</a:t>
            </a:r>
          </a:p>
          <a:p>
            <a:pPr marL="0" indent="0">
              <a:buNone/>
            </a:pPr>
            <a:endParaRPr lang="en-IN" dirty="0"/>
          </a:p>
        </p:txBody>
      </p:sp>
    </p:spTree>
    <p:extLst>
      <p:ext uri="{BB962C8B-B14F-4D97-AF65-F5344CB8AC3E}">
        <p14:creationId xmlns:p14="http://schemas.microsoft.com/office/powerpoint/2010/main" val="2218243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F21C91-81FD-5930-8639-FEBE9AB89565}"/>
              </a:ext>
            </a:extLst>
          </p:cNvPr>
          <p:cNvSpPr>
            <a:spLocks noGrp="1"/>
          </p:cNvSpPr>
          <p:nvPr>
            <p:ph idx="1"/>
          </p:nvPr>
        </p:nvSpPr>
        <p:spPr>
          <a:xfrm>
            <a:off x="382555" y="139959"/>
            <a:ext cx="11635274" cy="6037004"/>
          </a:xfrm>
        </p:spPr>
        <p:txBody>
          <a:bodyPr>
            <a:normAutofit/>
          </a:bodyPr>
          <a:lstStyle/>
          <a:p>
            <a:pPr marL="0" indent="0" algn="just">
              <a:lnSpc>
                <a:spcPct val="150000"/>
              </a:lnSpc>
              <a:buNone/>
            </a:pPr>
            <a:r>
              <a:rPr lang="en-US" sz="2800" b="1" i="0" dirty="0">
                <a:effectLst/>
                <a:latin typeface="Times New Roman" panose="02020603050405020304" pitchFamily="18" charset="0"/>
                <a:cs typeface="Times New Roman" panose="02020603050405020304" pitchFamily="18" charset="0"/>
              </a:rPr>
              <a:t>Advantages of General Graph Directory</a:t>
            </a:r>
          </a:p>
          <a:p>
            <a:pPr algn="just">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The General-Graph directory structure is more adaptable than the others.</a:t>
            </a:r>
          </a:p>
          <a:p>
            <a:pPr algn="just">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In the general-graph directory, cycles are permitted.</a:t>
            </a:r>
          </a:p>
          <a:p>
            <a:pPr marL="0" indent="0" algn="just">
              <a:lnSpc>
                <a:spcPct val="150000"/>
              </a:lnSpc>
              <a:buNone/>
            </a:pPr>
            <a:r>
              <a:rPr lang="en-US" sz="2800" b="1" i="0" dirty="0">
                <a:effectLst/>
                <a:latin typeface="Times New Roman" panose="02020603050405020304" pitchFamily="18" charset="0"/>
                <a:cs typeface="Times New Roman" panose="02020603050405020304" pitchFamily="18" charset="0"/>
              </a:rPr>
              <a:t>Disadvantages of General Graph Directory</a:t>
            </a:r>
          </a:p>
          <a:p>
            <a:pPr algn="just">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It is more expensive than other options.</a:t>
            </a:r>
          </a:p>
          <a:p>
            <a:pPr algn="just">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Garbage collection is required.</a:t>
            </a:r>
          </a:p>
        </p:txBody>
      </p:sp>
    </p:spTree>
    <p:extLst>
      <p:ext uri="{BB962C8B-B14F-4D97-AF65-F5344CB8AC3E}">
        <p14:creationId xmlns:p14="http://schemas.microsoft.com/office/powerpoint/2010/main" val="1722240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rectory Structure In OS: Definition, Types, Implementation">
            <a:extLst>
              <a:ext uri="{FF2B5EF4-FFF2-40B4-BE49-F238E27FC236}">
                <a16:creationId xmlns:a16="http://schemas.microsoft.com/office/drawing/2014/main" id="{B0CCB3C1-B674-C3CE-CFCA-FD1C7AD0A1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219" y="569166"/>
            <a:ext cx="8696131" cy="5159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8685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D4B7E-AF15-77F2-220A-C2BE23056573}"/>
              </a:ext>
            </a:extLst>
          </p:cNvPr>
          <p:cNvSpPr>
            <a:spLocks noGrp="1"/>
          </p:cNvSpPr>
          <p:nvPr>
            <p:ph type="title"/>
          </p:nvPr>
        </p:nvSpPr>
        <p:spPr>
          <a:xfrm>
            <a:off x="223935" y="187844"/>
            <a:ext cx="11129865" cy="493194"/>
          </a:xfrm>
        </p:spPr>
        <p:txBody>
          <a:bodyPr>
            <a:normAutofit fontScale="90000"/>
          </a:bodyPr>
          <a:lstStyle/>
          <a:p>
            <a:r>
              <a:rPr lang="en-IN" b="1" dirty="0">
                <a:latin typeface="Times New Roman" panose="02020603050405020304" pitchFamily="18" charset="0"/>
                <a:cs typeface="Times New Roman" panose="02020603050405020304" pitchFamily="18" charset="0"/>
              </a:rPr>
              <a:t>File System Mounting</a:t>
            </a:r>
          </a:p>
        </p:txBody>
      </p:sp>
      <p:sp>
        <p:nvSpPr>
          <p:cNvPr id="3" name="Content Placeholder 2">
            <a:extLst>
              <a:ext uri="{FF2B5EF4-FFF2-40B4-BE49-F238E27FC236}">
                <a16:creationId xmlns:a16="http://schemas.microsoft.com/office/drawing/2014/main" id="{48213238-F40A-5E9A-02C3-FE1F8BC885A3}"/>
              </a:ext>
            </a:extLst>
          </p:cNvPr>
          <p:cNvSpPr>
            <a:spLocks noGrp="1"/>
          </p:cNvSpPr>
          <p:nvPr>
            <p:ph idx="1"/>
          </p:nvPr>
        </p:nvSpPr>
        <p:spPr>
          <a:xfrm>
            <a:off x="223935" y="951722"/>
            <a:ext cx="11532636" cy="5570376"/>
          </a:xfrm>
        </p:spPr>
        <p:txBody>
          <a:bodyPr/>
          <a:lstStyle/>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Mounting refers to the grouping of files in a file system structure accessible to the user of the group of users.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It can be local or remote, in the local mounting, it connects disk drivers as one machine, while in the remote mounting it uses Network File System (NFS) to connect to directories on other machines so that they can be used as if they are the part of the user’s file system.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directory structure can be built out of multiple volumes which are supposed to be mounted to make them available within the file-system namespace.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procedure for mounting is simple, the OS is given the name of the device and the location within the file structure where the file system is attached. </a:t>
            </a:r>
          </a:p>
          <a:p>
            <a:endParaRPr lang="en-IN" dirty="0"/>
          </a:p>
        </p:txBody>
      </p:sp>
    </p:spTree>
    <p:extLst>
      <p:ext uri="{BB962C8B-B14F-4D97-AF65-F5344CB8AC3E}">
        <p14:creationId xmlns:p14="http://schemas.microsoft.com/office/powerpoint/2010/main" val="2502803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424926-818A-2CD6-CA83-A2D2509BEFDF}"/>
              </a:ext>
            </a:extLst>
          </p:cNvPr>
          <p:cNvSpPr>
            <a:spLocks noGrp="1"/>
          </p:cNvSpPr>
          <p:nvPr>
            <p:ph idx="1"/>
          </p:nvPr>
        </p:nvSpPr>
        <p:spPr>
          <a:xfrm>
            <a:off x="485193" y="242596"/>
            <a:ext cx="11290040" cy="6326155"/>
          </a:xfrm>
        </p:spPr>
        <p:txBody>
          <a:bodyPr>
            <a:normAutofit lnSpcReduction="10000"/>
          </a:bodyPr>
          <a:lstStyle/>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For example, in a UNIX system, there is a single directory tree, and all the accessible storage must have a location in the single directory tree.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Mounting is used to make the storage accessible.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A file system containing the user’s home directories might be mounted as /home, and they can be accessed by using directory names with time like /home/</a:t>
            </a:r>
            <a:r>
              <a:rPr lang="en-US" sz="2400" b="0" i="0" dirty="0" err="1">
                <a:solidFill>
                  <a:srgbClr val="000000"/>
                </a:solidFill>
                <a:effectLst/>
                <a:latin typeface="Times New Roman" panose="02020603050405020304" pitchFamily="18" charset="0"/>
                <a:cs typeface="Times New Roman" panose="02020603050405020304" pitchFamily="18" charset="0"/>
              </a:rPr>
              <a:t>janc</a:t>
            </a:r>
            <a:r>
              <a:rPr lang="en-US" sz="2400" b="0" i="0" dirty="0">
                <a:solidFill>
                  <a:srgbClr val="000000"/>
                </a:solidFill>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Similarly, if the file system is mounted as /user, then we will use /user/</a:t>
            </a:r>
            <a:r>
              <a:rPr lang="en-US" sz="2400" b="0" i="0" dirty="0" err="1">
                <a:solidFill>
                  <a:srgbClr val="000000"/>
                </a:solidFill>
                <a:effectLst/>
                <a:latin typeface="Times New Roman" panose="02020603050405020304" pitchFamily="18" charset="0"/>
                <a:cs typeface="Times New Roman" panose="02020603050405020304" pitchFamily="18" charset="0"/>
              </a:rPr>
              <a:t>janc</a:t>
            </a:r>
            <a:r>
              <a:rPr lang="en-US" sz="2400" b="0" i="0" dirty="0">
                <a:solidFill>
                  <a:srgbClr val="000000"/>
                </a:solidFill>
                <a:effectLst/>
                <a:latin typeface="Times New Roman" panose="02020603050405020304" pitchFamily="18" charset="0"/>
                <a:cs typeface="Times New Roman" panose="02020603050405020304" pitchFamily="18" charset="0"/>
              </a:rPr>
              <a:t> to access it.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Then the operating system verifies if the device contains a valid file system by asking the device driver to read the directory and verify that the directory has the expected format.</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Then the operating system finally notes down the directory structure that the file system is mounted at the specified mount point.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6769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818299-6243-2578-E2A9-1B3D532DF387}"/>
              </a:ext>
            </a:extLst>
          </p:cNvPr>
          <p:cNvSpPr>
            <a:spLocks noGrp="1"/>
          </p:cNvSpPr>
          <p:nvPr>
            <p:ph idx="1"/>
          </p:nvPr>
        </p:nvSpPr>
        <p:spPr>
          <a:xfrm>
            <a:off x="475861" y="289249"/>
            <a:ext cx="11087100" cy="5962359"/>
          </a:xfrm>
        </p:spPr>
        <p:txBody>
          <a:bodyPr>
            <a:normAutofit/>
          </a:bodyPr>
          <a:lstStyle/>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This method helps the operating system traverse through the directory structure and switch among file systems as appropriate.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A system may either allow the same file system to be mounted repeatedly on different mount points or it may allow one mount per file system.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For example, the Macintosh operating system. In this whenever the system encounters a disk for the first time, it searches for the file system in the disk, and if it finds one it automatically mounts the system at the root level and adds a folder icon on the screen labelled as the name of the file system. The Microsoft OS maintains a two-level directory structure. </a:t>
            </a:r>
          </a:p>
          <a:p>
            <a:endParaRPr lang="en-IN" dirty="0"/>
          </a:p>
        </p:txBody>
      </p:sp>
    </p:spTree>
    <p:extLst>
      <p:ext uri="{BB962C8B-B14F-4D97-AF65-F5344CB8AC3E}">
        <p14:creationId xmlns:p14="http://schemas.microsoft.com/office/powerpoint/2010/main" val="28892538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Operating Systems: File-System Interface">
            <a:extLst>
              <a:ext uri="{FF2B5EF4-FFF2-40B4-BE49-F238E27FC236}">
                <a16:creationId xmlns:a16="http://schemas.microsoft.com/office/drawing/2014/main" id="{6AA8BAC9-3865-D71D-D49D-8D388E8227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6566" y="826440"/>
            <a:ext cx="6838950"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25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C3E923-6A3A-95B3-D121-42E1B0C4D962}"/>
              </a:ext>
            </a:extLst>
          </p:cNvPr>
          <p:cNvSpPr>
            <a:spLocks noGrp="1"/>
          </p:cNvSpPr>
          <p:nvPr>
            <p:ph idx="1"/>
          </p:nvPr>
        </p:nvSpPr>
        <p:spPr>
          <a:xfrm>
            <a:off x="531845" y="382555"/>
            <a:ext cx="10821955" cy="5794408"/>
          </a:xfrm>
        </p:spPr>
        <p:txBody>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Size: </a:t>
            </a:r>
            <a:r>
              <a:rPr lang="en-US" sz="2400" dirty="0">
                <a:latin typeface="Times New Roman" panose="02020603050405020304" pitchFamily="18" charset="0"/>
                <a:cs typeface="Times New Roman" panose="02020603050405020304" pitchFamily="18" charset="0"/>
              </a:rPr>
              <a:t>The current size of the file (in bytes, words, or blocks) and possibly the maximum allowed size are included in this attribute. </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Protection:</a:t>
            </a:r>
            <a:r>
              <a:rPr lang="en-US" sz="2400" dirty="0">
                <a:latin typeface="Times New Roman" panose="02020603050405020304" pitchFamily="18" charset="0"/>
                <a:cs typeface="Times New Roman" panose="02020603050405020304" pitchFamily="18" charset="0"/>
              </a:rPr>
              <a:t> Access-control information determines who can do reading, writing, executing, and so on. </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Timestamps and user identification: </a:t>
            </a:r>
            <a:r>
              <a:rPr lang="en-US" sz="2400" dirty="0">
                <a:latin typeface="Times New Roman" panose="02020603050405020304" pitchFamily="18" charset="0"/>
                <a:cs typeface="Times New Roman" panose="02020603050405020304" pitchFamily="18" charset="0"/>
              </a:rPr>
              <a:t>This information may be kept for creation, last modification, and last use. These data can be useful for protection, security, and usage monitoring</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2306080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6F36-4272-2124-80FE-142CE423A6C4}"/>
              </a:ext>
            </a:extLst>
          </p:cNvPr>
          <p:cNvSpPr>
            <a:spLocks noGrp="1"/>
          </p:cNvSpPr>
          <p:nvPr>
            <p:ph type="title"/>
          </p:nvPr>
        </p:nvSpPr>
        <p:spPr>
          <a:xfrm>
            <a:off x="119743" y="107297"/>
            <a:ext cx="10515600" cy="409217"/>
          </a:xfrm>
        </p:spPr>
        <p:txBody>
          <a:bodyPr>
            <a:normAutofit fontScale="90000"/>
          </a:bodyPr>
          <a:lstStyle/>
          <a:p>
            <a:r>
              <a:rPr lang="en-IN" b="1" dirty="0">
                <a:latin typeface="Times New Roman" panose="02020603050405020304" pitchFamily="18" charset="0"/>
                <a:cs typeface="Times New Roman" panose="02020603050405020304" pitchFamily="18" charset="0"/>
              </a:rPr>
              <a:t>File sharing</a:t>
            </a:r>
          </a:p>
        </p:txBody>
      </p:sp>
      <p:sp>
        <p:nvSpPr>
          <p:cNvPr id="4" name="Rectangle 1">
            <a:extLst>
              <a:ext uri="{FF2B5EF4-FFF2-40B4-BE49-F238E27FC236}">
                <a16:creationId xmlns:a16="http://schemas.microsoft.com/office/drawing/2014/main" id="{68A5DF99-D579-1FA6-37BC-D67A90B11A1D}"/>
              </a:ext>
            </a:extLst>
          </p:cNvPr>
          <p:cNvSpPr>
            <a:spLocks noGrp="1" noChangeArrowheads="1"/>
          </p:cNvSpPr>
          <p:nvPr>
            <p:ph idx="1"/>
          </p:nvPr>
        </p:nvSpPr>
        <p:spPr bwMode="auto">
          <a:xfrm>
            <a:off x="261256" y="811764"/>
            <a:ext cx="11625943" cy="55297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1. MULTIPLE USERS: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When an operating system accommodates multiple users, the issues of file sharing, file naming and file protection become preeminent.</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ü The system either can allow user to access the file of other users by default, or it may require that a user specifically grant access to the files.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ü These are the issues of </a:t>
            </a:r>
            <a:r>
              <a:rPr kumimoji="0" lang="en-US" altLang="en-US" sz="24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access control and protection.</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ü To implementing sharing and protection, the system must maintain </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more file and directory attributes </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than a on a single-user system.</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ü </a:t>
            </a:r>
            <a:r>
              <a:rPr kumimoji="0" lang="en-US" altLang="en-US" sz="24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The owner </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is the user who may change attributes, grand access, and has the most control over the file or directory. </a:t>
            </a:r>
          </a:p>
        </p:txBody>
      </p:sp>
    </p:spTree>
    <p:extLst>
      <p:ext uri="{BB962C8B-B14F-4D97-AF65-F5344CB8AC3E}">
        <p14:creationId xmlns:p14="http://schemas.microsoft.com/office/powerpoint/2010/main" val="30061398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31A4D2-691E-1EBE-1E19-DF46BA026AE1}"/>
              </a:ext>
            </a:extLst>
          </p:cNvPr>
          <p:cNvSpPr>
            <a:spLocks noGrp="1"/>
          </p:cNvSpPr>
          <p:nvPr>
            <p:ph idx="1"/>
          </p:nvPr>
        </p:nvSpPr>
        <p:spPr>
          <a:xfrm>
            <a:off x="690465" y="559837"/>
            <a:ext cx="10663335" cy="5617126"/>
          </a:xfrm>
        </p:spPr>
        <p:txBody>
          <a:bodyPr>
            <a:normAutofit fontScale="92500" lnSpcReduction="20000"/>
          </a:bodyPr>
          <a:lstStyle/>
          <a:p>
            <a:pPr algn="just" eaLnBrk="0" fontAlgn="base" hangingPunct="0">
              <a:lnSpc>
                <a:spcPct val="150000"/>
              </a:lnSpc>
              <a:spcBef>
                <a:spcPct val="0"/>
              </a:spcBef>
              <a:spcAft>
                <a:spcPct val="0"/>
              </a:spcAft>
            </a:pPr>
            <a:r>
              <a:rPr kumimoji="0" lang="en-US" altLang="en-US" sz="24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The group attribute </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of a file is used to define a subset of users who may share access to the file.</a:t>
            </a:r>
          </a:p>
          <a:p>
            <a:pPr algn="just" eaLnBrk="0" fontAlgn="base" hangingPunct="0">
              <a:lnSpc>
                <a:spcPct val="150000"/>
              </a:lnSpc>
              <a:spcBef>
                <a:spcPct val="0"/>
              </a:spcBef>
              <a:spcAft>
                <a:spcPct val="0"/>
              </a:spcAf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Most systems implement </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owner attributes </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by managing a list of </a:t>
            </a:r>
            <a:r>
              <a:rPr kumimoji="0" lang="en-US" altLang="en-US" sz="24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user names and associated user identifiers</a:t>
            </a: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(user Ids).</a:t>
            </a:r>
          </a:p>
          <a:p>
            <a:pPr algn="just" eaLnBrk="0" fontAlgn="base" hangingPunct="0">
              <a:lnSpc>
                <a:spcPct val="150000"/>
              </a:lnSpc>
              <a:spcBef>
                <a:spcPct val="0"/>
              </a:spcBef>
              <a:spcAft>
                <a:spcPct val="0"/>
              </a:spcAft>
            </a:pPr>
            <a:r>
              <a:rPr lang="en-US" sz="2400" b="0" i="0" dirty="0">
                <a:effectLst/>
                <a:latin typeface="Times New Roman" panose="02020603050405020304" pitchFamily="18" charset="0"/>
                <a:cs typeface="Times New Roman" panose="02020603050405020304" pitchFamily="18" charset="0"/>
              </a:rPr>
              <a:t>When a user logs in to the system, the authentication stage determines the appropriate user ID for user. That user ID is associated with all of user’s processes and threads. </a:t>
            </a:r>
          </a:p>
          <a:p>
            <a:pPr algn="just" eaLnBrk="0" fontAlgn="base" hangingPunct="0">
              <a:lnSpc>
                <a:spcPct val="150000"/>
              </a:lnSpc>
              <a:spcBef>
                <a:spcPct val="0"/>
              </a:spcBef>
              <a:spcAft>
                <a:spcPct val="0"/>
              </a:spcAft>
            </a:pPr>
            <a:r>
              <a:rPr lang="en-US" sz="2400" b="0" i="0" dirty="0">
                <a:effectLst/>
                <a:latin typeface="Times New Roman" panose="02020603050405020304" pitchFamily="18" charset="0"/>
                <a:cs typeface="Times New Roman" panose="02020603050405020304" pitchFamily="18" charset="0"/>
              </a:rPr>
              <a:t>When they need to be user readable, they are translated, back to the user name via the user name list.</a:t>
            </a:r>
            <a:endParaRPr lang="en-US" sz="2400" dirty="0">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r>
              <a:rPr lang="en-US" sz="2400" b="0" i="0" dirty="0">
                <a:effectLst/>
                <a:latin typeface="Times New Roman" panose="02020603050405020304" pitchFamily="18" charset="0"/>
                <a:cs typeface="Times New Roman" panose="02020603050405020304" pitchFamily="18" charset="0"/>
              </a:rPr>
              <a:t>Likewise, group functionality can be implemented as a system wide list of </a:t>
            </a:r>
            <a:r>
              <a:rPr lang="en-US" sz="2400" b="1" i="0" dirty="0">
                <a:solidFill>
                  <a:srgbClr val="FF0000"/>
                </a:solidFill>
                <a:effectLst/>
                <a:latin typeface="Times New Roman" panose="02020603050405020304" pitchFamily="18" charset="0"/>
                <a:cs typeface="Times New Roman" panose="02020603050405020304" pitchFamily="18" charset="0"/>
              </a:rPr>
              <a:t>group names and group identifiers</a:t>
            </a:r>
            <a:r>
              <a:rPr lang="en-US" sz="2400" b="0" i="0" dirty="0">
                <a:solidFill>
                  <a:srgbClr val="333333"/>
                </a:solidFill>
                <a:effectLst/>
                <a:latin typeface="Times New Roman" panose="02020603050405020304" pitchFamily="18" charset="0"/>
                <a:cs typeface="Times New Roman" panose="02020603050405020304" pitchFamily="18" charset="0"/>
              </a:rPr>
              <a:t>.</a:t>
            </a:r>
          </a:p>
          <a:p>
            <a:pPr algn="just" eaLnBrk="0" fontAlgn="base" hangingPunct="0">
              <a:lnSpc>
                <a:spcPct val="150000"/>
              </a:lnSpc>
              <a:spcBef>
                <a:spcPct val="0"/>
              </a:spcBef>
              <a:spcAft>
                <a:spcPct val="0"/>
              </a:spcAft>
            </a:pPr>
            <a:r>
              <a:rPr lang="en-US" sz="2400" b="0" i="0" dirty="0">
                <a:effectLst/>
                <a:latin typeface="Times New Roman" panose="02020603050405020304" pitchFamily="18" charset="0"/>
                <a:cs typeface="Times New Roman" panose="02020603050405020304" pitchFamily="18" charset="0"/>
              </a:rPr>
              <a:t>Every user can be in one or more groups, depending upon operating system design The user’s </a:t>
            </a:r>
            <a:r>
              <a:rPr lang="en-US" sz="2400" b="1" i="0" dirty="0">
                <a:solidFill>
                  <a:srgbClr val="FF0000"/>
                </a:solidFill>
                <a:effectLst/>
                <a:latin typeface="Times New Roman" panose="02020603050405020304" pitchFamily="18" charset="0"/>
                <a:cs typeface="Times New Roman" panose="02020603050405020304" pitchFamily="18" charset="0"/>
              </a:rPr>
              <a:t>group Ids </a:t>
            </a:r>
            <a:r>
              <a:rPr lang="en-US" sz="2400" b="0" i="0" dirty="0">
                <a:effectLst/>
                <a:latin typeface="Times New Roman" panose="02020603050405020304" pitchFamily="18" charset="0"/>
                <a:cs typeface="Times New Roman" panose="02020603050405020304" pitchFamily="18" charset="0"/>
              </a:rPr>
              <a:t>is also included in every associated process and thread.</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821626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5180EB-14F0-DF63-2463-410B3F81AEEE}"/>
              </a:ext>
            </a:extLst>
          </p:cNvPr>
          <p:cNvSpPr>
            <a:spLocks noGrp="1" noChangeArrowheads="1"/>
          </p:cNvSpPr>
          <p:nvPr>
            <p:ph idx="1"/>
          </p:nvPr>
        </p:nvSpPr>
        <p:spPr bwMode="auto">
          <a:xfrm>
            <a:off x="485192" y="689497"/>
            <a:ext cx="11103428" cy="51966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Remote File System:</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Networks allowed communications between </a:t>
            </a:r>
            <a:r>
              <a:rPr kumimoji="0" lang="en-US" altLang="en-US" sz="24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remote computers</a:t>
            </a: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Networking allows the </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sharing or resource spread </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within a campus or even around the world. </a:t>
            </a:r>
          </a:p>
          <a:p>
            <a:pPr algn="just">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User manually transfer files between machines via programs like ftp.</a:t>
            </a:r>
          </a:p>
          <a:p>
            <a:pPr algn="just">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A distributed file system (DFS) in which remote directories is visible from </a:t>
            </a:r>
            <a:r>
              <a:rPr kumimoji="0" lang="en-US" altLang="en-US" sz="24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the local machine</a:t>
            </a: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The World Wide Web: A browser is needed to gain access to the remote file   and</a:t>
            </a: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separate operations (essentially a  wrapper for ftp) are used  to transfer files.</a:t>
            </a:r>
          </a:p>
        </p:txBody>
      </p:sp>
    </p:spTree>
    <p:extLst>
      <p:ext uri="{BB962C8B-B14F-4D97-AF65-F5344CB8AC3E}">
        <p14:creationId xmlns:p14="http://schemas.microsoft.com/office/powerpoint/2010/main" val="31857750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D9E66B6-1643-01B4-480E-3C9324AB757D}"/>
              </a:ext>
            </a:extLst>
          </p:cNvPr>
          <p:cNvSpPr>
            <a:spLocks noGrp="1" noChangeArrowheads="1"/>
          </p:cNvSpPr>
          <p:nvPr>
            <p:ph idx="1"/>
          </p:nvPr>
        </p:nvSpPr>
        <p:spPr bwMode="auto">
          <a:xfrm>
            <a:off x="513184" y="540684"/>
            <a:ext cx="10840616" cy="60939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lnSpc>
                <a:spcPct val="100000"/>
              </a:lnSpc>
              <a:buNone/>
            </a:pPr>
            <a:r>
              <a:rPr kumimoji="0" lang="en-US" altLang="en-US" sz="2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a. The client-server Model:</a:t>
            </a:r>
          </a:p>
          <a:p>
            <a:pPr marL="0" indent="0" algn="just">
              <a:lnSpc>
                <a:spcPct val="100000"/>
              </a:lnSpc>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Remote file systems allow a computer to a mount one or more file systems from one or more remote machines.</a:t>
            </a:r>
          </a:p>
          <a:p>
            <a:pPr algn="just">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A  server  can  serve multiple  clients,  and  a  client  can use multiple servers, depending on the implementation details of a given client –server facility.</a:t>
            </a:r>
          </a:p>
          <a:p>
            <a:pPr algn="just">
              <a:lnSpc>
                <a:spcPct val="150000"/>
              </a:lnSpc>
            </a:pPr>
            <a:r>
              <a:rPr lang="en-US" sz="2400" b="0" i="0" dirty="0">
                <a:effectLst/>
                <a:latin typeface="Times New Roman" panose="02020603050405020304" pitchFamily="18" charset="0"/>
                <a:cs typeface="Times New Roman" panose="02020603050405020304" pitchFamily="18" charset="0"/>
              </a:rPr>
              <a:t>Client  identification  is more  difficult.  </a:t>
            </a:r>
          </a:p>
          <a:p>
            <a:pPr algn="just">
              <a:lnSpc>
                <a:spcPct val="150000"/>
              </a:lnSpc>
            </a:pPr>
            <a:r>
              <a:rPr lang="en-US" sz="2400" b="0" i="0" dirty="0">
                <a:effectLst/>
                <a:latin typeface="Times New Roman" panose="02020603050405020304" pitchFamily="18" charset="0"/>
                <a:cs typeface="Times New Roman" panose="02020603050405020304" pitchFamily="18" charset="0"/>
              </a:rPr>
              <a:t>Clients  can  be  specified by  their network name or other identifier, such as IP address, but these can be spoofed (or imitate). </a:t>
            </a:r>
          </a:p>
          <a:p>
            <a:pPr algn="just">
              <a:lnSpc>
                <a:spcPct val="150000"/>
              </a:lnSpc>
            </a:pPr>
            <a:r>
              <a:rPr lang="en-US" sz="2400" b="0" i="0" dirty="0">
                <a:effectLst/>
                <a:latin typeface="Times New Roman" panose="02020603050405020304" pitchFamily="18" charset="0"/>
                <a:cs typeface="Times New Roman" panose="02020603050405020304" pitchFamily="18" charset="0"/>
              </a:rPr>
              <a:t>An unauthorized client can spoof the server into deciding that it is authorized, and the unauthorized client could be allowed access.</a:t>
            </a:r>
            <a:endParaRPr lang="en-US" sz="2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081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B305E49-7B92-A3D5-EBBE-4FEBE1F263D1}"/>
              </a:ext>
            </a:extLst>
          </p:cNvPr>
          <p:cNvSpPr>
            <a:spLocks noGrp="1" noChangeArrowheads="1"/>
          </p:cNvSpPr>
          <p:nvPr>
            <p:ph idx="1"/>
          </p:nvPr>
        </p:nvSpPr>
        <p:spPr bwMode="auto">
          <a:xfrm>
            <a:off x="558280" y="923025"/>
            <a:ext cx="10834397" cy="50119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b)</a:t>
            </a: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Distributed Information systems: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Distributed information systems, also known as distributed naming service, have been devised to provide a unified access to the information needed for remote computing.</a:t>
            </a:r>
          </a:p>
          <a:p>
            <a:pPr algn="just">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Domain name system (DNS) provides </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host-name-to-network address </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translations for their entire Internet (including the World Wide Web). </a:t>
            </a:r>
          </a:p>
          <a:p>
            <a:pPr algn="just">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Before DNS was invented and became widespread, files containing the same information were sent via e-mail of ftp between all networked hosts.</a:t>
            </a:r>
            <a:b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b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8289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D27BAE8-AF7C-92DB-FF71-7DAB10CFD133}"/>
              </a:ext>
            </a:extLst>
          </p:cNvPr>
          <p:cNvSpPr>
            <a:spLocks noGrp="1" noChangeArrowheads="1"/>
          </p:cNvSpPr>
          <p:nvPr>
            <p:ph idx="1"/>
          </p:nvPr>
        </p:nvSpPr>
        <p:spPr bwMode="auto">
          <a:xfrm>
            <a:off x="475861" y="369027"/>
            <a:ext cx="10963469" cy="61199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c)</a:t>
            </a: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Failure Modes:</a:t>
            </a:r>
            <a:endParaRPr lang="en-US" altLang="en-US" sz="2400" dirty="0">
              <a:latin typeface="Times New Roman" panose="02020603050405020304" pitchFamily="18" charset="0"/>
              <a:cs typeface="Times New Roman" panose="02020603050405020304" pitchFamily="18" charset="0"/>
            </a:endParaRPr>
          </a:p>
          <a:p>
            <a:pPr algn="just">
              <a:lnSpc>
                <a:spcPct val="150000"/>
              </a:lnSpc>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Redundant arrays of inexpensive disks (RAID) </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can prevent the loss of a disk from resulting in the loss of data.</a:t>
            </a:r>
          </a:p>
          <a:p>
            <a:pPr algn="just">
              <a:lnSpc>
                <a:spcPct val="150000"/>
              </a:lnSpc>
            </a:pPr>
            <a:r>
              <a:rPr lang="en-US" sz="2400" b="0" i="0" dirty="0">
                <a:effectLst/>
                <a:latin typeface="Times New Roman" panose="02020603050405020304" pitchFamily="18" charset="0"/>
                <a:cs typeface="Times New Roman" panose="02020603050405020304" pitchFamily="18" charset="0"/>
              </a:rPr>
              <a:t>RAID is a way of storing the same data in different places on multiple hard disks or solid-state drives (SSDs) to protect data in the case of a drive failure.</a:t>
            </a:r>
            <a:endParaRPr lang="en-US" altLang="en-US" sz="2400" dirty="0">
              <a:latin typeface="Times New Roman" panose="02020603050405020304" pitchFamily="18" charset="0"/>
              <a:cs typeface="Times New Roman" panose="02020603050405020304" pitchFamily="18" charset="0"/>
            </a:endParaRPr>
          </a:p>
          <a:p>
            <a:pPr algn="just">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Remote file system has more failure modes.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Remote file systems add new failure modes, due to network failure , server failure.</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Recovery from failure can involve </a:t>
            </a:r>
            <a:r>
              <a:rPr lang="en-US" sz="2400" b="0" i="0" dirty="0">
                <a:solidFill>
                  <a:srgbClr val="3366FF"/>
                </a:solidFill>
                <a:effectLst/>
                <a:latin typeface="Times New Roman" panose="02020603050405020304" pitchFamily="18" charset="0"/>
                <a:cs typeface="Times New Roman" panose="02020603050405020304" pitchFamily="18" charset="0"/>
              </a:rPr>
              <a:t>state information </a:t>
            </a:r>
            <a:r>
              <a:rPr lang="en-US" sz="2400" b="0" i="0" dirty="0">
                <a:solidFill>
                  <a:srgbClr val="000000"/>
                </a:solidFill>
                <a:effectLst/>
                <a:latin typeface="Times New Roman" panose="02020603050405020304" pitchFamily="18" charset="0"/>
                <a:cs typeface="Times New Roman" panose="02020603050405020304" pitchFamily="18" charset="0"/>
              </a:rPr>
              <a:t>about </a:t>
            </a:r>
            <a:r>
              <a:rPr lang="en-US" sz="2400" b="1" i="0" dirty="0">
                <a:effectLst/>
                <a:latin typeface="Times New Roman" panose="02020603050405020304" pitchFamily="18" charset="0"/>
                <a:cs typeface="Times New Roman" panose="02020603050405020304" pitchFamily="18" charset="0"/>
              </a:rPr>
              <a:t>status of each remote request.</a:t>
            </a:r>
            <a:endParaRPr lang="en-US" sz="2400" b="1" dirty="0">
              <a:latin typeface="Times New Roman" panose="02020603050405020304" pitchFamily="18" charset="0"/>
              <a:cs typeface="Times New Roman" panose="02020603050405020304" pitchFamily="18" charset="0"/>
            </a:endParaRPr>
          </a:p>
          <a:p>
            <a:pPr algn="just">
              <a:lnSpc>
                <a:spcPct val="150000"/>
              </a:lnSpc>
            </a:pPr>
            <a:r>
              <a:rPr lang="en-US" sz="2400" b="0" i="0" dirty="0">
                <a:solidFill>
                  <a:srgbClr val="3366FF"/>
                </a:solidFill>
                <a:effectLst/>
                <a:latin typeface="Times New Roman" panose="02020603050405020304" pitchFamily="18" charset="0"/>
                <a:cs typeface="Times New Roman" panose="02020603050405020304" pitchFamily="18" charset="0"/>
              </a:rPr>
              <a:t>Stateless </a:t>
            </a:r>
            <a:r>
              <a:rPr lang="en-US" sz="2400" b="0" i="0" dirty="0">
                <a:solidFill>
                  <a:srgbClr val="000000"/>
                </a:solidFill>
                <a:effectLst/>
                <a:latin typeface="Times New Roman" panose="02020603050405020304" pitchFamily="18" charset="0"/>
                <a:cs typeface="Times New Roman" panose="02020603050405020304" pitchFamily="18" charset="0"/>
              </a:rPr>
              <a:t>protocols such as NFS v3 include all information in each request, </a:t>
            </a:r>
            <a:r>
              <a:rPr lang="en-US" sz="2400" b="1" i="0" dirty="0">
                <a:effectLst/>
                <a:latin typeface="Times New Roman" panose="02020603050405020304" pitchFamily="18" charset="0"/>
                <a:cs typeface="Times New Roman" panose="02020603050405020304" pitchFamily="18" charset="0"/>
              </a:rPr>
              <a:t>allowing easy recovery but less security.</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777334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10D4035-3402-64F7-0930-9AC9F5406F95}"/>
              </a:ext>
            </a:extLst>
          </p:cNvPr>
          <p:cNvSpPr>
            <a:spLocks noGrp="1" noChangeArrowheads="1"/>
          </p:cNvSpPr>
          <p:nvPr>
            <p:ph idx="1"/>
          </p:nvPr>
        </p:nvSpPr>
        <p:spPr bwMode="auto">
          <a:xfrm>
            <a:off x="531845" y="465968"/>
            <a:ext cx="10925431" cy="55399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d) Consistency Semantics:</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algn="just">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It is characterization of the system that specifies the semantics of multiple users accessing a shared file simultaneously.</a:t>
            </a:r>
          </a:p>
          <a:p>
            <a:pPr algn="just">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These semantics should specify </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when modifications of data by one user are observable by other users</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a:t>
            </a:r>
          </a:p>
          <a:p>
            <a:pPr algn="just">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The semantics are typically implemented as code with the file system. </a:t>
            </a:r>
          </a:p>
          <a:p>
            <a:pPr algn="just">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A series of file accesses (that is reads and writes) attempted by a user to the same file is always enclosed between the open and close operations.</a:t>
            </a:r>
          </a:p>
          <a:p>
            <a:pPr algn="just">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The series of access between the open and close operations is a file session.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25446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D005FDC-D6AC-F22B-85E1-60A08C395BF6}"/>
              </a:ext>
            </a:extLst>
          </p:cNvPr>
          <p:cNvSpPr>
            <a:spLocks noGrp="1" noChangeArrowheads="1"/>
          </p:cNvSpPr>
          <p:nvPr>
            <p:ph idx="1"/>
          </p:nvPr>
        </p:nvSpPr>
        <p:spPr bwMode="auto">
          <a:xfrm>
            <a:off x="727788" y="1000872"/>
            <a:ext cx="10422294" cy="40882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r>
              <a:rPr kumimoji="0" lang="en-US" altLang="en-US" sz="2400" b="1" i="0" u="none" strike="noStrike" cap="none" normalizeH="0" baseline="0" dirty="0" err="1">
                <a:ln>
                  <a:noFill/>
                </a:ln>
                <a:solidFill>
                  <a:srgbClr val="333333"/>
                </a:solidFill>
                <a:effectLst/>
                <a:latin typeface="Times New Roman" panose="02020603050405020304" pitchFamily="18" charset="0"/>
                <a:cs typeface="Times New Roman" panose="02020603050405020304" pitchFamily="18" charset="0"/>
              </a:rPr>
              <a:t>i</a:t>
            </a:r>
            <a:r>
              <a:rPr kumimoji="0" lang="en-US" altLang="en-US" sz="2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UNIX Semantics: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The UNIX file system uses the following consistency semantics:</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Writes to an open file by a user are visible immediately to other users that have this file open at the same time.</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One mode of sharing allows users to share the pointer of current location into the file. Thus, the advancing of the pointer by one user affects all sharing users.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9247453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9685BF3-1E73-3325-146E-CE0A0FC94F2D}"/>
              </a:ext>
            </a:extLst>
          </p:cNvPr>
          <p:cNvSpPr>
            <a:spLocks noGrp="1" noChangeArrowheads="1"/>
          </p:cNvSpPr>
          <p:nvPr>
            <p:ph idx="1"/>
          </p:nvPr>
        </p:nvSpPr>
        <p:spPr bwMode="auto">
          <a:xfrm>
            <a:off x="279918" y="471858"/>
            <a:ext cx="10842172" cy="35346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(ii) Session Semantics:</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The Andrew file system (AFS) uses the following consistency semantics:</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Writes to an open file by a user are not visible immediately to other users that have the same file open simultaneously.</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Once a file is closed, the changes made to it are visible only in sessions starting later. Already open instances of the file do not reflect this change.</a:t>
            </a:r>
          </a:p>
        </p:txBody>
      </p:sp>
    </p:spTree>
    <p:extLst>
      <p:ext uri="{BB962C8B-B14F-4D97-AF65-F5344CB8AC3E}">
        <p14:creationId xmlns:p14="http://schemas.microsoft.com/office/powerpoint/2010/main" val="37186371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288D4CC-7A61-D1CF-03A5-809E30A01C0B}"/>
              </a:ext>
            </a:extLst>
          </p:cNvPr>
          <p:cNvSpPr>
            <a:spLocks noGrp="1" noChangeArrowheads="1"/>
          </p:cNvSpPr>
          <p:nvPr>
            <p:ph idx="1"/>
          </p:nvPr>
        </p:nvSpPr>
        <p:spPr bwMode="auto">
          <a:xfrm>
            <a:off x="529140" y="783845"/>
            <a:ext cx="10900860" cy="27959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(iii) Immutable –shared File Semantics:</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algn="just">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Once a file is declared as shared by its creator, it cannot be modified. </a:t>
            </a:r>
          </a:p>
          <a:p>
            <a:pPr algn="just">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An immutable file has two key properties:</a:t>
            </a:r>
          </a:p>
          <a:p>
            <a:pPr algn="just">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Its name may </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not be reused </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and its contents may </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not be altered</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a:t>
            </a:r>
            <a:b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b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019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D26A7-C31A-D526-A5AC-53AEB104D58E}"/>
              </a:ext>
            </a:extLst>
          </p:cNvPr>
          <p:cNvSpPr>
            <a:spLocks noGrp="1"/>
          </p:cNvSpPr>
          <p:nvPr>
            <p:ph type="title"/>
          </p:nvPr>
        </p:nvSpPr>
        <p:spPr>
          <a:xfrm>
            <a:off x="177282" y="158621"/>
            <a:ext cx="11176518" cy="522416"/>
          </a:xfrm>
        </p:spPr>
        <p:txBody>
          <a:bodyPr>
            <a:noAutofit/>
          </a:bodyPr>
          <a:lstStyle/>
          <a:p>
            <a:r>
              <a:rPr lang="en-IN" sz="3600" b="1" dirty="0">
                <a:latin typeface="Times New Roman" panose="02020603050405020304" pitchFamily="18" charset="0"/>
                <a:cs typeface="Times New Roman" panose="02020603050405020304" pitchFamily="18" charset="0"/>
              </a:rPr>
              <a:t>File Operations</a:t>
            </a:r>
          </a:p>
        </p:txBody>
      </p:sp>
      <p:sp>
        <p:nvSpPr>
          <p:cNvPr id="3" name="Content Placeholder 2">
            <a:extLst>
              <a:ext uri="{FF2B5EF4-FFF2-40B4-BE49-F238E27FC236}">
                <a16:creationId xmlns:a16="http://schemas.microsoft.com/office/drawing/2014/main" id="{29039EAE-8504-6C7D-9BAF-C56ED3CA28CE}"/>
              </a:ext>
            </a:extLst>
          </p:cNvPr>
          <p:cNvSpPr>
            <a:spLocks noGrp="1"/>
          </p:cNvSpPr>
          <p:nvPr>
            <p:ph idx="1"/>
          </p:nvPr>
        </p:nvSpPr>
        <p:spPr>
          <a:xfrm>
            <a:off x="177282" y="793102"/>
            <a:ext cx="11756570" cy="5663682"/>
          </a:xfrm>
        </p:spPr>
        <p:txBody>
          <a:bodyPr>
            <a:normAutofit lnSpcReduction="10000"/>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Creating a file: </a:t>
            </a:r>
            <a:r>
              <a:rPr lang="en-US" sz="2400" dirty="0">
                <a:latin typeface="Times New Roman" panose="02020603050405020304" pitchFamily="18" charset="0"/>
                <a:cs typeface="Times New Roman" panose="02020603050405020304" pitchFamily="18" charset="0"/>
              </a:rPr>
              <a:t>Two steps are necessary to create a file. First, space in the file system must be found for the file. Second, an entry for the new file must be made in a directory. </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Opening a file: </a:t>
            </a:r>
            <a:r>
              <a:rPr lang="en-US" sz="2400" dirty="0">
                <a:latin typeface="Times New Roman" panose="02020603050405020304" pitchFamily="18" charset="0"/>
                <a:cs typeface="Times New Roman" panose="02020603050405020304" pitchFamily="18" charset="0"/>
              </a:rPr>
              <a:t>Rather than have all file operations specify a file name, causing the operating system to evaluate the name, check access permissions, and so on, all operations except create and delete require a file open() first. If successful, the open call returns a file handle that is used as an argument in the other calls. </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Writing a file: </a:t>
            </a:r>
            <a:r>
              <a:rPr lang="en-US" sz="2400" dirty="0">
                <a:latin typeface="Times New Roman" panose="02020603050405020304" pitchFamily="18" charset="0"/>
                <a:cs typeface="Times New Roman" panose="02020603050405020304" pitchFamily="18" charset="0"/>
              </a:rPr>
              <a:t>To write a file, we make a system call specifying both the open file handle and the information to be written to the file. The system must keep a write pointer to the location in the file where the next write is to take place if it is sequential. The write pointer must be updated whenever a write occurs. </a:t>
            </a:r>
          </a:p>
        </p:txBody>
      </p:sp>
    </p:spTree>
    <p:extLst>
      <p:ext uri="{BB962C8B-B14F-4D97-AF65-F5344CB8AC3E}">
        <p14:creationId xmlns:p14="http://schemas.microsoft.com/office/powerpoint/2010/main" val="32756829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1FE9-F85F-6D3F-27FF-D4508B94A7FF}"/>
              </a:ext>
            </a:extLst>
          </p:cNvPr>
          <p:cNvSpPr>
            <a:spLocks noGrp="1"/>
          </p:cNvSpPr>
          <p:nvPr>
            <p:ph type="title"/>
          </p:nvPr>
        </p:nvSpPr>
        <p:spPr>
          <a:xfrm>
            <a:off x="251927" y="158620"/>
            <a:ext cx="10624458" cy="624438"/>
          </a:xfrm>
        </p:spPr>
        <p:txBody>
          <a:bodyPr>
            <a:normAutofit fontScale="90000"/>
          </a:bodyPr>
          <a:lstStyle/>
          <a:p>
            <a:r>
              <a:rPr lang="en-IN" b="1" dirty="0">
                <a:latin typeface="Times New Roman" panose="02020603050405020304" pitchFamily="18" charset="0"/>
                <a:cs typeface="Times New Roman" panose="02020603050405020304" pitchFamily="18" charset="0"/>
              </a:rPr>
              <a:t>Protection in File System</a:t>
            </a:r>
          </a:p>
        </p:txBody>
      </p:sp>
      <p:sp>
        <p:nvSpPr>
          <p:cNvPr id="3" name="Content Placeholder 2">
            <a:extLst>
              <a:ext uri="{FF2B5EF4-FFF2-40B4-BE49-F238E27FC236}">
                <a16:creationId xmlns:a16="http://schemas.microsoft.com/office/drawing/2014/main" id="{499A5BC8-8913-0285-8CB6-737545DFDEA7}"/>
              </a:ext>
            </a:extLst>
          </p:cNvPr>
          <p:cNvSpPr>
            <a:spLocks noGrp="1"/>
          </p:cNvSpPr>
          <p:nvPr>
            <p:ph idx="1"/>
          </p:nvPr>
        </p:nvSpPr>
        <p:spPr>
          <a:xfrm>
            <a:off x="326571" y="849086"/>
            <a:ext cx="11532637" cy="5747657"/>
          </a:xfrm>
        </p:spPr>
        <p:txBody>
          <a:bodyPr/>
          <a:lstStyle/>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Users want to protect the information stored in the file system from </a:t>
            </a:r>
            <a:r>
              <a:rPr lang="en-US" sz="2400" b="1" i="0" dirty="0">
                <a:effectLst/>
                <a:latin typeface="Times New Roman" panose="02020603050405020304" pitchFamily="18" charset="0"/>
                <a:cs typeface="Times New Roman" panose="02020603050405020304" pitchFamily="18" charset="0"/>
              </a:rPr>
              <a:t>improper access </a:t>
            </a:r>
            <a:r>
              <a:rPr lang="en-US" sz="2400" b="0" i="0" dirty="0">
                <a:effectLst/>
                <a:latin typeface="Times New Roman" panose="02020603050405020304" pitchFamily="18" charset="0"/>
                <a:cs typeface="Times New Roman" panose="02020603050405020304" pitchFamily="18" charset="0"/>
              </a:rPr>
              <a:t>and </a:t>
            </a:r>
            <a:r>
              <a:rPr lang="en-US" sz="2400" b="1" i="0" dirty="0">
                <a:effectLst/>
                <a:latin typeface="Times New Roman" panose="02020603050405020304" pitchFamily="18" charset="0"/>
                <a:cs typeface="Times New Roman" panose="02020603050405020304" pitchFamily="18" charset="0"/>
              </a:rPr>
              <a:t>physical damage</a:t>
            </a:r>
            <a:r>
              <a:rPr lang="en-US" sz="2400" b="0" i="0" dirty="0">
                <a:effectLst/>
                <a:latin typeface="Times New Roman" panose="02020603050405020304" pitchFamily="18" charset="0"/>
                <a:cs typeface="Times New Roman" panose="02020603050405020304" pitchFamily="18" charset="0"/>
              </a:rPr>
              <a:t>.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To protect our information, one can make duplicate copies of the files, some systems automatically copy the files to protect the user from losing important information if the original files are accidentally destroyed.</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There can be situations of hardware errors like extreme temperature, vandalism, head crashes, failures, etc. that may cause damage to the files.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To understand protection better we will need to understand the types of access.</a:t>
            </a:r>
          </a:p>
          <a:p>
            <a:pPr marL="0" indent="0" algn="l" fontAlgn="base">
              <a:buNone/>
            </a:pPr>
            <a:endParaRPr lang="en-US" b="0"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42392385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B1A20D-E306-5D53-F8A5-5FCCAD2AB3C4}"/>
              </a:ext>
            </a:extLst>
          </p:cNvPr>
          <p:cNvSpPr>
            <a:spLocks noGrp="1"/>
          </p:cNvSpPr>
          <p:nvPr>
            <p:ph idx="1"/>
          </p:nvPr>
        </p:nvSpPr>
        <p:spPr>
          <a:xfrm>
            <a:off x="307910" y="205272"/>
            <a:ext cx="11607281" cy="6550091"/>
          </a:xfrm>
        </p:spPr>
        <p:txBody>
          <a:bodyPr>
            <a:normAutofit/>
          </a:bodyPr>
          <a:lstStyle/>
          <a:p>
            <a:pPr marL="0" indent="0" algn="l" fontAlgn="base">
              <a:buNone/>
            </a:pPr>
            <a:r>
              <a:rPr lang="en-IN" b="1" i="0" dirty="0">
                <a:solidFill>
                  <a:srgbClr val="C00000"/>
                </a:solidFill>
                <a:effectLst/>
                <a:latin typeface="Times New Roman" panose="02020603050405020304" pitchFamily="18" charset="0"/>
                <a:cs typeface="Times New Roman" panose="02020603050405020304" pitchFamily="18" charset="0"/>
              </a:rPr>
              <a:t>Types of access:</a:t>
            </a:r>
            <a:endParaRPr lang="en-IN" b="0" i="0" dirty="0">
              <a:solidFill>
                <a:srgbClr val="C00000"/>
              </a:solidFill>
              <a:effectLst/>
              <a:latin typeface="Times New Roman" panose="02020603050405020304" pitchFamily="18" charset="0"/>
              <a:cs typeface="Times New Roman" panose="02020603050405020304" pitchFamily="18" charset="0"/>
            </a:endParaRPr>
          </a:p>
          <a:p>
            <a:pPr algn="just" fontAlgn="base">
              <a:lnSpc>
                <a:spcPct val="160000"/>
              </a:lnSpc>
            </a:pPr>
            <a:r>
              <a:rPr lang="en-US" sz="2600" b="1" i="0" dirty="0">
                <a:effectLst/>
                <a:latin typeface="Times New Roman" panose="02020603050405020304" pitchFamily="18" charset="0"/>
                <a:cs typeface="Times New Roman" panose="02020603050405020304" pitchFamily="18" charset="0"/>
              </a:rPr>
              <a:t>File sharing</a:t>
            </a:r>
            <a:r>
              <a:rPr lang="en-US" sz="2600" b="0" i="0" dirty="0">
                <a:effectLst/>
                <a:latin typeface="Times New Roman" panose="02020603050405020304" pitchFamily="18" charset="0"/>
                <a:cs typeface="Times New Roman" panose="02020603050405020304" pitchFamily="18" charset="0"/>
              </a:rPr>
              <a:t> is the method of providing partial or full access to the users of the file system, as multiple users have access to the same data, there is a need for protection. </a:t>
            </a:r>
          </a:p>
          <a:p>
            <a:pPr algn="just" fontAlgn="base">
              <a:lnSpc>
                <a:spcPct val="160000"/>
              </a:lnSpc>
            </a:pPr>
            <a:r>
              <a:rPr lang="en-US" sz="2600" b="0" i="0" dirty="0">
                <a:effectLst/>
                <a:latin typeface="Times New Roman" panose="02020603050405020304" pitchFamily="18" charset="0"/>
                <a:cs typeface="Times New Roman" panose="02020603050405020304" pitchFamily="18" charset="0"/>
              </a:rPr>
              <a:t>One way to protect file systems can be to prohibit access, but it is an extreme scenario and is not of practical use.</a:t>
            </a:r>
          </a:p>
          <a:p>
            <a:pPr algn="just" fontAlgn="base">
              <a:lnSpc>
                <a:spcPct val="160000"/>
              </a:lnSpc>
            </a:pPr>
            <a:r>
              <a:rPr lang="en-US" sz="2600" b="0" i="0" dirty="0">
                <a:effectLst/>
                <a:latin typeface="Times New Roman" panose="02020603050405020304" pitchFamily="18" charset="0"/>
                <a:cs typeface="Times New Roman" panose="02020603050405020304" pitchFamily="18" charset="0"/>
              </a:rPr>
              <a:t>What is needed is </a:t>
            </a:r>
            <a:r>
              <a:rPr lang="en-US" sz="2600" b="1" i="0" dirty="0">
                <a:effectLst/>
                <a:latin typeface="Times New Roman" panose="02020603050405020304" pitchFamily="18" charset="0"/>
                <a:cs typeface="Times New Roman" panose="02020603050405020304" pitchFamily="18" charset="0"/>
              </a:rPr>
              <a:t>controlled access</a:t>
            </a:r>
            <a:r>
              <a:rPr lang="en-US" sz="2600" b="0" i="0" dirty="0">
                <a:effectLst/>
                <a:latin typeface="Times New Roman" panose="02020603050405020304" pitchFamily="18" charset="0"/>
                <a:cs typeface="Times New Roman" panose="02020603050405020304" pitchFamily="18" charset="0"/>
              </a:rPr>
              <a:t>. It may depend on various factors.</a:t>
            </a:r>
          </a:p>
          <a:p>
            <a:pPr algn="just" fontAlgn="base">
              <a:lnSpc>
                <a:spcPct val="160000"/>
              </a:lnSpc>
            </a:pPr>
            <a:r>
              <a:rPr lang="en-US" sz="2600" b="0" i="0" dirty="0">
                <a:effectLst/>
                <a:latin typeface="Times New Roman" panose="02020603050405020304" pitchFamily="18" charset="0"/>
                <a:cs typeface="Times New Roman" panose="02020603050405020304" pitchFamily="18" charset="0"/>
              </a:rPr>
              <a:t>These are the following operations that can be controlled:</a:t>
            </a:r>
          </a:p>
          <a:p>
            <a:pPr marL="0" indent="0">
              <a:buNone/>
            </a:pPr>
            <a:endParaRPr lang="en-IN" dirty="0"/>
          </a:p>
        </p:txBody>
      </p:sp>
    </p:spTree>
    <p:extLst>
      <p:ext uri="{BB962C8B-B14F-4D97-AF65-F5344CB8AC3E}">
        <p14:creationId xmlns:p14="http://schemas.microsoft.com/office/powerpoint/2010/main" val="5999156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4DE5ED-1538-4213-1434-F712634FC35C}"/>
              </a:ext>
            </a:extLst>
          </p:cNvPr>
          <p:cNvSpPr>
            <a:spLocks noGrp="1"/>
          </p:cNvSpPr>
          <p:nvPr>
            <p:ph idx="1"/>
          </p:nvPr>
        </p:nvSpPr>
        <p:spPr>
          <a:xfrm>
            <a:off x="625151" y="475861"/>
            <a:ext cx="10728649" cy="5701102"/>
          </a:xfrm>
        </p:spPr>
        <p:txBody>
          <a:bodyPr>
            <a:normAutofit fontScale="85000" lnSpcReduction="20000"/>
          </a:bodyPr>
          <a:lstStyle/>
          <a:p>
            <a:pPr algn="just" fontAlgn="base">
              <a:lnSpc>
                <a:spcPct val="160000"/>
              </a:lnSpc>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Delete</a:t>
            </a:r>
          </a:p>
          <a:p>
            <a:pPr algn="just" fontAlgn="base">
              <a:lnSpc>
                <a:spcPct val="160000"/>
              </a:lnSpc>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Append</a:t>
            </a:r>
          </a:p>
          <a:p>
            <a:pPr algn="just" fontAlgn="base">
              <a:lnSpc>
                <a:spcPct val="160000"/>
              </a:lnSpc>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Execute</a:t>
            </a:r>
          </a:p>
          <a:p>
            <a:pPr algn="just" fontAlgn="base">
              <a:lnSpc>
                <a:spcPct val="160000"/>
              </a:lnSpc>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Read</a:t>
            </a:r>
          </a:p>
          <a:p>
            <a:pPr algn="just" fontAlgn="base">
              <a:lnSpc>
                <a:spcPct val="160000"/>
              </a:lnSpc>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Write</a:t>
            </a:r>
          </a:p>
          <a:p>
            <a:pPr algn="just" fontAlgn="base">
              <a:lnSpc>
                <a:spcPct val="160000"/>
              </a:lnSpc>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List</a:t>
            </a:r>
          </a:p>
          <a:p>
            <a:pPr algn="just" fontAlgn="base">
              <a:lnSpc>
                <a:spcPct val="160000"/>
              </a:lnSpc>
            </a:pPr>
            <a:r>
              <a:rPr lang="en-US" sz="2800" b="0" i="0" dirty="0">
                <a:solidFill>
                  <a:srgbClr val="000000"/>
                </a:solidFill>
                <a:effectLst/>
                <a:latin typeface="Times New Roman" panose="02020603050405020304" pitchFamily="18" charset="0"/>
                <a:cs typeface="Times New Roman" panose="02020603050405020304" pitchFamily="18" charset="0"/>
              </a:rPr>
              <a:t>However, protection is provided only at a lower level. For example, copying a file may be implemented by simply providing a sequence of </a:t>
            </a:r>
            <a:r>
              <a:rPr lang="en-US" sz="2800" b="1" i="0" dirty="0">
                <a:solidFill>
                  <a:srgbClr val="000000"/>
                </a:solidFill>
                <a:effectLst/>
                <a:latin typeface="Times New Roman" panose="02020603050405020304" pitchFamily="18" charset="0"/>
                <a:cs typeface="Times New Roman" panose="02020603050405020304" pitchFamily="18" charset="0"/>
              </a:rPr>
              <a:t>read requests</a:t>
            </a:r>
            <a:r>
              <a:rPr lang="en-US" sz="2800" b="0" i="0" dirty="0">
                <a:solidFill>
                  <a:srgbClr val="000000"/>
                </a:solidFill>
                <a:effectLst/>
                <a:latin typeface="Times New Roman" panose="02020603050405020304" pitchFamily="18" charset="0"/>
                <a:cs typeface="Times New Roman" panose="02020603050405020304" pitchFamily="18" charset="0"/>
              </a:rPr>
              <a:t>. In this scenario, a user with read access can copy the file and print it, and so on.</a:t>
            </a:r>
          </a:p>
          <a:p>
            <a:endParaRPr lang="en-IN" dirty="0"/>
          </a:p>
        </p:txBody>
      </p:sp>
    </p:spTree>
    <p:extLst>
      <p:ext uri="{BB962C8B-B14F-4D97-AF65-F5344CB8AC3E}">
        <p14:creationId xmlns:p14="http://schemas.microsoft.com/office/powerpoint/2010/main" val="860378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11236D-FE8E-0EA5-BAF1-C411FFE2496E}"/>
              </a:ext>
            </a:extLst>
          </p:cNvPr>
          <p:cNvSpPr>
            <a:spLocks noGrp="1"/>
          </p:cNvSpPr>
          <p:nvPr>
            <p:ph idx="1"/>
          </p:nvPr>
        </p:nvSpPr>
        <p:spPr>
          <a:xfrm>
            <a:off x="362339" y="416702"/>
            <a:ext cx="10515600" cy="6170709"/>
          </a:xfrm>
        </p:spPr>
        <p:txBody>
          <a:bodyPr>
            <a:normAutofit fontScale="77500" lnSpcReduction="20000"/>
          </a:bodyPr>
          <a:lstStyle/>
          <a:p>
            <a:pPr marL="0" indent="0">
              <a:buNone/>
            </a:pPr>
            <a:r>
              <a:rPr lang="en-US" b="1" i="0" dirty="0">
                <a:solidFill>
                  <a:srgbClr val="000000"/>
                </a:solidFill>
                <a:effectLst/>
                <a:latin typeface="Times New Roman" panose="02020603050405020304" pitchFamily="18" charset="0"/>
                <a:cs typeface="Times New Roman" panose="02020603050405020304" pitchFamily="18" charset="0"/>
              </a:rPr>
              <a:t>Access Control</a:t>
            </a:r>
          </a:p>
          <a:p>
            <a:pPr algn="just">
              <a:lnSpc>
                <a:spcPct val="160000"/>
              </a:lnSpc>
            </a:pPr>
            <a:r>
              <a:rPr lang="en-US" sz="2600" b="0" i="0" dirty="0">
                <a:effectLst/>
                <a:latin typeface="Times New Roman" panose="02020603050405020304" pitchFamily="18" charset="0"/>
                <a:cs typeface="Times New Roman" panose="02020603050405020304" pitchFamily="18" charset="0"/>
              </a:rPr>
              <a:t>There are numerous ways to access any file, one of the prominent ones is to associate identity-dependent access with all files and directories. </a:t>
            </a:r>
          </a:p>
          <a:p>
            <a:pPr algn="just">
              <a:lnSpc>
                <a:spcPct val="160000"/>
              </a:lnSpc>
            </a:pPr>
            <a:r>
              <a:rPr lang="en-US" sz="2600" b="0" i="0" dirty="0">
                <a:effectLst/>
                <a:latin typeface="Times New Roman" panose="02020603050405020304" pitchFamily="18" charset="0"/>
                <a:cs typeface="Times New Roman" panose="02020603050405020304" pitchFamily="18" charset="0"/>
              </a:rPr>
              <a:t>A list is created called the access-control list which enlists the names of users and the type of access granted to them. </a:t>
            </a:r>
          </a:p>
          <a:p>
            <a:pPr algn="just">
              <a:lnSpc>
                <a:spcPct val="160000"/>
              </a:lnSpc>
            </a:pPr>
            <a:r>
              <a:rPr lang="en-US" sz="2600" b="0" i="0" dirty="0">
                <a:effectLst/>
                <a:latin typeface="Times New Roman" panose="02020603050405020304" pitchFamily="18" charset="0"/>
                <a:cs typeface="Times New Roman" panose="02020603050405020304" pitchFamily="18" charset="0"/>
              </a:rPr>
              <a:t>However, it is very long as all the users need to be listed down. This process can often be tedious and unrewarding, especially if one does not have the list of users before the task. </a:t>
            </a:r>
          </a:p>
          <a:p>
            <a:pPr algn="just" fontAlgn="base">
              <a:lnSpc>
                <a:spcPct val="160000"/>
              </a:lnSpc>
            </a:pPr>
            <a:r>
              <a:rPr lang="en-US" sz="2600" b="0" i="0" dirty="0">
                <a:effectLst/>
                <a:latin typeface="Times New Roman" panose="02020603050405020304" pitchFamily="18" charset="0"/>
                <a:cs typeface="Times New Roman" panose="02020603050405020304" pitchFamily="18" charset="0"/>
              </a:rPr>
              <a:t>To resolve this situation and condense the length of access-control list, the following classifications are used:</a:t>
            </a:r>
          </a:p>
          <a:p>
            <a:pPr algn="just" fontAlgn="base">
              <a:lnSpc>
                <a:spcPct val="160000"/>
              </a:lnSpc>
              <a:buFont typeface="Arial" panose="020B0604020202020204" pitchFamily="34" charset="0"/>
              <a:buChar char="•"/>
            </a:pPr>
            <a:r>
              <a:rPr lang="en-US" sz="2600" b="1" i="0" dirty="0">
                <a:effectLst/>
                <a:latin typeface="Times New Roman" panose="02020603050405020304" pitchFamily="18" charset="0"/>
                <a:cs typeface="Times New Roman" panose="02020603050405020304" pitchFamily="18" charset="0"/>
              </a:rPr>
              <a:t>Owner –</a:t>
            </a:r>
            <a:r>
              <a:rPr lang="en-US" sz="2600" b="0" i="0" dirty="0">
                <a:effectLst/>
                <a:latin typeface="Times New Roman" panose="02020603050405020304" pitchFamily="18" charset="0"/>
                <a:cs typeface="Times New Roman" panose="02020603050405020304" pitchFamily="18" charset="0"/>
              </a:rPr>
              <a:t> Owner is the user who has created the file.</a:t>
            </a:r>
          </a:p>
          <a:p>
            <a:pPr algn="just" fontAlgn="base">
              <a:lnSpc>
                <a:spcPct val="160000"/>
              </a:lnSpc>
              <a:buFont typeface="Arial" panose="020B0604020202020204" pitchFamily="34" charset="0"/>
              <a:buChar char="•"/>
            </a:pPr>
            <a:r>
              <a:rPr lang="en-US" sz="2600" b="1" i="0" dirty="0">
                <a:effectLst/>
                <a:latin typeface="Times New Roman" panose="02020603050405020304" pitchFamily="18" charset="0"/>
                <a:cs typeface="Times New Roman" panose="02020603050405020304" pitchFamily="18" charset="0"/>
              </a:rPr>
              <a:t>Group –</a:t>
            </a:r>
            <a:r>
              <a:rPr lang="en-US" sz="2600" b="0" i="0" dirty="0">
                <a:effectLst/>
                <a:latin typeface="Times New Roman" panose="02020603050405020304" pitchFamily="18" charset="0"/>
                <a:cs typeface="Times New Roman" panose="02020603050405020304" pitchFamily="18" charset="0"/>
              </a:rPr>
              <a:t> A group is a set of members who has similar needs and they are sharing the same file.</a:t>
            </a:r>
          </a:p>
          <a:p>
            <a:pPr algn="just" fontAlgn="base">
              <a:lnSpc>
                <a:spcPct val="160000"/>
              </a:lnSpc>
              <a:buFont typeface="Arial" panose="020B0604020202020204" pitchFamily="34" charset="0"/>
              <a:buChar char="•"/>
            </a:pPr>
            <a:r>
              <a:rPr lang="en-US" sz="2600" b="1" i="0" dirty="0">
                <a:effectLst/>
                <a:latin typeface="Times New Roman" panose="02020603050405020304" pitchFamily="18" charset="0"/>
                <a:cs typeface="Times New Roman" panose="02020603050405020304" pitchFamily="18" charset="0"/>
              </a:rPr>
              <a:t>Universe –</a:t>
            </a:r>
            <a:r>
              <a:rPr lang="en-US" sz="2600" b="0" i="0" dirty="0">
                <a:effectLst/>
                <a:latin typeface="Times New Roman" panose="02020603050405020304" pitchFamily="18" charset="0"/>
                <a:cs typeface="Times New Roman" panose="02020603050405020304" pitchFamily="18" charset="0"/>
              </a:rPr>
              <a:t> In the system, all other users are under the category called universe.</a:t>
            </a:r>
          </a:p>
          <a:p>
            <a:pPr marL="0" indent="0" algn="l" fontAlgn="base">
              <a:buNone/>
            </a:pPr>
            <a:endParaRPr lang="en-US" b="0"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379841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BB10D1-87E0-038D-84E2-D934A646740E}"/>
              </a:ext>
            </a:extLst>
          </p:cNvPr>
          <p:cNvSpPr>
            <a:spLocks noGrp="1"/>
          </p:cNvSpPr>
          <p:nvPr>
            <p:ph idx="1"/>
          </p:nvPr>
        </p:nvSpPr>
        <p:spPr>
          <a:xfrm>
            <a:off x="298580" y="485192"/>
            <a:ext cx="11055220" cy="5691771"/>
          </a:xfrm>
        </p:spPr>
        <p:txBody>
          <a:bodyPr>
            <a:normAutofit/>
          </a:bodyPr>
          <a:lstStyle/>
          <a:p>
            <a:pPr marL="0" indent="0" algn="l" fontAlgn="base">
              <a:buNone/>
            </a:pPr>
            <a:r>
              <a:rPr lang="en-US" sz="2400" b="1" i="0" dirty="0">
                <a:solidFill>
                  <a:srgbClr val="000000"/>
                </a:solidFill>
                <a:effectLst/>
                <a:latin typeface="Times New Roman" panose="02020603050405020304" pitchFamily="18" charset="0"/>
                <a:cs typeface="Times New Roman" panose="02020603050405020304" pitchFamily="18" charset="0"/>
              </a:rPr>
              <a:t>Other ways of protection:</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Another approach is to use passwords to enable access to the file systems.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However, this method has certain disadvantages:</a:t>
            </a:r>
          </a:p>
          <a:p>
            <a:pPr algn="just" fontAlgn="base">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If one password is used for all the files, then in a situation where the password happens to be known by the other users, all the files will be accessible.</a:t>
            </a:r>
          </a:p>
          <a:p>
            <a:pPr algn="just" fontAlgn="base">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It can be difficult to remember a lengthy and large number of passwords.</a:t>
            </a:r>
          </a:p>
          <a:p>
            <a:pPr marL="0" indent="0" algn="just" fontAlgn="base">
              <a:lnSpc>
                <a:spcPct val="150000"/>
              </a:lnSpc>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43015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A0424-2F2C-D058-62F4-A182270087D8}"/>
              </a:ext>
            </a:extLst>
          </p:cNvPr>
          <p:cNvSpPr>
            <a:spLocks noGrp="1"/>
          </p:cNvSpPr>
          <p:nvPr>
            <p:ph type="title"/>
          </p:nvPr>
        </p:nvSpPr>
        <p:spPr>
          <a:xfrm>
            <a:off x="205273" y="113199"/>
            <a:ext cx="11148527" cy="344001"/>
          </a:xfrm>
        </p:spPr>
        <p:txBody>
          <a:bodyPr>
            <a:normAutofit fontScale="90000"/>
          </a:bodyPr>
          <a:lstStyle/>
          <a:p>
            <a:r>
              <a:rPr lang="en-IN" b="1" i="0" dirty="0">
                <a:solidFill>
                  <a:srgbClr val="000000"/>
                </a:solidFill>
                <a:effectLst/>
                <a:latin typeface="Times New Roman" panose="02020603050405020304" pitchFamily="18" charset="0"/>
                <a:cs typeface="Times New Roman" panose="02020603050405020304" pitchFamily="18" charset="0"/>
              </a:rPr>
              <a:t>File System Structure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3617F6-7F6C-AEFD-0868-61B32FA91DFC}"/>
              </a:ext>
            </a:extLst>
          </p:cNvPr>
          <p:cNvSpPr>
            <a:spLocks noGrp="1"/>
          </p:cNvSpPr>
          <p:nvPr>
            <p:ph idx="1"/>
          </p:nvPr>
        </p:nvSpPr>
        <p:spPr>
          <a:xfrm>
            <a:off x="205273" y="634480"/>
            <a:ext cx="11411339" cy="5961031"/>
          </a:xfrm>
        </p:spPr>
        <p:txBody>
          <a:bodyPr>
            <a:normAutofit fontScale="92500" lnSpcReduction="20000"/>
          </a:bodyPr>
          <a:lstStyle/>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file system provides the users efficient access to the disk by allowing convenient storage, location, and retrieval of data.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Operating Systems use the layering method for every task including file systems, and every layer is responsible for some activities.</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layers are as follows:</a:t>
            </a:r>
          </a:p>
          <a:p>
            <a:pPr algn="just" fontAlgn="base">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Application program</a:t>
            </a:r>
          </a:p>
          <a:p>
            <a:pPr algn="just" fontAlgn="base">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Logical File System</a:t>
            </a:r>
          </a:p>
          <a:p>
            <a:pPr algn="just" fontAlgn="base">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File Organization Module</a:t>
            </a:r>
          </a:p>
          <a:p>
            <a:pPr algn="just" fontAlgn="base">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Basic File System</a:t>
            </a:r>
          </a:p>
          <a:p>
            <a:pPr algn="just" fontAlgn="base">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I\O Control</a:t>
            </a:r>
          </a:p>
          <a:p>
            <a:pPr algn="just" fontAlgn="base">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Devices</a:t>
            </a:r>
          </a:p>
          <a:p>
            <a:pPr marL="0" indent="0">
              <a:buNone/>
            </a:pPr>
            <a:endParaRPr lang="en-IN" dirty="0"/>
          </a:p>
        </p:txBody>
      </p:sp>
    </p:spTree>
    <p:extLst>
      <p:ext uri="{BB962C8B-B14F-4D97-AF65-F5344CB8AC3E}">
        <p14:creationId xmlns:p14="http://schemas.microsoft.com/office/powerpoint/2010/main" val="773263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B84D-D966-6D7E-6C15-ADDECD83F5BE}"/>
              </a:ext>
            </a:extLst>
          </p:cNvPr>
          <p:cNvSpPr>
            <a:spLocks noGrp="1"/>
          </p:cNvSpPr>
          <p:nvPr>
            <p:ph type="title"/>
          </p:nvPr>
        </p:nvSpPr>
        <p:spPr>
          <a:xfrm>
            <a:off x="149288" y="81157"/>
            <a:ext cx="11064551" cy="493291"/>
          </a:xfrm>
        </p:spPr>
        <p:txBody>
          <a:bodyPr>
            <a:noAutofit/>
          </a:bodyPr>
          <a:lstStyle/>
          <a:p>
            <a:r>
              <a:rPr lang="en-IN" sz="3200" b="1" i="0" dirty="0">
                <a:solidFill>
                  <a:srgbClr val="000000"/>
                </a:solidFill>
                <a:effectLst/>
                <a:latin typeface="Times New Roman" panose="02020603050405020304" pitchFamily="18" charset="0"/>
                <a:cs typeface="Times New Roman" panose="02020603050405020304" pitchFamily="18" charset="0"/>
              </a:rPr>
              <a:t>Application of each layer:</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6A37F5-28BD-0284-4B18-775B501A6031}"/>
              </a:ext>
            </a:extLst>
          </p:cNvPr>
          <p:cNvSpPr>
            <a:spLocks noGrp="1"/>
          </p:cNvSpPr>
          <p:nvPr>
            <p:ph idx="1"/>
          </p:nvPr>
        </p:nvSpPr>
        <p:spPr>
          <a:xfrm>
            <a:off x="149288" y="574448"/>
            <a:ext cx="11893424" cy="6115601"/>
          </a:xfrm>
        </p:spPr>
        <p:txBody>
          <a:bodyPr>
            <a:normAutofit fontScale="70000" lnSpcReduction="20000"/>
          </a:bodyPr>
          <a:lstStyle/>
          <a:p>
            <a:pPr algn="just" fontAlgn="base">
              <a:lnSpc>
                <a:spcPct val="170000"/>
              </a:lnSpc>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The application program</a:t>
            </a:r>
            <a:r>
              <a:rPr lang="en-US" b="0" i="0" dirty="0">
                <a:solidFill>
                  <a:srgbClr val="000000"/>
                </a:solidFill>
                <a:effectLst/>
                <a:latin typeface="Times New Roman" panose="02020603050405020304" pitchFamily="18" charset="0"/>
                <a:cs typeface="Times New Roman" panose="02020603050405020304" pitchFamily="18" charset="0"/>
              </a:rPr>
              <a:t> requests for a file, the request is sent to the logical file system. </a:t>
            </a:r>
          </a:p>
          <a:p>
            <a:pPr algn="just" fontAlgn="base">
              <a:lnSpc>
                <a:spcPct val="170000"/>
              </a:lnSpc>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The logical file system</a:t>
            </a:r>
            <a:r>
              <a:rPr lang="en-US" b="0" i="0" dirty="0">
                <a:solidFill>
                  <a:srgbClr val="000000"/>
                </a:solidFill>
                <a:effectLst/>
                <a:latin typeface="Times New Roman" panose="02020603050405020304" pitchFamily="18" charset="0"/>
                <a:cs typeface="Times New Roman" panose="02020603050405020304" pitchFamily="18" charset="0"/>
              </a:rPr>
              <a:t> stores the meta data of the file and the directory structure. If the application program does not have the required permissions, then the logical file system shows an error. It is also responsible for verifying the path to the file.</a:t>
            </a:r>
          </a:p>
          <a:p>
            <a:pPr algn="just" fontAlgn="base">
              <a:lnSpc>
                <a:spcPct val="170000"/>
              </a:lnSpc>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Files are stored in the hard disks from where it is to be retrieved. The files are divided into logical blocks. To store and retrieve data from the file, the logical blocks need to be mapped to the physical blocks. This mapping is done by </a:t>
            </a:r>
            <a:r>
              <a:rPr lang="en-US" b="1" i="0" dirty="0">
                <a:solidFill>
                  <a:srgbClr val="000000"/>
                </a:solidFill>
                <a:effectLst/>
                <a:latin typeface="Times New Roman" panose="02020603050405020304" pitchFamily="18" charset="0"/>
                <a:cs typeface="Times New Roman" panose="02020603050405020304" pitchFamily="18" charset="0"/>
              </a:rPr>
              <a:t>the file organization module</a:t>
            </a:r>
            <a:r>
              <a:rPr lang="en-US" b="0" i="0" dirty="0">
                <a:solidFill>
                  <a:srgbClr val="000000"/>
                </a:solidFill>
                <a:effectLst/>
                <a:latin typeface="Times New Roman" panose="02020603050405020304" pitchFamily="18" charset="0"/>
                <a:cs typeface="Times New Roman" panose="02020603050405020304" pitchFamily="18" charset="0"/>
              </a:rPr>
              <a:t>. It also looks over space management. The file organization module decided which physical block is to be allocated to the applications.</a:t>
            </a:r>
          </a:p>
          <a:p>
            <a:pPr algn="just" fontAlgn="base">
              <a:lnSpc>
                <a:spcPct val="170000"/>
              </a:lnSpc>
              <a:buFont typeface="+mj-lt"/>
              <a:buAutoNum type="arabicPeriod"/>
            </a:pPr>
            <a:r>
              <a:rPr lang="en-US" b="0" i="0" dirty="0">
                <a:solidFill>
                  <a:srgbClr val="000000"/>
                </a:solidFill>
                <a:effectLst/>
                <a:latin typeface="Times New Roman" panose="02020603050405020304" pitchFamily="18" charset="0"/>
                <a:cs typeface="Times New Roman" panose="02020603050405020304" pitchFamily="18" charset="0"/>
              </a:rPr>
              <a:t>Once the decision is made, it passes the information to </a:t>
            </a:r>
            <a:r>
              <a:rPr lang="en-US" b="1" i="0" dirty="0">
                <a:solidFill>
                  <a:srgbClr val="000000"/>
                </a:solidFill>
                <a:effectLst/>
                <a:latin typeface="Times New Roman" panose="02020603050405020304" pitchFamily="18" charset="0"/>
                <a:cs typeface="Times New Roman" panose="02020603050405020304" pitchFamily="18" charset="0"/>
              </a:rPr>
              <a:t>the basic file system</a:t>
            </a:r>
            <a:r>
              <a:rPr lang="en-US" b="0" i="0" dirty="0">
                <a:solidFill>
                  <a:srgbClr val="000000"/>
                </a:solidFill>
                <a:effectLst/>
                <a:latin typeface="Times New Roman" panose="02020603050405020304" pitchFamily="18" charset="0"/>
                <a:cs typeface="Times New Roman" panose="02020603050405020304" pitchFamily="18" charset="0"/>
              </a:rPr>
              <a:t>. The basic file system issues a command to the I\O Control to fetch the blocks. </a:t>
            </a:r>
          </a:p>
          <a:p>
            <a:pPr algn="just" fontAlgn="base">
              <a:lnSpc>
                <a:spcPct val="170000"/>
              </a:lnSpc>
              <a:buFont typeface="+mj-lt"/>
              <a:buAutoNum type="arabicPeriod"/>
            </a:pPr>
            <a:r>
              <a:rPr lang="en-US" b="1" i="0" dirty="0">
                <a:solidFill>
                  <a:srgbClr val="000000"/>
                </a:solidFill>
                <a:effectLst/>
                <a:latin typeface="Times New Roman" panose="02020603050405020304" pitchFamily="18" charset="0"/>
                <a:cs typeface="Times New Roman" panose="02020603050405020304" pitchFamily="18" charset="0"/>
              </a:rPr>
              <a:t>The I\O control</a:t>
            </a:r>
            <a:r>
              <a:rPr lang="en-US" b="0" i="0" dirty="0">
                <a:solidFill>
                  <a:srgbClr val="000000"/>
                </a:solidFill>
                <a:effectLst/>
                <a:latin typeface="Times New Roman" panose="02020603050405020304" pitchFamily="18" charset="0"/>
                <a:cs typeface="Times New Roman" panose="02020603050405020304" pitchFamily="18" charset="0"/>
              </a:rPr>
              <a:t> handles any interrupts and contains the device drivers to access the hard disk.</a:t>
            </a:r>
          </a:p>
          <a:p>
            <a:pPr algn="l" fontAlgn="base"/>
            <a:endParaRPr lang="en-US" b="0" i="0" dirty="0">
              <a:solidFill>
                <a:srgbClr val="000000"/>
              </a:solidFill>
              <a:effectLst/>
              <a:latin typeface="Montserrat" panose="00000500000000000000" pitchFamily="2" charset="0"/>
            </a:endParaRPr>
          </a:p>
        </p:txBody>
      </p:sp>
    </p:spTree>
    <p:extLst>
      <p:ext uri="{BB962C8B-B14F-4D97-AF65-F5344CB8AC3E}">
        <p14:creationId xmlns:p14="http://schemas.microsoft.com/office/powerpoint/2010/main" val="27918605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57D23-087A-160D-0F38-C1052C61909B}"/>
              </a:ext>
            </a:extLst>
          </p:cNvPr>
          <p:cNvSpPr>
            <a:spLocks noGrp="1"/>
          </p:cNvSpPr>
          <p:nvPr>
            <p:ph type="title"/>
          </p:nvPr>
        </p:nvSpPr>
        <p:spPr>
          <a:xfrm>
            <a:off x="158620" y="187844"/>
            <a:ext cx="11195180" cy="614589"/>
          </a:xfrm>
        </p:spPr>
        <p:txBody>
          <a:bodyPr>
            <a:normAutofit/>
          </a:bodyPr>
          <a:lstStyle/>
          <a:p>
            <a:r>
              <a:rPr lang="en-IN" sz="3600" b="1" i="0" dirty="0">
                <a:solidFill>
                  <a:srgbClr val="000000"/>
                </a:solidFill>
                <a:effectLst/>
                <a:latin typeface="Times New Roman" panose="02020603050405020304" pitchFamily="18" charset="0"/>
                <a:cs typeface="Times New Roman" panose="02020603050405020304" pitchFamily="18" charset="0"/>
              </a:rPr>
              <a:t>File System Implementation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316505-1D4F-7D15-4037-269B1AA7EE5D}"/>
              </a:ext>
            </a:extLst>
          </p:cNvPr>
          <p:cNvSpPr>
            <a:spLocks noGrp="1"/>
          </p:cNvSpPr>
          <p:nvPr>
            <p:ph idx="1"/>
          </p:nvPr>
        </p:nvSpPr>
        <p:spPr>
          <a:xfrm>
            <a:off x="158620" y="802432"/>
            <a:ext cx="11663266" cy="5867723"/>
          </a:xfrm>
        </p:spPr>
        <p:txBody>
          <a:bodyPr/>
          <a:lstStyle/>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We can use the following data structures to implement file systems:</a:t>
            </a:r>
          </a:p>
          <a:p>
            <a:pPr algn="just" fontAlgn="base">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On-disk structures</a:t>
            </a:r>
          </a:p>
          <a:p>
            <a:pPr algn="just" fontAlgn="base">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In-memory structures</a:t>
            </a:r>
          </a:p>
          <a:p>
            <a:pPr marL="0" indent="0" algn="just" fontAlgn="base">
              <a:lnSpc>
                <a:spcPct val="150000"/>
              </a:lnSpc>
              <a:buNone/>
            </a:pPr>
            <a:r>
              <a:rPr lang="en-US" sz="2400" b="1" i="0" dirty="0">
                <a:solidFill>
                  <a:srgbClr val="FF0000"/>
                </a:solidFill>
                <a:effectLst/>
                <a:latin typeface="Times New Roman" panose="02020603050405020304" pitchFamily="18" charset="0"/>
                <a:cs typeface="Times New Roman" panose="02020603050405020304" pitchFamily="18" charset="0"/>
              </a:rPr>
              <a:t>On-disk structures</a:t>
            </a:r>
            <a:endParaRPr lang="en-US" sz="2400" b="0" i="0" dirty="0">
              <a:solidFill>
                <a:srgbClr val="FF0000"/>
              </a:solidFill>
              <a:effectLst/>
              <a:latin typeface="Times New Roman" panose="02020603050405020304" pitchFamily="18" charset="0"/>
              <a:cs typeface="Times New Roman" panose="02020603050405020304" pitchFamily="18" charset="0"/>
            </a:endParaRP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They store information about the total number of disk blocks, their location, free disk blocks, etc. Different on-disk structures are as follows:</a:t>
            </a:r>
          </a:p>
          <a:p>
            <a:pPr marL="0" indent="0">
              <a:buNone/>
            </a:pPr>
            <a:endParaRPr lang="en-IN" dirty="0"/>
          </a:p>
        </p:txBody>
      </p:sp>
    </p:spTree>
    <p:extLst>
      <p:ext uri="{BB962C8B-B14F-4D97-AF65-F5344CB8AC3E}">
        <p14:creationId xmlns:p14="http://schemas.microsoft.com/office/powerpoint/2010/main" val="8456547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171AF0-A20C-BD7E-FC61-BB95BDD974E1}"/>
              </a:ext>
            </a:extLst>
          </p:cNvPr>
          <p:cNvSpPr>
            <a:spLocks noGrp="1"/>
          </p:cNvSpPr>
          <p:nvPr>
            <p:ph idx="1"/>
          </p:nvPr>
        </p:nvSpPr>
        <p:spPr>
          <a:xfrm>
            <a:off x="469640" y="233265"/>
            <a:ext cx="11252720" cy="6307494"/>
          </a:xfrm>
        </p:spPr>
        <p:txBody>
          <a:bodyPr>
            <a:noAutofit/>
          </a:bodyPr>
          <a:lstStyle/>
          <a:p>
            <a:pPr marL="0" indent="0" algn="just" fontAlgn="base">
              <a:lnSpc>
                <a:spcPct val="150000"/>
              </a:lnSpc>
              <a:buNone/>
            </a:pPr>
            <a:r>
              <a:rPr lang="en-US" sz="2400" b="1" i="0" dirty="0">
                <a:solidFill>
                  <a:srgbClr val="000000"/>
                </a:solidFill>
                <a:effectLst/>
                <a:latin typeface="Times New Roman" panose="02020603050405020304" pitchFamily="18" charset="0"/>
                <a:cs typeface="Times New Roman" panose="02020603050405020304" pitchFamily="18" charset="0"/>
              </a:rPr>
              <a:t>Directory structure</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Directory structure stores the file names and associated </a:t>
            </a:r>
            <a:r>
              <a:rPr lang="en-US" sz="2400" b="0" i="0" dirty="0" err="1">
                <a:solidFill>
                  <a:srgbClr val="000000"/>
                </a:solidFill>
                <a:effectLst/>
                <a:latin typeface="Times New Roman" panose="02020603050405020304" pitchFamily="18" charset="0"/>
                <a:cs typeface="Times New Roman" panose="02020603050405020304" pitchFamily="18" charset="0"/>
              </a:rPr>
              <a:t>inode</a:t>
            </a:r>
            <a:r>
              <a:rPr lang="en-US" sz="2400" b="0" i="0" dirty="0">
                <a:solidFill>
                  <a:srgbClr val="000000"/>
                </a:solidFill>
                <a:effectLst/>
                <a:latin typeface="Times New Roman" panose="02020603050405020304" pitchFamily="18" charset="0"/>
                <a:cs typeface="Times New Roman" panose="02020603050405020304" pitchFamily="18" charset="0"/>
              </a:rPr>
              <a:t> numbers. </a:t>
            </a:r>
          </a:p>
          <a:p>
            <a:pPr marL="0" indent="0" algn="just" fontAlgn="base">
              <a:lnSpc>
                <a:spcPct val="150000"/>
              </a:lnSpc>
              <a:buNone/>
            </a:pPr>
            <a:r>
              <a:rPr lang="en-US" sz="2400" b="1" i="0" dirty="0">
                <a:solidFill>
                  <a:srgbClr val="000000"/>
                </a:solidFill>
                <a:effectLst/>
                <a:latin typeface="Times New Roman" panose="02020603050405020304" pitchFamily="18" charset="0"/>
                <a:cs typeface="Times New Roman" panose="02020603050405020304" pitchFamily="18" charset="0"/>
              </a:rPr>
              <a:t>Volume Control Block</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Volume Control Block stores information about a particular partition. Examples: block pointers, free block count, etc.</a:t>
            </a:r>
          </a:p>
          <a:p>
            <a:pPr marL="0" indent="0" algn="just" fontAlgn="base">
              <a:lnSpc>
                <a:spcPct val="150000"/>
              </a:lnSpc>
              <a:buNone/>
            </a:pPr>
            <a:r>
              <a:rPr lang="en-US" sz="2400" b="1" i="0" dirty="0">
                <a:solidFill>
                  <a:srgbClr val="000000"/>
                </a:solidFill>
                <a:effectLst/>
                <a:latin typeface="Times New Roman" panose="02020603050405020304" pitchFamily="18" charset="0"/>
                <a:cs typeface="Times New Roman" panose="02020603050405020304" pitchFamily="18" charset="0"/>
              </a:rPr>
              <a:t>Boot Control Block</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Boot Control Block is generally the first block of volume and it stores the information needed to boot an operating system. It is also known as partition boot sector in NTFS and boot block in UNIX.</a:t>
            </a:r>
          </a:p>
        </p:txBody>
      </p:sp>
    </p:spTree>
    <p:extLst>
      <p:ext uri="{BB962C8B-B14F-4D97-AF65-F5344CB8AC3E}">
        <p14:creationId xmlns:p14="http://schemas.microsoft.com/office/powerpoint/2010/main" val="29720696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D9DF8F-6D62-C2AE-331E-A60141F2D82D}"/>
              </a:ext>
            </a:extLst>
          </p:cNvPr>
          <p:cNvSpPr>
            <a:spLocks noGrp="1"/>
          </p:cNvSpPr>
          <p:nvPr>
            <p:ph idx="1"/>
          </p:nvPr>
        </p:nvSpPr>
        <p:spPr>
          <a:xfrm>
            <a:off x="466531" y="522514"/>
            <a:ext cx="10887269" cy="5654449"/>
          </a:xfrm>
        </p:spPr>
        <p:txBody>
          <a:bodyPr/>
          <a:lstStyle/>
          <a:p>
            <a:pPr algn="just" fontAlgn="base">
              <a:lnSpc>
                <a:spcPct val="150000"/>
              </a:lnSpc>
              <a:buFont typeface="Arial" panose="020B0604020202020204" pitchFamily="34" charset="0"/>
              <a:buChar char="•"/>
            </a:pPr>
            <a:r>
              <a:rPr lang="en-US" sz="2800" b="1" i="0" dirty="0">
                <a:solidFill>
                  <a:srgbClr val="000000"/>
                </a:solidFill>
                <a:effectLst/>
                <a:latin typeface="Times New Roman" panose="02020603050405020304" pitchFamily="18" charset="0"/>
                <a:cs typeface="Times New Roman" panose="02020603050405020304" pitchFamily="18" charset="0"/>
              </a:rPr>
              <a:t>Per-File FCB</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just" fontAlgn="base">
              <a:lnSpc>
                <a:spcPct val="150000"/>
              </a:lnSpc>
            </a:pPr>
            <a:r>
              <a:rPr lang="en-US" sz="2800" b="0" i="0" dirty="0">
                <a:solidFill>
                  <a:srgbClr val="000000"/>
                </a:solidFill>
                <a:effectLst/>
                <a:latin typeface="Times New Roman" panose="02020603050405020304" pitchFamily="18" charset="0"/>
                <a:cs typeface="Times New Roman" panose="02020603050405020304" pitchFamily="18" charset="0"/>
              </a:rPr>
              <a:t>Per-File FCB stores details about files and has a unique identifier number to associate with the directory entry. </a:t>
            </a:r>
          </a:p>
          <a:p>
            <a:endParaRPr lang="en-IN" dirty="0"/>
          </a:p>
        </p:txBody>
      </p:sp>
    </p:spTree>
    <p:extLst>
      <p:ext uri="{BB962C8B-B14F-4D97-AF65-F5344CB8AC3E}">
        <p14:creationId xmlns:p14="http://schemas.microsoft.com/office/powerpoint/2010/main" val="2262810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EC92A4-0990-68C4-5C75-9E56E87CA219}"/>
              </a:ext>
            </a:extLst>
          </p:cNvPr>
          <p:cNvSpPr>
            <a:spLocks noGrp="1"/>
          </p:cNvSpPr>
          <p:nvPr>
            <p:ph idx="1"/>
          </p:nvPr>
        </p:nvSpPr>
        <p:spPr>
          <a:xfrm>
            <a:off x="531845" y="382555"/>
            <a:ext cx="10821955" cy="5794408"/>
          </a:xfrm>
        </p:spPr>
        <p:txBody>
          <a:bodyPr>
            <a:norm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Reading a file: </a:t>
            </a:r>
            <a:r>
              <a:rPr lang="en-US" sz="2400" dirty="0">
                <a:latin typeface="Times New Roman" panose="02020603050405020304" pitchFamily="18" charset="0"/>
                <a:cs typeface="Times New Roman" panose="02020603050405020304" pitchFamily="18" charset="0"/>
              </a:rPr>
              <a:t>To read from a file, we use a system call that specifies the file handle and where (in memory) the next block of the file should be put. Again, the system needs to keep a read pointer to the location in the file where the next read is to take place, if sequential. Once the read has taken place, the read pointer is updated. Because a process is usually either reading from or writing to a file, the current operation location can be kept as a per-process current-file-</a:t>
            </a:r>
            <a:r>
              <a:rPr lang="en-US" sz="2400" dirty="0" err="1">
                <a:latin typeface="Times New Roman" panose="02020603050405020304" pitchFamily="18" charset="0"/>
                <a:cs typeface="Times New Roman" panose="02020603050405020304" pitchFamily="18" charset="0"/>
              </a:rPr>
              <a:t>positio</a:t>
            </a:r>
            <a:r>
              <a:rPr lang="en-US" sz="2400" dirty="0">
                <a:latin typeface="Times New Roman" panose="02020603050405020304" pitchFamily="18" charset="0"/>
                <a:cs typeface="Times New Roman" panose="02020603050405020304" pitchFamily="18" charset="0"/>
              </a:rPr>
              <a:t> pointer. Both the read and write operations use this same pointer, saving space and reducing system complexity.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10938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D1D2-CBD4-5A97-40FE-DBC69513385A}"/>
              </a:ext>
            </a:extLst>
          </p:cNvPr>
          <p:cNvSpPr>
            <a:spLocks noGrp="1"/>
          </p:cNvSpPr>
          <p:nvPr>
            <p:ph type="title"/>
          </p:nvPr>
        </p:nvSpPr>
        <p:spPr>
          <a:xfrm>
            <a:off x="147735" y="56599"/>
            <a:ext cx="10515600" cy="390655"/>
          </a:xfrm>
        </p:spPr>
        <p:txBody>
          <a:bodyPr>
            <a:normAutofit fontScale="90000"/>
          </a:bodyPr>
          <a:lstStyle/>
          <a:p>
            <a:r>
              <a:rPr lang="en-IN" b="1" i="0" dirty="0">
                <a:solidFill>
                  <a:srgbClr val="000000"/>
                </a:solidFill>
                <a:effectLst/>
                <a:latin typeface="Times New Roman" panose="02020603050405020304" pitchFamily="18" charset="0"/>
                <a:cs typeface="Times New Roman" panose="02020603050405020304" pitchFamily="18" charset="0"/>
              </a:rPr>
              <a:t>In-memory structures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641EBB-EDE4-1BD2-76E7-C266C76CCE24}"/>
              </a:ext>
            </a:extLst>
          </p:cNvPr>
          <p:cNvSpPr>
            <a:spLocks noGrp="1"/>
          </p:cNvSpPr>
          <p:nvPr>
            <p:ph idx="1"/>
          </p:nvPr>
        </p:nvSpPr>
        <p:spPr>
          <a:xfrm>
            <a:off x="147735" y="587829"/>
            <a:ext cx="11795449" cy="6074228"/>
          </a:xfrm>
        </p:spPr>
        <p:txBody>
          <a:bodyPr>
            <a:normAutofit fontScale="92500" lnSpcReduction="20000"/>
          </a:bodyPr>
          <a:lstStyle/>
          <a:p>
            <a:pPr marL="0" indent="0" algn="just" fontAlgn="base">
              <a:lnSpc>
                <a:spcPct val="150000"/>
              </a:lnSpc>
              <a:buNone/>
            </a:pPr>
            <a:r>
              <a:rPr lang="en-US" sz="2400" b="0" i="0" dirty="0">
                <a:solidFill>
                  <a:srgbClr val="000000"/>
                </a:solidFill>
                <a:effectLst/>
                <a:latin typeface="Times New Roman" panose="02020603050405020304" pitchFamily="18" charset="0"/>
                <a:cs typeface="Times New Roman" panose="02020603050405020304" pitchFamily="18" charset="0"/>
              </a:rPr>
              <a:t>The in-memory structure is maintained in the main memory and is helpful for file management for caching. Different in-memory structures are:</a:t>
            </a:r>
          </a:p>
          <a:p>
            <a:pPr marL="0" indent="0" algn="just" fontAlgn="base">
              <a:lnSpc>
                <a:spcPct val="150000"/>
              </a:lnSpc>
              <a:buNone/>
            </a:pPr>
            <a:r>
              <a:rPr lang="en-US" sz="2400" b="1" i="0" dirty="0">
                <a:solidFill>
                  <a:srgbClr val="000000"/>
                </a:solidFill>
                <a:effectLst/>
                <a:latin typeface="Times New Roman" panose="02020603050405020304" pitchFamily="18" charset="0"/>
                <a:cs typeface="Times New Roman" panose="02020603050405020304" pitchFamily="18" charset="0"/>
              </a:rPr>
              <a:t>Mount Table</a:t>
            </a:r>
            <a:r>
              <a:rPr lang="en-US" sz="2400" b="0" i="0" dirty="0">
                <a:solidFill>
                  <a:srgbClr val="000000"/>
                </a:solidFill>
                <a:effectLst/>
                <a:latin typeface="Times New Roman" panose="02020603050405020304" pitchFamily="18" charset="0"/>
                <a:cs typeface="Times New Roman" panose="02020603050405020304" pitchFamily="18" charset="0"/>
              </a:rPr>
              <a:t>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Mount Table stores information about the mounted volume. </a:t>
            </a:r>
          </a:p>
          <a:p>
            <a:pPr marL="0" indent="0" algn="just" fontAlgn="base">
              <a:lnSpc>
                <a:spcPct val="150000"/>
              </a:lnSpc>
              <a:buNone/>
            </a:pPr>
            <a:r>
              <a:rPr lang="en-US" sz="2400" b="1" i="0" dirty="0">
                <a:solidFill>
                  <a:srgbClr val="000000"/>
                </a:solidFill>
                <a:effectLst/>
                <a:latin typeface="Times New Roman" panose="02020603050405020304" pitchFamily="18" charset="0"/>
                <a:cs typeface="Times New Roman" panose="02020603050405020304" pitchFamily="18" charset="0"/>
              </a:rPr>
              <a:t>Per-process open-file table</a:t>
            </a:r>
            <a:r>
              <a:rPr lang="en-US" sz="2400" b="0" i="0" dirty="0">
                <a:solidFill>
                  <a:srgbClr val="000000"/>
                </a:solidFill>
                <a:effectLst/>
                <a:latin typeface="Times New Roman" panose="02020603050405020304" pitchFamily="18" charset="0"/>
                <a:cs typeface="Times New Roman" panose="02020603050405020304" pitchFamily="18" charset="0"/>
              </a:rPr>
              <a:t>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Per-process open-file table stores information opened by the process and it maps with the system open-file. </a:t>
            </a:r>
          </a:p>
          <a:p>
            <a:pPr marL="0" indent="0" algn="just" fontAlgn="base">
              <a:lnSpc>
                <a:spcPct val="150000"/>
              </a:lnSpc>
              <a:buNone/>
            </a:pPr>
            <a:r>
              <a:rPr lang="en-US" sz="2400" b="1" i="0" dirty="0">
                <a:solidFill>
                  <a:srgbClr val="000000"/>
                </a:solidFill>
                <a:effectLst/>
                <a:latin typeface="Times New Roman" panose="02020603050405020304" pitchFamily="18" charset="0"/>
                <a:cs typeface="Times New Roman" panose="02020603050405020304" pitchFamily="18" charset="0"/>
              </a:rPr>
              <a:t>Directory-structure cache</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Directory-structure cache stores information about the recently accessed directories.</a:t>
            </a:r>
          </a:p>
          <a:p>
            <a:pPr marL="0" indent="0" algn="just" fontAlgn="base">
              <a:lnSpc>
                <a:spcPct val="150000"/>
              </a:lnSpc>
              <a:buNone/>
            </a:pPr>
            <a:r>
              <a:rPr lang="en-US" sz="2400" b="1" i="0" dirty="0">
                <a:solidFill>
                  <a:srgbClr val="000000"/>
                </a:solidFill>
                <a:effectLst/>
                <a:latin typeface="Times New Roman" panose="02020603050405020304" pitchFamily="18" charset="0"/>
                <a:cs typeface="Times New Roman" panose="02020603050405020304" pitchFamily="18" charset="0"/>
              </a:rPr>
              <a:t>System-wide open-file table</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system-wide open-file table stores the copy of the FCB of each open file.</a:t>
            </a:r>
          </a:p>
          <a:p>
            <a:pPr marL="0" indent="0" algn="l" fontAlgn="base">
              <a:buNone/>
            </a:pPr>
            <a:endParaRPr lang="en-US" b="0" i="0" dirty="0">
              <a:solidFill>
                <a:srgbClr val="000000"/>
              </a:solidFill>
              <a:effectLst/>
              <a:latin typeface="Montserrat" panose="00000500000000000000" pitchFamily="2" charset="0"/>
            </a:endParaRPr>
          </a:p>
          <a:p>
            <a:endParaRPr lang="en-IN" dirty="0"/>
          </a:p>
        </p:txBody>
      </p:sp>
    </p:spTree>
    <p:extLst>
      <p:ext uri="{BB962C8B-B14F-4D97-AF65-F5344CB8AC3E}">
        <p14:creationId xmlns:p14="http://schemas.microsoft.com/office/powerpoint/2010/main" val="32056274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40E365-E1F7-8579-F317-301302E35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6955" y="186612"/>
            <a:ext cx="10254343" cy="6428792"/>
          </a:xfrm>
          <a:prstGeom prst="rect">
            <a:avLst/>
          </a:prstGeom>
        </p:spPr>
      </p:pic>
    </p:spTree>
    <p:extLst>
      <p:ext uri="{BB962C8B-B14F-4D97-AF65-F5344CB8AC3E}">
        <p14:creationId xmlns:p14="http://schemas.microsoft.com/office/powerpoint/2010/main" val="33072084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02DB-421D-FB25-DF5B-594CEBC4FB34}"/>
              </a:ext>
            </a:extLst>
          </p:cNvPr>
          <p:cNvSpPr>
            <a:spLocks noGrp="1"/>
          </p:cNvSpPr>
          <p:nvPr>
            <p:ph type="title"/>
          </p:nvPr>
        </p:nvSpPr>
        <p:spPr>
          <a:xfrm>
            <a:off x="186612" y="65315"/>
            <a:ext cx="11167188" cy="755780"/>
          </a:xfrm>
        </p:spPr>
        <p:txBody>
          <a:bodyPr>
            <a:normAutofit/>
          </a:bodyPr>
          <a:lstStyle/>
          <a:p>
            <a:r>
              <a:rPr lang="en-IN" sz="3600" b="1" dirty="0">
                <a:latin typeface="Times New Roman" panose="02020603050405020304" pitchFamily="18" charset="0"/>
                <a:cs typeface="Times New Roman" panose="02020603050405020304" pitchFamily="18" charset="0"/>
              </a:rPr>
              <a:t>Directory implementation</a:t>
            </a:r>
          </a:p>
        </p:txBody>
      </p:sp>
      <p:sp>
        <p:nvSpPr>
          <p:cNvPr id="3" name="Content Placeholder 2">
            <a:extLst>
              <a:ext uri="{FF2B5EF4-FFF2-40B4-BE49-F238E27FC236}">
                <a16:creationId xmlns:a16="http://schemas.microsoft.com/office/drawing/2014/main" id="{56F4B227-D753-DDA4-075D-A5D1D6152582}"/>
              </a:ext>
            </a:extLst>
          </p:cNvPr>
          <p:cNvSpPr>
            <a:spLocks noGrp="1"/>
          </p:cNvSpPr>
          <p:nvPr>
            <p:ph idx="1"/>
          </p:nvPr>
        </p:nvSpPr>
        <p:spPr>
          <a:xfrm>
            <a:off x="186612" y="755780"/>
            <a:ext cx="11728580" cy="5859624"/>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There is the number of algorithms by using which, the directories can be implemented.</a:t>
            </a:r>
          </a:p>
          <a:p>
            <a:pPr algn="just">
              <a:lnSpc>
                <a:spcPct val="150000"/>
              </a:lnSpc>
            </a:pPr>
            <a:r>
              <a:rPr lang="en-US" sz="2400" b="0" i="0" dirty="0">
                <a:effectLst/>
                <a:latin typeface="Times New Roman" panose="02020603050405020304" pitchFamily="18" charset="0"/>
                <a:cs typeface="Times New Roman" panose="02020603050405020304" pitchFamily="18" charset="0"/>
              </a:rPr>
              <a:t>However, the selection of an appropriate directory implementation algorithm may significantly affect the performance of the system.</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directory implementation algorithms are classified according to the data structure they are using.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There are mainly two algorithms which are used in these days.</a:t>
            </a:r>
          </a:p>
        </p:txBody>
      </p:sp>
    </p:spTree>
    <p:extLst>
      <p:ext uri="{BB962C8B-B14F-4D97-AF65-F5344CB8AC3E}">
        <p14:creationId xmlns:p14="http://schemas.microsoft.com/office/powerpoint/2010/main" val="15551636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29E7D-17D3-A802-F91E-00D5518870BC}"/>
              </a:ext>
            </a:extLst>
          </p:cNvPr>
          <p:cNvSpPr>
            <a:spLocks noGrp="1"/>
          </p:cNvSpPr>
          <p:nvPr>
            <p:ph type="title"/>
          </p:nvPr>
        </p:nvSpPr>
        <p:spPr>
          <a:xfrm>
            <a:off x="102637" y="75877"/>
            <a:ext cx="11083212" cy="539944"/>
          </a:xfrm>
        </p:spPr>
        <p:txBody>
          <a:bodyPr>
            <a:noAutofit/>
          </a:bodyPr>
          <a:lstStyle/>
          <a:p>
            <a:r>
              <a:rPr lang="en-IN" sz="3600" b="1" dirty="0">
                <a:latin typeface="Times New Roman" panose="02020603050405020304" pitchFamily="18" charset="0"/>
                <a:cs typeface="Times New Roman" panose="02020603050405020304" pitchFamily="18" charset="0"/>
              </a:rPr>
              <a:t>Linear List</a:t>
            </a:r>
          </a:p>
        </p:txBody>
      </p:sp>
      <p:sp>
        <p:nvSpPr>
          <p:cNvPr id="3" name="Content Placeholder 2">
            <a:extLst>
              <a:ext uri="{FF2B5EF4-FFF2-40B4-BE49-F238E27FC236}">
                <a16:creationId xmlns:a16="http://schemas.microsoft.com/office/drawing/2014/main" id="{AE4E28B0-A0C5-1375-BEC7-3F0F302B33F2}"/>
              </a:ext>
            </a:extLst>
          </p:cNvPr>
          <p:cNvSpPr>
            <a:spLocks noGrp="1"/>
          </p:cNvSpPr>
          <p:nvPr>
            <p:ph idx="1"/>
          </p:nvPr>
        </p:nvSpPr>
        <p:spPr>
          <a:xfrm>
            <a:off x="167951" y="615821"/>
            <a:ext cx="11653935" cy="6018244"/>
          </a:xfrm>
        </p:spPr>
        <p:txBody>
          <a:bodyPr>
            <a:noAutofit/>
          </a:bodyPr>
          <a:lstStyle/>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In this algorithm, all the files in a directory are maintained as singly lined list. Each file contains the pointers to the data blocks which are assigned to it and the next file in the directory.</a:t>
            </a:r>
          </a:p>
          <a:p>
            <a:pPr marL="0" indent="0" algn="just">
              <a:lnSpc>
                <a:spcPct val="150000"/>
              </a:lnSpc>
              <a:buNone/>
            </a:pPr>
            <a:r>
              <a:rPr lang="en-US" sz="2400" dirty="0">
                <a:solidFill>
                  <a:srgbClr val="FF0000"/>
                </a:solidFill>
                <a:latin typeface="Times New Roman" panose="02020603050405020304" pitchFamily="18" charset="0"/>
                <a:cs typeface="Times New Roman" panose="02020603050405020304" pitchFamily="18" charset="0"/>
              </a:rPr>
              <a:t>Characteristics:</a:t>
            </a:r>
            <a:endParaRPr lang="en-US" sz="2400" b="0" i="0" dirty="0">
              <a:solidFill>
                <a:srgbClr val="FF000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When a new file is created, then the entire list is checked whether the new file name is matching to a existing file name or not. In case, it doesn't exist, the file can be created at the beginning or at the end. Therefore, searching for a unique name is a big concern because traversing the whole list takes time.</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The list needs to be traversed in case of every operation (creation, deletion, updating, </a:t>
            </a:r>
            <a:r>
              <a:rPr lang="en-US" sz="2400" b="0" i="0" dirty="0" err="1">
                <a:solidFill>
                  <a:srgbClr val="000000"/>
                </a:solidFill>
                <a:effectLst/>
                <a:latin typeface="Times New Roman" panose="02020603050405020304" pitchFamily="18" charset="0"/>
                <a:cs typeface="Times New Roman" panose="02020603050405020304" pitchFamily="18" charset="0"/>
              </a:rPr>
              <a:t>etc</a:t>
            </a:r>
            <a:r>
              <a:rPr lang="en-US" sz="2400" b="0" i="0" dirty="0">
                <a:solidFill>
                  <a:srgbClr val="000000"/>
                </a:solidFill>
                <a:effectLst/>
                <a:latin typeface="Times New Roman" panose="02020603050405020304" pitchFamily="18" charset="0"/>
                <a:cs typeface="Times New Roman" panose="02020603050405020304" pitchFamily="18" charset="0"/>
              </a:rPr>
              <a:t>) on the files therefore the systems become inefficient.</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98853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s directory implementation linear list">
            <a:extLst>
              <a:ext uri="{FF2B5EF4-FFF2-40B4-BE49-F238E27FC236}">
                <a16:creationId xmlns:a16="http://schemas.microsoft.com/office/drawing/2014/main" id="{4DDEEFF4-B120-2AAA-6173-FF379565F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7502" y="1455576"/>
            <a:ext cx="6893573" cy="2692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56291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F9CCE-F448-B670-4885-C2E1978981EE}"/>
              </a:ext>
            </a:extLst>
          </p:cNvPr>
          <p:cNvSpPr>
            <a:spLocks noGrp="1"/>
          </p:cNvSpPr>
          <p:nvPr>
            <p:ph type="title"/>
          </p:nvPr>
        </p:nvSpPr>
        <p:spPr>
          <a:xfrm>
            <a:off x="205273" y="130630"/>
            <a:ext cx="11148527" cy="681134"/>
          </a:xfrm>
        </p:spPr>
        <p:txBody>
          <a:bodyPr>
            <a:normAutofit/>
          </a:bodyPr>
          <a:lstStyle/>
          <a:p>
            <a:r>
              <a:rPr lang="en-IN" sz="3600" b="1" dirty="0">
                <a:latin typeface="Times New Roman" panose="02020603050405020304" pitchFamily="18" charset="0"/>
                <a:cs typeface="Times New Roman" panose="02020603050405020304" pitchFamily="18" charset="0"/>
              </a:rPr>
              <a:t>Hash Table</a:t>
            </a:r>
          </a:p>
        </p:txBody>
      </p:sp>
      <p:sp>
        <p:nvSpPr>
          <p:cNvPr id="3" name="Content Placeholder 2">
            <a:extLst>
              <a:ext uri="{FF2B5EF4-FFF2-40B4-BE49-F238E27FC236}">
                <a16:creationId xmlns:a16="http://schemas.microsoft.com/office/drawing/2014/main" id="{5D6AF963-629E-9737-F9AD-FCDE88A94C3D}"/>
              </a:ext>
            </a:extLst>
          </p:cNvPr>
          <p:cNvSpPr>
            <a:spLocks noGrp="1"/>
          </p:cNvSpPr>
          <p:nvPr>
            <p:ph idx="1"/>
          </p:nvPr>
        </p:nvSpPr>
        <p:spPr>
          <a:xfrm>
            <a:off x="205273" y="905068"/>
            <a:ext cx="11709919" cy="5822302"/>
          </a:xfrm>
        </p:spPr>
        <p:txBody>
          <a:bodyPr>
            <a:no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To overcome the drawbacks of singly linked list implementation of directories, there is an alternative approach that is hash table. This approach suggests to use hash table along with the linked lists.</a:t>
            </a:r>
          </a:p>
          <a:p>
            <a:pPr algn="just">
              <a:lnSpc>
                <a:spcPct val="150000"/>
              </a:lnSpc>
            </a:pPr>
            <a:r>
              <a:rPr lang="en-US" sz="2400" b="0" i="0" dirty="0">
                <a:effectLst/>
                <a:latin typeface="Times New Roman" panose="02020603050405020304" pitchFamily="18" charset="0"/>
                <a:cs typeface="Times New Roman" panose="02020603050405020304" pitchFamily="18" charset="0"/>
              </a:rPr>
              <a:t>A key-value pair for each file in the directory gets generated and stored in the hash table. The key can be determined by applying the hash function on the file name while the key points to the corresponding file stored in the directory.</a:t>
            </a:r>
          </a:p>
          <a:p>
            <a:pPr algn="just">
              <a:lnSpc>
                <a:spcPct val="150000"/>
              </a:lnSpc>
            </a:pPr>
            <a:r>
              <a:rPr lang="en-US" sz="2400" b="0" i="0" dirty="0">
                <a:effectLst/>
                <a:latin typeface="Times New Roman" panose="02020603050405020304" pitchFamily="18" charset="0"/>
                <a:cs typeface="Times New Roman" panose="02020603050405020304" pitchFamily="18" charset="0"/>
              </a:rPr>
              <a:t>Now, searching becomes efficient due to the fact that now, entire list will not be searched on every operating. Only hash table entries are checked using the key and if an entry found then the corresponding file will be fetched using the value.</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79997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os directory implementation hash table">
            <a:extLst>
              <a:ext uri="{FF2B5EF4-FFF2-40B4-BE49-F238E27FC236}">
                <a16:creationId xmlns:a16="http://schemas.microsoft.com/office/drawing/2014/main" id="{C3C9C299-B2C2-EF2F-763C-FFBFA0447A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4865" y="830425"/>
            <a:ext cx="8248262" cy="4683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7103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9F442-1066-BFF0-E72E-6A9110D980F3}"/>
              </a:ext>
            </a:extLst>
          </p:cNvPr>
          <p:cNvSpPr>
            <a:spLocks noGrp="1"/>
          </p:cNvSpPr>
          <p:nvPr>
            <p:ph type="title"/>
          </p:nvPr>
        </p:nvSpPr>
        <p:spPr>
          <a:xfrm>
            <a:off x="205273" y="103868"/>
            <a:ext cx="11148527" cy="577169"/>
          </a:xfrm>
        </p:spPr>
        <p:txBody>
          <a:bodyPr>
            <a:normAutofit fontScale="90000"/>
          </a:bodyPr>
          <a:lstStyle/>
          <a:p>
            <a:r>
              <a:rPr lang="en-IN" b="1" dirty="0">
                <a:latin typeface="Times New Roman" panose="02020603050405020304" pitchFamily="18" charset="0"/>
                <a:cs typeface="Times New Roman" panose="02020603050405020304" pitchFamily="18" charset="0"/>
              </a:rPr>
              <a:t>File Allocation Methods</a:t>
            </a:r>
          </a:p>
        </p:txBody>
      </p:sp>
      <p:sp>
        <p:nvSpPr>
          <p:cNvPr id="3" name="Content Placeholder 2">
            <a:extLst>
              <a:ext uri="{FF2B5EF4-FFF2-40B4-BE49-F238E27FC236}">
                <a16:creationId xmlns:a16="http://schemas.microsoft.com/office/drawing/2014/main" id="{34F06506-71F6-E462-12F7-2A051D5FFDCF}"/>
              </a:ext>
            </a:extLst>
          </p:cNvPr>
          <p:cNvSpPr>
            <a:spLocks noGrp="1"/>
          </p:cNvSpPr>
          <p:nvPr>
            <p:ph idx="1"/>
          </p:nvPr>
        </p:nvSpPr>
        <p:spPr>
          <a:xfrm>
            <a:off x="205273" y="783770"/>
            <a:ext cx="11663266" cy="5710335"/>
          </a:xfrm>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The direct-access nature of secondary storage gives us flexibility in the implementation of files. </a:t>
            </a:r>
          </a:p>
          <a:p>
            <a:pPr algn="just">
              <a:lnSpc>
                <a:spcPct val="150000"/>
              </a:lnSpc>
            </a:pPr>
            <a:r>
              <a:rPr lang="en-US" sz="2400" dirty="0">
                <a:latin typeface="Times New Roman" panose="02020603050405020304" pitchFamily="18" charset="0"/>
                <a:cs typeface="Times New Roman" panose="02020603050405020304" pitchFamily="18" charset="0"/>
              </a:rPr>
              <a:t>In almost every case, many files are stored on the same device. </a:t>
            </a:r>
          </a:p>
          <a:p>
            <a:pPr algn="just">
              <a:lnSpc>
                <a:spcPct val="150000"/>
              </a:lnSpc>
            </a:pPr>
            <a:r>
              <a:rPr lang="en-US" sz="2400" dirty="0">
                <a:latin typeface="Times New Roman" panose="02020603050405020304" pitchFamily="18" charset="0"/>
                <a:cs typeface="Times New Roman" panose="02020603050405020304" pitchFamily="18" charset="0"/>
              </a:rPr>
              <a:t>The main problem is how to allocate space to these files so that storage space is utilized effectively and files can be accessed quickly. </a:t>
            </a:r>
          </a:p>
          <a:p>
            <a:pPr algn="just">
              <a:lnSpc>
                <a:spcPct val="150000"/>
              </a:lnSpc>
            </a:pPr>
            <a:r>
              <a:rPr lang="en-US" sz="2400" dirty="0">
                <a:latin typeface="Times New Roman" panose="02020603050405020304" pitchFamily="18" charset="0"/>
                <a:cs typeface="Times New Roman" panose="02020603050405020304" pitchFamily="18" charset="0"/>
              </a:rPr>
              <a:t>Three major methods of allocating secondary storage space are in wide use: </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Contiguous Allocation</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Linked Allocation</a:t>
            </a:r>
          </a:p>
          <a:p>
            <a:pPr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Indexed Allocation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41125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08EE3-F630-C349-4EC0-199A4A666271}"/>
              </a:ext>
            </a:extLst>
          </p:cNvPr>
          <p:cNvSpPr>
            <a:spLocks noGrp="1"/>
          </p:cNvSpPr>
          <p:nvPr>
            <p:ph type="title"/>
          </p:nvPr>
        </p:nvSpPr>
        <p:spPr>
          <a:xfrm>
            <a:off x="167951" y="159851"/>
            <a:ext cx="11185849" cy="595929"/>
          </a:xfrm>
        </p:spPr>
        <p:txBody>
          <a:bodyPr>
            <a:normAutofit fontScale="90000"/>
          </a:bodyPr>
          <a:lstStyle/>
          <a:p>
            <a:r>
              <a:rPr lang="en-US" sz="4400" b="1" dirty="0">
                <a:latin typeface="Times New Roman" panose="02020603050405020304" pitchFamily="18" charset="0"/>
                <a:cs typeface="Times New Roman" panose="02020603050405020304" pitchFamily="18" charset="0"/>
              </a:rPr>
              <a:t>Contiguous Allocation</a:t>
            </a:r>
            <a:endParaRPr lang="en-IN" b="1" dirty="0"/>
          </a:p>
        </p:txBody>
      </p:sp>
      <p:sp>
        <p:nvSpPr>
          <p:cNvPr id="3" name="Content Placeholder 2">
            <a:extLst>
              <a:ext uri="{FF2B5EF4-FFF2-40B4-BE49-F238E27FC236}">
                <a16:creationId xmlns:a16="http://schemas.microsoft.com/office/drawing/2014/main" id="{4233EE6F-41FD-876D-E1B6-EC8B53526925}"/>
              </a:ext>
            </a:extLst>
          </p:cNvPr>
          <p:cNvSpPr>
            <a:spLocks noGrp="1"/>
          </p:cNvSpPr>
          <p:nvPr>
            <p:ph idx="1"/>
          </p:nvPr>
        </p:nvSpPr>
        <p:spPr>
          <a:xfrm>
            <a:off x="270588" y="839754"/>
            <a:ext cx="11083212" cy="5719665"/>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In contiguous file allocation, the block is allocated in such a manner that all the allocated blocks in the hard disk are adjacent.</a:t>
            </a:r>
          </a:p>
          <a:p>
            <a:pPr algn="just">
              <a:lnSpc>
                <a:spcPct val="150000"/>
              </a:lnSpc>
            </a:pPr>
            <a:r>
              <a:rPr lang="en-US" sz="2400" b="0" i="0" dirty="0">
                <a:effectLst/>
                <a:latin typeface="Times New Roman" panose="02020603050405020304" pitchFamily="18" charset="0"/>
                <a:cs typeface="Times New Roman" panose="02020603050405020304" pitchFamily="18" charset="0"/>
              </a:rPr>
              <a:t>Assuming a file needs 'n' number of blocks in the disk and the file begins with a block at position 'x', the next blocks to be assigned to it will be x+1,x+2,x+3,...,x+n-1 so that they are in a contiguous manner.</a:t>
            </a:r>
          </a:p>
          <a:p>
            <a:pPr algn="just">
              <a:lnSpc>
                <a:spcPct val="150000"/>
              </a:lnSpc>
            </a:pPr>
            <a:r>
              <a:rPr lang="en-US" sz="2400" b="0" i="0" dirty="0">
                <a:effectLst/>
                <a:latin typeface="Times New Roman" panose="02020603050405020304" pitchFamily="18" charset="0"/>
                <a:cs typeface="Times New Roman" panose="02020603050405020304" pitchFamily="18" charset="0"/>
              </a:rPr>
              <a:t>Let's understand this diagrammatically.</a:t>
            </a:r>
          </a:p>
          <a:p>
            <a:pPr algn="just">
              <a:lnSpc>
                <a:spcPct val="150000"/>
              </a:lnSpc>
            </a:pPr>
            <a:r>
              <a:rPr lang="en-US" sz="2400" b="1" i="0" dirty="0">
                <a:effectLst/>
                <a:latin typeface="Times New Roman" panose="02020603050405020304" pitchFamily="18" charset="0"/>
                <a:cs typeface="Times New Roman" panose="02020603050405020304" pitchFamily="18" charset="0"/>
              </a:rPr>
              <a:t>Example</a:t>
            </a:r>
          </a:p>
          <a:p>
            <a:pPr algn="just">
              <a:lnSpc>
                <a:spcPct val="150000"/>
              </a:lnSpc>
            </a:pPr>
            <a:r>
              <a:rPr lang="en-US" sz="2400" b="0" i="0" dirty="0">
                <a:effectLst/>
                <a:latin typeface="Times New Roman" panose="02020603050405020304" pitchFamily="18" charset="0"/>
                <a:cs typeface="Times New Roman" panose="02020603050405020304" pitchFamily="18" charset="0"/>
              </a:rPr>
              <a:t>We have three different types of files that are stored in a contiguous manner on the hard disk.</a:t>
            </a:r>
          </a:p>
          <a:p>
            <a:pPr marL="0" indent="0" algn="just">
              <a:lnSpc>
                <a:spcPct val="150000"/>
              </a:lnSpc>
              <a:buNone/>
            </a:pPr>
            <a:endParaRPr lang="en-US" sz="2400" b="0" i="0" dirty="0">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669090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3089EF-2FCF-B3FD-5677-D7CE283A0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327" y="242597"/>
            <a:ext cx="9498563" cy="6354146"/>
          </a:xfrm>
          <a:prstGeom prst="rect">
            <a:avLst/>
          </a:prstGeom>
        </p:spPr>
      </p:pic>
    </p:spTree>
    <p:extLst>
      <p:ext uri="{BB962C8B-B14F-4D97-AF65-F5344CB8AC3E}">
        <p14:creationId xmlns:p14="http://schemas.microsoft.com/office/powerpoint/2010/main" val="3654787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33FDBA-BA4C-6C02-EC73-C9DC72CC5DFC}"/>
              </a:ext>
            </a:extLst>
          </p:cNvPr>
          <p:cNvSpPr>
            <a:spLocks noGrp="1"/>
          </p:cNvSpPr>
          <p:nvPr>
            <p:ph idx="1"/>
          </p:nvPr>
        </p:nvSpPr>
        <p:spPr>
          <a:xfrm>
            <a:off x="363894" y="289249"/>
            <a:ext cx="11308702" cy="6214188"/>
          </a:xfrm>
        </p:spPr>
        <p:txBody>
          <a:bodyPr>
            <a:normAutofit fontScale="92500" lnSpcReduction="10000"/>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Repositioning within a file: </a:t>
            </a:r>
            <a:r>
              <a:rPr lang="en-US" sz="2400" dirty="0">
                <a:latin typeface="Times New Roman" panose="02020603050405020304" pitchFamily="18" charset="0"/>
                <a:cs typeface="Times New Roman" panose="02020603050405020304" pitchFamily="18" charset="0"/>
              </a:rPr>
              <a:t>The current-file-position pointer of the open file is repositioned to a given value. Repositioning within a file need not involve any actual I/O. This file operation is also known as a file seek. </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Deleting a file: </a:t>
            </a:r>
            <a:r>
              <a:rPr lang="en-US" sz="2400" dirty="0">
                <a:latin typeface="Times New Roman" panose="02020603050405020304" pitchFamily="18" charset="0"/>
                <a:cs typeface="Times New Roman" panose="02020603050405020304" pitchFamily="18" charset="0"/>
              </a:rPr>
              <a:t>To delete a file, we search the directory for the named file. Having found the associated directory entry, we release all file space, so that it can be reused by other files, and erase or mark as free the directory entry. Note that some systems allow hard links—multiple names (directory entries) for the same file. In this case the actual file contents is not deleted until the last link is deleted. </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Truncating a file: </a:t>
            </a:r>
            <a:r>
              <a:rPr lang="en-US" sz="2400" dirty="0">
                <a:latin typeface="Times New Roman" panose="02020603050405020304" pitchFamily="18" charset="0"/>
                <a:cs typeface="Times New Roman" panose="02020603050405020304" pitchFamily="18" charset="0"/>
              </a:rPr>
              <a:t>The user may want to erase the contents of a file but keep its attributes. Rather than forcing the user to delete the file and then recreate it, this function allows all attributes to remain unchanged—except for file length. The file can then be reset to length zero, and its file space can be released.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94479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83139B-B457-76C8-2071-364EDDAF9815}"/>
              </a:ext>
            </a:extLst>
          </p:cNvPr>
          <p:cNvSpPr>
            <a:spLocks noGrp="1"/>
          </p:cNvSpPr>
          <p:nvPr>
            <p:ph idx="1"/>
          </p:nvPr>
        </p:nvSpPr>
        <p:spPr>
          <a:xfrm>
            <a:off x="326571" y="242596"/>
            <a:ext cx="11448662" cy="6316824"/>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In the above image on the left side, we have a memory diagram where we can see the blocks of memory. </a:t>
            </a:r>
          </a:p>
          <a:p>
            <a:pPr algn="just">
              <a:lnSpc>
                <a:spcPct val="150000"/>
              </a:lnSpc>
            </a:pPr>
            <a:r>
              <a:rPr lang="en-US" sz="2400" b="0" i="0" dirty="0">
                <a:effectLst/>
                <a:latin typeface="Times New Roman" panose="02020603050405020304" pitchFamily="18" charset="0"/>
                <a:cs typeface="Times New Roman" panose="02020603050405020304" pitchFamily="18" charset="0"/>
              </a:rPr>
              <a:t>At first, we have a text file named file1.txt which is allocated using contiguous memory allocation, it starts with the memory block 0 and has a length of 4 so it takes the 4 contiguous blocks 0,1,2,3. </a:t>
            </a:r>
          </a:p>
          <a:p>
            <a:pPr algn="just">
              <a:lnSpc>
                <a:spcPct val="150000"/>
              </a:lnSpc>
            </a:pPr>
            <a:r>
              <a:rPr lang="en-US" sz="2400" b="0" i="0" dirty="0">
                <a:effectLst/>
                <a:latin typeface="Times New Roman" panose="02020603050405020304" pitchFamily="18" charset="0"/>
                <a:cs typeface="Times New Roman" panose="02020603050405020304" pitchFamily="18" charset="0"/>
              </a:rPr>
              <a:t>Similarly, we have an image file and video file named sun.jpg and mov.mp4 respectively, which you can see in the directory that they are stored in the contiguous blocks. 5,6,7 and 9,10,11 respectively.</a:t>
            </a:r>
          </a:p>
          <a:p>
            <a:pPr algn="just">
              <a:lnSpc>
                <a:spcPct val="150000"/>
              </a:lnSpc>
            </a:pPr>
            <a:r>
              <a:rPr lang="en-US" sz="2400" b="0" i="0" dirty="0">
                <a:effectLst/>
                <a:latin typeface="Times New Roman" panose="02020603050405020304" pitchFamily="18" charset="0"/>
                <a:cs typeface="Times New Roman" panose="02020603050405020304" pitchFamily="18" charset="0"/>
              </a:rPr>
              <a:t>Here the directory has the entry of each file where it stores the address of the starting block and the required space in terms of the block of memory.</a:t>
            </a:r>
          </a:p>
          <a:p>
            <a:endParaRPr lang="en-IN" dirty="0"/>
          </a:p>
        </p:txBody>
      </p:sp>
    </p:spTree>
    <p:extLst>
      <p:ext uri="{BB962C8B-B14F-4D97-AF65-F5344CB8AC3E}">
        <p14:creationId xmlns:p14="http://schemas.microsoft.com/office/powerpoint/2010/main" val="23814383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79DBEC-B448-2AF7-5A44-A2D76B6ADED8}"/>
              </a:ext>
            </a:extLst>
          </p:cNvPr>
          <p:cNvSpPr>
            <a:spLocks noGrp="1"/>
          </p:cNvSpPr>
          <p:nvPr>
            <p:ph idx="1"/>
          </p:nvPr>
        </p:nvSpPr>
        <p:spPr>
          <a:xfrm>
            <a:off x="270588" y="261256"/>
            <a:ext cx="11439330" cy="6326155"/>
          </a:xfrm>
        </p:spPr>
        <p:txBody>
          <a:bodyPr>
            <a:normAutofit fontScale="92500" lnSpcReduction="20000"/>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Advantages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is very easy to implement.</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There is a minimum amount of seek time.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disk head movement is minimum.</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Memory access is faster.</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supports sequential as well as direct access.</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Disadvantages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At the time of creation, the file size must be initialized.</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As it is pre-initialized, the size cannot increase. As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Due to its constrained allocation, it is possible that the disk would fragment internally or externally.</a:t>
            </a:r>
          </a:p>
          <a:p>
            <a:endParaRPr lang="en-IN" dirty="0"/>
          </a:p>
        </p:txBody>
      </p:sp>
    </p:spTree>
    <p:extLst>
      <p:ext uri="{BB962C8B-B14F-4D97-AF65-F5344CB8AC3E}">
        <p14:creationId xmlns:p14="http://schemas.microsoft.com/office/powerpoint/2010/main" val="7575099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84CB9-4FEB-A3D4-2FEB-B44E386176E9}"/>
              </a:ext>
            </a:extLst>
          </p:cNvPr>
          <p:cNvSpPr>
            <a:spLocks noGrp="1"/>
          </p:cNvSpPr>
          <p:nvPr>
            <p:ph type="title"/>
          </p:nvPr>
        </p:nvSpPr>
        <p:spPr>
          <a:xfrm>
            <a:off x="119743" y="159852"/>
            <a:ext cx="10515600" cy="549275"/>
          </a:xfrm>
        </p:spPr>
        <p:txBody>
          <a:bodyPr>
            <a:normAutofit fontScale="90000"/>
          </a:bodyPr>
          <a:lstStyle/>
          <a:p>
            <a:r>
              <a:rPr lang="en-IN" b="1" i="0" dirty="0">
                <a:effectLst/>
                <a:latin typeface="Source Sans Pro" panose="020B0503030403020204" pitchFamily="34" charset="0"/>
              </a:rPr>
              <a:t>Linked File Allocation</a:t>
            </a:r>
            <a:endParaRPr lang="en-IN" dirty="0"/>
          </a:p>
        </p:txBody>
      </p:sp>
      <p:sp>
        <p:nvSpPr>
          <p:cNvPr id="3" name="Content Placeholder 2">
            <a:extLst>
              <a:ext uri="{FF2B5EF4-FFF2-40B4-BE49-F238E27FC236}">
                <a16:creationId xmlns:a16="http://schemas.microsoft.com/office/drawing/2014/main" id="{EFC3527A-F173-4937-3DAC-ABAB57430EFF}"/>
              </a:ext>
            </a:extLst>
          </p:cNvPr>
          <p:cNvSpPr>
            <a:spLocks noGrp="1"/>
          </p:cNvSpPr>
          <p:nvPr>
            <p:ph idx="1"/>
          </p:nvPr>
        </p:nvSpPr>
        <p:spPr>
          <a:xfrm>
            <a:off x="251927" y="858416"/>
            <a:ext cx="11569959" cy="5728996"/>
          </a:xfrm>
        </p:spPr>
        <p:txBody>
          <a:bodyPr>
            <a:normAutofit fontScale="92500" lnSpcReduction="2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Linked file allocation overcomes the drawback of contiguous file allocation.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Here the file which we store on the hard disk is stored in a scattered manner according to the space available on the hard disk. </a:t>
            </a:r>
          </a:p>
          <a:p>
            <a:pPr algn="just">
              <a:lnSpc>
                <a:spcPct val="150000"/>
              </a:lnSpc>
            </a:pPr>
            <a:r>
              <a:rPr lang="en-US" sz="2400" b="0" i="0" dirty="0">
                <a:effectLst/>
                <a:latin typeface="Times New Roman" panose="02020603050405020304" pitchFamily="18" charset="0"/>
                <a:cs typeface="Times New Roman" panose="02020603050405020304" pitchFamily="18" charset="0"/>
              </a:rPr>
              <a:t>Now, you must be thinking about how the OS remembers that all the scattered blocks belong to the same file. </a:t>
            </a:r>
          </a:p>
          <a:p>
            <a:pPr algn="just">
              <a:lnSpc>
                <a:spcPct val="150000"/>
              </a:lnSpc>
            </a:pPr>
            <a:r>
              <a:rPr lang="en-US" sz="2400" b="0" i="0" dirty="0">
                <a:effectLst/>
                <a:latin typeface="Times New Roman" panose="02020603050405020304" pitchFamily="18" charset="0"/>
                <a:cs typeface="Times New Roman" panose="02020603050405020304" pitchFamily="18" charset="0"/>
              </a:rPr>
              <a:t>So as the name linked File Allocation suggests, the pointers are used to point to the next block of the same file, therefore along with the entry of each file each block also stores the pointer to the next block.</a:t>
            </a:r>
          </a:p>
          <a:p>
            <a:pPr algn="just">
              <a:lnSpc>
                <a:spcPct val="150000"/>
              </a:lnSpc>
            </a:pPr>
            <a:r>
              <a:rPr lang="en-US" sz="2400" b="0" i="0" dirty="0">
                <a:effectLst/>
                <a:latin typeface="Times New Roman" panose="02020603050405020304" pitchFamily="18" charset="0"/>
                <a:cs typeface="Times New Roman" panose="02020603050405020304" pitchFamily="18" charset="0"/>
              </a:rPr>
              <a:t>Let's understand this better diagrammatically by taking an example.</a:t>
            </a:r>
          </a:p>
          <a:p>
            <a:pPr algn="just">
              <a:lnSpc>
                <a:spcPct val="150000"/>
              </a:lnSpc>
            </a:pPr>
            <a:r>
              <a:rPr lang="en-US" sz="2400" b="1" i="0" dirty="0">
                <a:effectLst/>
                <a:latin typeface="Times New Roman" panose="02020603050405020304" pitchFamily="18" charset="0"/>
                <a:cs typeface="Times New Roman" panose="02020603050405020304" pitchFamily="18" charset="0"/>
              </a:rPr>
              <a:t>Example</a:t>
            </a:r>
          </a:p>
          <a:p>
            <a:pPr algn="just">
              <a:lnSpc>
                <a:spcPct val="150000"/>
              </a:lnSpc>
            </a:pPr>
            <a:r>
              <a:rPr lang="en-US" sz="2400" b="0" i="0" dirty="0">
                <a:effectLst/>
                <a:latin typeface="Times New Roman" panose="02020603050405020304" pitchFamily="18" charset="0"/>
                <a:cs typeface="Times New Roman" panose="02020603050405020304" pitchFamily="18" charset="0"/>
              </a:rPr>
              <a:t>Here we have one file which is stored using Linked File Allocation.</a:t>
            </a:r>
          </a:p>
          <a:p>
            <a:endParaRPr lang="en-IN" dirty="0"/>
          </a:p>
        </p:txBody>
      </p:sp>
    </p:spTree>
    <p:extLst>
      <p:ext uri="{BB962C8B-B14F-4D97-AF65-F5344CB8AC3E}">
        <p14:creationId xmlns:p14="http://schemas.microsoft.com/office/powerpoint/2010/main" val="10903775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24BB40-B7EF-108E-CDFE-0B13CBE31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567" y="989045"/>
            <a:ext cx="9330613" cy="4497355"/>
          </a:xfrm>
          <a:prstGeom prst="rect">
            <a:avLst/>
          </a:prstGeom>
        </p:spPr>
      </p:pic>
    </p:spTree>
    <p:extLst>
      <p:ext uri="{BB962C8B-B14F-4D97-AF65-F5344CB8AC3E}">
        <p14:creationId xmlns:p14="http://schemas.microsoft.com/office/powerpoint/2010/main" val="7688488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035F4-D748-4FD3-4F3B-5E7B5B087220}"/>
              </a:ext>
            </a:extLst>
          </p:cNvPr>
          <p:cNvSpPr>
            <a:spLocks noGrp="1"/>
          </p:cNvSpPr>
          <p:nvPr>
            <p:ph idx="1"/>
          </p:nvPr>
        </p:nvSpPr>
        <p:spPr>
          <a:xfrm>
            <a:off x="335902" y="438539"/>
            <a:ext cx="11017898" cy="5738424"/>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In the above image on the right, we have a memory diagram where we can see memory blocks. </a:t>
            </a:r>
          </a:p>
          <a:p>
            <a:pPr algn="just">
              <a:lnSpc>
                <a:spcPct val="150000"/>
              </a:lnSpc>
            </a:pPr>
            <a:r>
              <a:rPr lang="en-US" sz="2400" b="0" i="0" dirty="0">
                <a:effectLst/>
                <a:latin typeface="Times New Roman" panose="02020603050405020304" pitchFamily="18" charset="0"/>
                <a:cs typeface="Times New Roman" panose="02020603050405020304" pitchFamily="18" charset="0"/>
              </a:rPr>
              <a:t>On the left side, we have a directory where we have the information like the address of the first memory block and the last memory block.</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this allocation, the starting block given is 0 and the ending block is 15, therefore the OS searches the empty blocks between 0 and 15 and stores the files in available blocks, but along with that it also stores the pointer to the next block in the present block. </a:t>
            </a:r>
          </a:p>
          <a:p>
            <a:pPr algn="just">
              <a:lnSpc>
                <a:spcPct val="150000"/>
              </a:lnSpc>
            </a:pPr>
            <a:r>
              <a:rPr lang="en-US" sz="2400" b="0" i="0" dirty="0">
                <a:effectLst/>
                <a:latin typeface="Times New Roman" panose="02020603050405020304" pitchFamily="18" charset="0"/>
                <a:cs typeface="Times New Roman" panose="02020603050405020304" pitchFamily="18" charset="0"/>
              </a:rPr>
              <a:t>Hence it requires some extra space to store that link.</a:t>
            </a:r>
          </a:p>
          <a:p>
            <a:endParaRPr lang="en-IN" dirty="0"/>
          </a:p>
        </p:txBody>
      </p:sp>
    </p:spTree>
    <p:extLst>
      <p:ext uri="{BB962C8B-B14F-4D97-AF65-F5344CB8AC3E}">
        <p14:creationId xmlns:p14="http://schemas.microsoft.com/office/powerpoint/2010/main" val="2899793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3BC024-ABCB-F540-3658-8F7AE7C680F0}"/>
              </a:ext>
            </a:extLst>
          </p:cNvPr>
          <p:cNvSpPr>
            <a:spLocks noGrp="1"/>
          </p:cNvSpPr>
          <p:nvPr>
            <p:ph idx="1"/>
          </p:nvPr>
        </p:nvSpPr>
        <p:spPr>
          <a:xfrm>
            <a:off x="345233" y="429208"/>
            <a:ext cx="11513975" cy="6111551"/>
          </a:xfrm>
        </p:spPr>
        <p:txBody>
          <a:bodyPr>
            <a:normAutofit/>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Advantages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There is no external fragmentation.</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directory entry just needs the address of starting block.</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memory is not needed in contiguous form, it is more flexible than contiguous file allocation.</a:t>
            </a:r>
          </a:p>
          <a:p>
            <a:pPr algn="just">
              <a:lnSpc>
                <a:spcPct val="150000"/>
              </a:lnSpc>
            </a:pPr>
            <a:r>
              <a:rPr lang="en-US" sz="2400" b="1" i="0" dirty="0">
                <a:effectLst/>
                <a:latin typeface="Times New Roman" panose="02020603050405020304" pitchFamily="18" charset="0"/>
                <a:cs typeface="Times New Roman" panose="02020603050405020304" pitchFamily="18" charset="0"/>
              </a:rPr>
              <a:t>Disadvantages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does not support random access or direct access.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If pointers are affected so the disk blocks are also affected.</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Extra space is required for pointers in the block.</a:t>
            </a:r>
          </a:p>
          <a:p>
            <a:endParaRPr lang="en-IN" dirty="0"/>
          </a:p>
        </p:txBody>
      </p:sp>
    </p:spTree>
    <p:extLst>
      <p:ext uri="{BB962C8B-B14F-4D97-AF65-F5344CB8AC3E}">
        <p14:creationId xmlns:p14="http://schemas.microsoft.com/office/powerpoint/2010/main" val="13744308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8D068-186A-7106-E076-DF826A539E1F}"/>
              </a:ext>
            </a:extLst>
          </p:cNvPr>
          <p:cNvSpPr>
            <a:spLocks noGrp="1"/>
          </p:cNvSpPr>
          <p:nvPr>
            <p:ph type="title"/>
          </p:nvPr>
        </p:nvSpPr>
        <p:spPr>
          <a:xfrm>
            <a:off x="130629" y="150423"/>
            <a:ext cx="11223171" cy="530614"/>
          </a:xfrm>
        </p:spPr>
        <p:txBody>
          <a:bodyPr>
            <a:normAutofit fontScale="90000"/>
          </a:bodyPr>
          <a:lstStyle/>
          <a:p>
            <a:r>
              <a:rPr lang="en-IN" b="1" i="0" dirty="0">
                <a:effectLst/>
                <a:latin typeface="Source Sans Pro" panose="020B0503030403020204" pitchFamily="34" charset="0"/>
              </a:rPr>
              <a:t>Indexed File Allocation.</a:t>
            </a:r>
            <a:endParaRPr lang="en-IN" dirty="0"/>
          </a:p>
        </p:txBody>
      </p:sp>
      <p:sp>
        <p:nvSpPr>
          <p:cNvPr id="3" name="Content Placeholder 2">
            <a:extLst>
              <a:ext uri="{FF2B5EF4-FFF2-40B4-BE49-F238E27FC236}">
                <a16:creationId xmlns:a16="http://schemas.microsoft.com/office/drawing/2014/main" id="{447DA29B-A398-F626-FF8E-994A4C9FB6FB}"/>
              </a:ext>
            </a:extLst>
          </p:cNvPr>
          <p:cNvSpPr>
            <a:spLocks noGrp="1"/>
          </p:cNvSpPr>
          <p:nvPr>
            <p:ph idx="1"/>
          </p:nvPr>
        </p:nvSpPr>
        <p:spPr>
          <a:xfrm>
            <a:off x="251927" y="746449"/>
            <a:ext cx="11467322" cy="5961128"/>
          </a:xfrm>
        </p:spPr>
        <p:txBody>
          <a:bodyPr>
            <a:normAutofit fontScale="85000" lnSpcReduction="2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indexed file allocation is somewhat similar to linked file allocation as indexed file allocation also uses pointers but the difference is here all the pointers are put together into one location which is called </a:t>
            </a:r>
            <a:r>
              <a:rPr lang="en-US" sz="2400" b="1" i="0" dirty="0">
                <a:effectLst/>
                <a:latin typeface="Times New Roman" panose="02020603050405020304" pitchFamily="18" charset="0"/>
                <a:cs typeface="Times New Roman" panose="02020603050405020304" pitchFamily="18" charset="0"/>
              </a:rPr>
              <a:t>index block</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That means we will get all the locations of blocks in one index file.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blocks and pointers were spread over the memory in the Linked Allocation method, where retrieval was accomplished by visiting each block sequentially. </a:t>
            </a:r>
          </a:p>
          <a:p>
            <a:pPr algn="just">
              <a:lnSpc>
                <a:spcPct val="150000"/>
              </a:lnSpc>
            </a:pPr>
            <a:r>
              <a:rPr lang="en-US" sz="2400" b="0" i="0" dirty="0">
                <a:effectLst/>
                <a:latin typeface="Times New Roman" panose="02020603050405020304" pitchFamily="18" charset="0"/>
                <a:cs typeface="Times New Roman" panose="02020603050405020304" pitchFamily="18" charset="0"/>
              </a:rPr>
              <a:t>But here in indexed allocation, it becomes easier with the index block to retrieve.</a:t>
            </a:r>
          </a:p>
          <a:p>
            <a:pPr algn="just">
              <a:lnSpc>
                <a:spcPct val="150000"/>
              </a:lnSpc>
            </a:pPr>
            <a:r>
              <a:rPr lang="en-US" sz="2400" b="0" i="0" dirty="0">
                <a:effectLst/>
                <a:latin typeface="Times New Roman" panose="02020603050405020304" pitchFamily="18" charset="0"/>
                <a:cs typeface="Times New Roman" panose="02020603050405020304" pitchFamily="18" charset="0"/>
              </a:rPr>
              <a:t>Let's take an example to explain this better.</a:t>
            </a:r>
          </a:p>
          <a:p>
            <a:pPr algn="just">
              <a:lnSpc>
                <a:spcPct val="150000"/>
              </a:lnSpc>
            </a:pPr>
            <a:r>
              <a:rPr lang="en-US" sz="2400" b="1" i="0" dirty="0">
                <a:effectLst/>
                <a:latin typeface="Times New Roman" panose="02020603050405020304" pitchFamily="18" charset="0"/>
                <a:cs typeface="Times New Roman" panose="02020603050405020304" pitchFamily="18" charset="0"/>
              </a:rPr>
              <a:t>Example</a:t>
            </a:r>
          </a:p>
          <a:p>
            <a:pPr algn="just">
              <a:lnSpc>
                <a:spcPct val="150000"/>
              </a:lnSpc>
            </a:pPr>
            <a:r>
              <a:rPr lang="en-US" sz="2400" b="0" i="0" dirty="0">
                <a:effectLst/>
                <a:latin typeface="Times New Roman" panose="02020603050405020304" pitchFamily="18" charset="0"/>
                <a:cs typeface="Times New Roman" panose="02020603050405020304" pitchFamily="18" charset="0"/>
              </a:rPr>
              <a:t>As shown in the diagram below block 19 is the index block which contains all the addresses of the file named </a:t>
            </a:r>
            <a:r>
              <a:rPr lang="en-US" sz="2400" b="1" i="0" dirty="0">
                <a:effectLst/>
                <a:latin typeface="Times New Roman" panose="02020603050405020304" pitchFamily="18" charset="0"/>
                <a:cs typeface="Times New Roman" panose="02020603050405020304" pitchFamily="18" charset="0"/>
              </a:rPr>
              <a:t>text1</a:t>
            </a:r>
            <a:r>
              <a:rPr lang="en-US" sz="2400" b="0" i="0" dirty="0">
                <a:effectLst/>
                <a:latin typeface="Times New Roman" panose="02020603050405020304" pitchFamily="18" charset="0"/>
                <a:cs typeface="Times New Roman" panose="02020603050405020304" pitchFamily="18" charset="0"/>
              </a:rPr>
              <a:t>. In order, the first storage block is 9, followed by 16, 1, then 10, and 25. The negative number -1 here denotes the empty index block list as the file text1 is still too small to fill more blocks.</a:t>
            </a:r>
          </a:p>
          <a:p>
            <a:pPr marL="0" indent="0">
              <a:buNone/>
            </a:pPr>
            <a:endParaRPr lang="en-IN" dirty="0"/>
          </a:p>
        </p:txBody>
      </p:sp>
    </p:spTree>
    <p:extLst>
      <p:ext uri="{BB962C8B-B14F-4D97-AF65-F5344CB8AC3E}">
        <p14:creationId xmlns:p14="http://schemas.microsoft.com/office/powerpoint/2010/main" val="1825467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6A4052-01EC-E8C4-CFF8-CCED8BE31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245" y="373223"/>
            <a:ext cx="9853125" cy="5831633"/>
          </a:xfrm>
          <a:prstGeom prst="rect">
            <a:avLst/>
          </a:prstGeom>
        </p:spPr>
      </p:pic>
    </p:spTree>
    <p:extLst>
      <p:ext uri="{BB962C8B-B14F-4D97-AF65-F5344CB8AC3E}">
        <p14:creationId xmlns:p14="http://schemas.microsoft.com/office/powerpoint/2010/main" val="16172725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A2CACF-BC04-EF4A-1BF9-6AE28541A377}"/>
              </a:ext>
            </a:extLst>
          </p:cNvPr>
          <p:cNvSpPr>
            <a:spLocks noGrp="1"/>
          </p:cNvSpPr>
          <p:nvPr>
            <p:ph idx="1"/>
          </p:nvPr>
        </p:nvSpPr>
        <p:spPr>
          <a:xfrm>
            <a:off x="391886" y="606490"/>
            <a:ext cx="10961914" cy="5570473"/>
          </a:xfrm>
        </p:spPr>
        <p:txBody>
          <a:bodyPr>
            <a:normAutofit/>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Advantages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reduces the possibilities of external fragmentation.</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Rather than accessing sequentially it has direct access to the block.</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Disadvantages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Here more pointer overhead is there.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If we lose the index block we cannot access the complete file.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becomes heavy for the small files.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is possible that a single index block cannot keep all the pointers for some large files.</a:t>
            </a:r>
          </a:p>
          <a:p>
            <a:endParaRPr lang="en-IN" dirty="0"/>
          </a:p>
        </p:txBody>
      </p:sp>
    </p:spTree>
    <p:extLst>
      <p:ext uri="{BB962C8B-B14F-4D97-AF65-F5344CB8AC3E}">
        <p14:creationId xmlns:p14="http://schemas.microsoft.com/office/powerpoint/2010/main" val="35793833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9BAED8-616C-D65A-F0E7-0826833A478C}"/>
              </a:ext>
            </a:extLst>
          </p:cNvPr>
          <p:cNvSpPr>
            <a:spLocks noGrp="1"/>
          </p:cNvSpPr>
          <p:nvPr>
            <p:ph idx="1"/>
          </p:nvPr>
        </p:nvSpPr>
        <p:spPr>
          <a:xfrm>
            <a:off x="401215" y="307910"/>
            <a:ext cx="11439331" cy="6260841"/>
          </a:xfrm>
        </p:spPr>
        <p:txBody>
          <a:bodyPr/>
          <a:lstStyle/>
          <a:p>
            <a:pPr algn="l">
              <a:lnSpc>
                <a:spcPct val="150000"/>
              </a:lnSpc>
            </a:pPr>
            <a:r>
              <a:rPr lang="en-US" sz="2400" b="0" i="0" dirty="0">
                <a:effectLst/>
                <a:latin typeface="Times New Roman" panose="02020603050405020304" pitchFamily="18" charset="0"/>
                <a:cs typeface="Times New Roman" panose="02020603050405020304" pitchFamily="18" charset="0"/>
              </a:rPr>
              <a:t>To resolve this issue, we can use the following approaches:</a:t>
            </a:r>
          </a:p>
          <a:p>
            <a:pPr algn="l">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Linked scheme</a:t>
            </a:r>
          </a:p>
          <a:p>
            <a:pPr algn="l">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Multilevel Index</a:t>
            </a:r>
          </a:p>
          <a:p>
            <a:pPr algn="l">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Combined Scheme</a:t>
            </a:r>
          </a:p>
          <a:p>
            <a:pPr marL="0" indent="0" algn="l">
              <a:lnSpc>
                <a:spcPct val="150000"/>
              </a:lnSpc>
              <a:buNone/>
            </a:pPr>
            <a:r>
              <a:rPr lang="en-US" b="1" i="0" dirty="0">
                <a:effectLst/>
                <a:latin typeface="Times New Roman" panose="02020603050405020304" pitchFamily="18" charset="0"/>
                <a:cs typeface="Times New Roman" panose="02020603050405020304" pitchFamily="18" charset="0"/>
              </a:rPr>
              <a:t>1. Linked Scheme</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If the file is big then more blocks are required so one index block is insufficient to store all the pointers, therefore to store the pointers two or more index blocks are used where these index boxes are connected using linked file allocation that is each index block stores the pointer to the next index block.</a:t>
            </a:r>
          </a:p>
          <a:p>
            <a:pPr marL="0" indent="0" algn="just">
              <a:lnSpc>
                <a:spcPct val="150000"/>
              </a:lnSpc>
              <a:buNone/>
            </a:pPr>
            <a:endParaRPr lang="en-US" sz="24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99799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DFBF-3C57-1488-6332-46940775D281}"/>
              </a:ext>
            </a:extLst>
          </p:cNvPr>
          <p:cNvSpPr>
            <a:spLocks noGrp="1"/>
          </p:cNvSpPr>
          <p:nvPr>
            <p:ph type="title"/>
          </p:nvPr>
        </p:nvSpPr>
        <p:spPr>
          <a:xfrm>
            <a:off x="93306" y="150522"/>
            <a:ext cx="11260494" cy="530516"/>
          </a:xfrm>
        </p:spPr>
        <p:txBody>
          <a:bodyPr>
            <a:normAutofit fontScale="90000"/>
          </a:bodyPr>
          <a:lstStyle/>
          <a:p>
            <a:r>
              <a:rPr lang="en-US" b="1" i="0" dirty="0">
                <a:solidFill>
                  <a:srgbClr val="222222"/>
                </a:solidFill>
                <a:effectLst/>
                <a:latin typeface="Source Sans Pro" panose="020B0503030403020204" pitchFamily="34" charset="0"/>
              </a:rPr>
              <a:t>Commonly used terms in File systems</a:t>
            </a:r>
            <a:endParaRPr lang="en-IN" dirty="0"/>
          </a:p>
        </p:txBody>
      </p:sp>
      <p:sp>
        <p:nvSpPr>
          <p:cNvPr id="3" name="Content Placeholder 2">
            <a:extLst>
              <a:ext uri="{FF2B5EF4-FFF2-40B4-BE49-F238E27FC236}">
                <a16:creationId xmlns:a16="http://schemas.microsoft.com/office/drawing/2014/main" id="{63B1E8FE-94AA-514F-FFFD-69CD05A6CC38}"/>
              </a:ext>
            </a:extLst>
          </p:cNvPr>
          <p:cNvSpPr>
            <a:spLocks noGrp="1"/>
          </p:cNvSpPr>
          <p:nvPr>
            <p:ph idx="1"/>
          </p:nvPr>
        </p:nvSpPr>
        <p:spPr>
          <a:xfrm>
            <a:off x="326571" y="802432"/>
            <a:ext cx="11402009" cy="5682343"/>
          </a:xfrm>
        </p:spPr>
        <p:txBody>
          <a:bodyPr>
            <a:normAutofit fontScale="92500" lnSpcReduction="10000"/>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Field:</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This element stores a single value, which can be static or variable length.</a:t>
            </a:r>
          </a:p>
          <a:p>
            <a:pPr algn="just">
              <a:lnSpc>
                <a:spcPct val="150000"/>
              </a:lnSpc>
            </a:pPr>
            <a:r>
              <a:rPr lang="en-US" sz="2400" b="1" i="0" dirty="0">
                <a:effectLst/>
                <a:latin typeface="Times New Roman" panose="02020603050405020304" pitchFamily="18" charset="0"/>
                <a:cs typeface="Times New Roman" panose="02020603050405020304" pitchFamily="18" charset="0"/>
              </a:rPr>
              <a:t>DATABASE:</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Collection of related data is called a database. Relationships among elements of data are explicit.</a:t>
            </a:r>
          </a:p>
          <a:p>
            <a:pPr algn="just">
              <a:lnSpc>
                <a:spcPct val="150000"/>
              </a:lnSpc>
            </a:pPr>
            <a:r>
              <a:rPr lang="en-US" sz="2400" b="1" i="0" dirty="0">
                <a:effectLst/>
                <a:latin typeface="Times New Roman" panose="02020603050405020304" pitchFamily="18" charset="0"/>
                <a:cs typeface="Times New Roman" panose="02020603050405020304" pitchFamily="18" charset="0"/>
              </a:rPr>
              <a:t>FILES:</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Files is the collection of similar record which is treated as a single entity.</a:t>
            </a:r>
          </a:p>
          <a:p>
            <a:pPr algn="just">
              <a:lnSpc>
                <a:spcPct val="150000"/>
              </a:lnSpc>
            </a:pPr>
            <a:r>
              <a:rPr lang="en-US" sz="2400" b="1" i="0" dirty="0">
                <a:effectLst/>
                <a:latin typeface="Times New Roman" panose="02020603050405020304" pitchFamily="18" charset="0"/>
                <a:cs typeface="Times New Roman" panose="02020603050405020304" pitchFamily="18" charset="0"/>
              </a:rPr>
              <a:t>RECORD:</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A Record type is a complex data type that allows the programmer to create a new data type with the desired column structure. Its groups one or more columns to form a new data type. These columns will have their own names and data type.</a:t>
            </a:r>
          </a:p>
          <a:p>
            <a:endParaRPr lang="en-IN" dirty="0"/>
          </a:p>
        </p:txBody>
      </p:sp>
    </p:spTree>
    <p:extLst>
      <p:ext uri="{BB962C8B-B14F-4D97-AF65-F5344CB8AC3E}">
        <p14:creationId xmlns:p14="http://schemas.microsoft.com/office/powerpoint/2010/main" val="14879813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2C1198-F5FD-58E7-66A4-52FFD4C4C3AA}"/>
              </a:ext>
            </a:extLst>
          </p:cNvPr>
          <p:cNvSpPr>
            <a:spLocks noGrp="1"/>
          </p:cNvSpPr>
          <p:nvPr>
            <p:ph idx="1"/>
          </p:nvPr>
        </p:nvSpPr>
        <p:spPr>
          <a:xfrm>
            <a:off x="401216" y="298580"/>
            <a:ext cx="11513976" cy="6279502"/>
          </a:xfrm>
        </p:spPr>
        <p:txBody>
          <a:bodyPr>
            <a:normAutofit fontScale="92500" lnSpcReduction="10000"/>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2. Multilevel Index</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this method, the multiple indexes blocks along with the levels of these blocks. </a:t>
            </a:r>
          </a:p>
          <a:p>
            <a:pPr algn="just">
              <a:lnSpc>
                <a:spcPct val="150000"/>
              </a:lnSpc>
            </a:pPr>
            <a:r>
              <a:rPr lang="en-US" sz="2400" b="0" i="0" dirty="0">
                <a:effectLst/>
                <a:latin typeface="Times New Roman" panose="02020603050405020304" pitchFamily="18" charset="0"/>
                <a:cs typeface="Times New Roman" panose="02020603050405020304" pitchFamily="18" charset="0"/>
              </a:rPr>
              <a:t>Here, the level 1 block is used for pointing to the level 2 block which points to the blocks occupied by the file.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These index blocks can be extended to three or more levels according to the size of the file.</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3. Combined Scheme</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Combined Scheme, a special block is used to store all the information related to the file like name, authority, size, etc.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special block is called </a:t>
            </a:r>
            <a:r>
              <a:rPr lang="en-US" sz="2400" b="1" i="0" dirty="0" err="1">
                <a:effectLst/>
                <a:latin typeface="Times New Roman" panose="02020603050405020304" pitchFamily="18" charset="0"/>
                <a:cs typeface="Times New Roman" panose="02020603050405020304" pitchFamily="18" charset="0"/>
              </a:rPr>
              <a:t>inode</a:t>
            </a:r>
            <a:r>
              <a:rPr lang="en-US" sz="2400" b="0" i="0" dirty="0">
                <a:effectLst/>
                <a:latin typeface="Times New Roman" panose="02020603050405020304" pitchFamily="18" charset="0"/>
                <a:cs typeface="Times New Roman" panose="02020603050405020304" pitchFamily="18" charset="0"/>
              </a:rPr>
              <a:t>(information-node). </a:t>
            </a:r>
          </a:p>
          <a:p>
            <a:pPr algn="just">
              <a:lnSpc>
                <a:spcPct val="150000"/>
              </a:lnSpc>
            </a:pPr>
            <a:r>
              <a:rPr lang="en-US" sz="2400" b="0" i="0" dirty="0">
                <a:effectLst/>
                <a:latin typeface="Times New Roman" panose="02020603050405020304" pitchFamily="18" charset="0"/>
                <a:cs typeface="Times New Roman" panose="02020603050405020304" pitchFamily="18" charset="0"/>
              </a:rPr>
              <a:t>Some space of this special block is used to store the information related to the field as mentioned above and the remaining space is used to store the addresses of blocks that contain the actual file. </a:t>
            </a:r>
          </a:p>
          <a:p>
            <a:endParaRPr lang="en-IN" dirty="0"/>
          </a:p>
        </p:txBody>
      </p:sp>
    </p:spTree>
    <p:extLst>
      <p:ext uri="{BB962C8B-B14F-4D97-AF65-F5344CB8AC3E}">
        <p14:creationId xmlns:p14="http://schemas.microsoft.com/office/powerpoint/2010/main" val="31136606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A47DF-EA01-9BB2-EFE4-42E807EB4B74}"/>
              </a:ext>
            </a:extLst>
          </p:cNvPr>
          <p:cNvSpPr>
            <a:spLocks noGrp="1"/>
          </p:cNvSpPr>
          <p:nvPr>
            <p:ph type="title"/>
          </p:nvPr>
        </p:nvSpPr>
        <p:spPr>
          <a:xfrm>
            <a:off x="186612" y="150521"/>
            <a:ext cx="11073882" cy="614589"/>
          </a:xfrm>
        </p:spPr>
        <p:txBody>
          <a:bodyPr>
            <a:normAutofit/>
          </a:bodyPr>
          <a:lstStyle/>
          <a:p>
            <a:r>
              <a:rPr lang="en-IN" sz="3600" b="1" i="0" dirty="0">
                <a:effectLst/>
                <a:latin typeface="Times New Roman" panose="02020603050405020304" pitchFamily="18" charset="0"/>
                <a:cs typeface="Times New Roman" panose="02020603050405020304" pitchFamily="18" charset="0"/>
              </a:rPr>
              <a:t>File Allocation Table (FAT)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63ECA1-FDD9-8A64-ACDD-C60802946254}"/>
              </a:ext>
            </a:extLst>
          </p:cNvPr>
          <p:cNvSpPr>
            <a:spLocks noGrp="1"/>
          </p:cNvSpPr>
          <p:nvPr>
            <p:ph idx="1"/>
          </p:nvPr>
        </p:nvSpPr>
        <p:spPr>
          <a:xfrm>
            <a:off x="279917" y="821093"/>
            <a:ext cx="11672597" cy="5886385"/>
          </a:xfrm>
        </p:spPr>
        <p:txBody>
          <a:bodyPr>
            <a:normAutofit fontScale="92500" lnSpcReduction="2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File Allocation Table (FAT) overcomes the drawback of Linked File allocation.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random access of a particular block is not possible in the linked file allocation. To access a particular block it is necessary to access all its previous blocks. </a:t>
            </a:r>
          </a:p>
          <a:p>
            <a:pPr algn="just">
              <a:lnSpc>
                <a:spcPct val="150000"/>
              </a:lnSpc>
            </a:pPr>
            <a:r>
              <a:rPr lang="en-US" sz="2400" b="0" i="0" dirty="0">
                <a:effectLst/>
                <a:latin typeface="Times New Roman" panose="02020603050405020304" pitchFamily="18" charset="0"/>
                <a:cs typeface="Times New Roman" panose="02020603050405020304" pitchFamily="18" charset="0"/>
              </a:rPr>
              <a:t>Let's see how File Allocation Table works.</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Explanation</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the file allocation table, all disk block links are collected and maintained. Here the number of head seeks is reduced by caching the file allocation table so that the head does not need to go through all the disk blocks to access one particular block.</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whole process of randomly accessing any block using FAT is completed by reading the desired entry of a block from the file allocation table and accessing that particular block.</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diagrammatic representation of FAT is given below -</a:t>
            </a:r>
          </a:p>
          <a:p>
            <a:pPr marL="0" indent="0">
              <a:buNone/>
            </a:pPr>
            <a:endParaRPr lang="en-IN" dirty="0"/>
          </a:p>
        </p:txBody>
      </p:sp>
    </p:spTree>
    <p:extLst>
      <p:ext uri="{BB962C8B-B14F-4D97-AF65-F5344CB8AC3E}">
        <p14:creationId xmlns:p14="http://schemas.microsoft.com/office/powerpoint/2010/main" val="18861061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239BFA-D99A-D6FC-56B7-CFF92D990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706" y="410547"/>
            <a:ext cx="9731829" cy="5551714"/>
          </a:xfrm>
          <a:prstGeom prst="rect">
            <a:avLst/>
          </a:prstGeom>
        </p:spPr>
      </p:pic>
    </p:spTree>
    <p:extLst>
      <p:ext uri="{BB962C8B-B14F-4D97-AF65-F5344CB8AC3E}">
        <p14:creationId xmlns:p14="http://schemas.microsoft.com/office/powerpoint/2010/main" val="41154994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2AC2A4-27B3-7AE2-3133-A9EBF37B3118}"/>
              </a:ext>
            </a:extLst>
          </p:cNvPr>
          <p:cNvSpPr>
            <a:spLocks noGrp="1"/>
          </p:cNvSpPr>
          <p:nvPr>
            <p:ph idx="1"/>
          </p:nvPr>
        </p:nvSpPr>
        <p:spPr>
          <a:xfrm>
            <a:off x="410547" y="429208"/>
            <a:ext cx="10943253" cy="5747755"/>
          </a:xfrm>
        </p:spPr>
        <p:txBody>
          <a:bodyPr>
            <a:normAutofit fontScale="92500"/>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Advantages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Random Access to the block is possible in FAT.</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One bad/corrupted disk block cannot corrupt all the other blocks.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uses all the disk blocks for data as in linked file allocation it needs extra space for pointers.</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Disadvantages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If entries increase so the FAT size also increases.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Each entry requires the FAT entry.</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If Entries increase the FAT size increases which increases the size of a block so there are chances of internal fragmentation.</a:t>
            </a:r>
          </a:p>
          <a:p>
            <a:endParaRPr lang="en-IN" dirty="0"/>
          </a:p>
        </p:txBody>
      </p:sp>
    </p:spTree>
    <p:extLst>
      <p:ext uri="{BB962C8B-B14F-4D97-AF65-F5344CB8AC3E}">
        <p14:creationId xmlns:p14="http://schemas.microsoft.com/office/powerpoint/2010/main" val="26590747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3B1488-B2CB-4D08-F88F-EF6450383646}"/>
              </a:ext>
            </a:extLst>
          </p:cNvPr>
          <p:cNvSpPr>
            <a:spLocks noGrp="1"/>
          </p:cNvSpPr>
          <p:nvPr>
            <p:ph idx="1"/>
          </p:nvPr>
        </p:nvSpPr>
        <p:spPr>
          <a:xfrm>
            <a:off x="634482" y="606490"/>
            <a:ext cx="10719318" cy="5570473"/>
          </a:xfrm>
        </p:spPr>
        <p:txBody>
          <a:bodyPr/>
          <a:lstStyle/>
          <a:p>
            <a:pPr marL="0" indent="0" algn="l">
              <a:buNone/>
            </a:pPr>
            <a:r>
              <a:rPr lang="en-US" b="1" i="0" dirty="0" err="1">
                <a:effectLst/>
                <a:latin typeface="Source Sans Pro" panose="020B0503030403020204" pitchFamily="34" charset="0"/>
              </a:rPr>
              <a:t>Inode</a:t>
            </a:r>
            <a:r>
              <a:rPr lang="en-US" b="1" i="0" dirty="0">
                <a:effectLst/>
                <a:latin typeface="Source Sans Pro" panose="020B0503030403020204" pitchFamily="34" charset="0"/>
              </a:rPr>
              <a:t>.</a:t>
            </a:r>
          </a:p>
          <a:p>
            <a:pPr algn="l"/>
            <a:r>
              <a:rPr lang="en-US" b="0" i="0" dirty="0">
                <a:solidFill>
                  <a:srgbClr val="61738E"/>
                </a:solidFill>
                <a:effectLst/>
                <a:latin typeface="Source Sans Pro" panose="020B0503030403020204" pitchFamily="34" charset="0"/>
              </a:rPr>
              <a:t>In Operating systems based on UNIX, every file is indexed using </a:t>
            </a:r>
            <a:r>
              <a:rPr lang="en-US" b="1" i="0" dirty="0" err="1">
                <a:solidFill>
                  <a:srgbClr val="61738E"/>
                </a:solidFill>
                <a:effectLst/>
                <a:latin typeface="Source Sans Pro" panose="020B0503030403020204" pitchFamily="34" charset="0"/>
              </a:rPr>
              <a:t>Inode</a:t>
            </a:r>
            <a:r>
              <a:rPr lang="en-US" b="1" i="0" dirty="0">
                <a:solidFill>
                  <a:srgbClr val="61738E"/>
                </a:solidFill>
                <a:effectLst/>
                <a:latin typeface="Source Sans Pro" panose="020B0503030403020204" pitchFamily="34" charset="0"/>
              </a:rPr>
              <a:t>(information-node)</a:t>
            </a:r>
            <a:r>
              <a:rPr lang="en-US" b="0" i="0" dirty="0">
                <a:solidFill>
                  <a:srgbClr val="61738E"/>
                </a:solidFill>
                <a:effectLst/>
                <a:latin typeface="Source Sans Pro" panose="020B0503030403020204" pitchFamily="34" charset="0"/>
              </a:rPr>
              <a:t>. The </a:t>
            </a:r>
            <a:r>
              <a:rPr lang="en-US" b="0" i="0" dirty="0" err="1">
                <a:solidFill>
                  <a:srgbClr val="61738E"/>
                </a:solidFill>
                <a:effectLst/>
                <a:latin typeface="Source Sans Pro" panose="020B0503030403020204" pitchFamily="34" charset="0"/>
              </a:rPr>
              <a:t>inode</a:t>
            </a:r>
            <a:r>
              <a:rPr lang="en-US" b="0" i="0" dirty="0">
                <a:solidFill>
                  <a:srgbClr val="61738E"/>
                </a:solidFill>
                <a:effectLst/>
                <a:latin typeface="Source Sans Pro" panose="020B0503030403020204" pitchFamily="34" charset="0"/>
              </a:rPr>
              <a:t> is the special disk block that is created with the creation of the file system. This special block is used to store all the information related to the file like name, authority, size, </a:t>
            </a:r>
            <a:r>
              <a:rPr lang="en-US" b="0" i="0" dirty="0" err="1">
                <a:solidFill>
                  <a:srgbClr val="61738E"/>
                </a:solidFill>
                <a:effectLst/>
                <a:latin typeface="Source Sans Pro" panose="020B0503030403020204" pitchFamily="34" charset="0"/>
              </a:rPr>
              <a:t>etc</a:t>
            </a:r>
            <a:r>
              <a:rPr lang="en-US" b="0" i="0" dirty="0">
                <a:solidFill>
                  <a:srgbClr val="61738E"/>
                </a:solidFill>
                <a:effectLst/>
                <a:latin typeface="Source Sans Pro" panose="020B0503030403020204" pitchFamily="34" charset="0"/>
              </a:rPr>
              <a:t> along with the pointers to the other blocks where the file is stored.</a:t>
            </a:r>
          </a:p>
          <a:p>
            <a:endParaRPr lang="en-IN" dirty="0"/>
          </a:p>
        </p:txBody>
      </p:sp>
    </p:spTree>
    <p:extLst>
      <p:ext uri="{BB962C8B-B14F-4D97-AF65-F5344CB8AC3E}">
        <p14:creationId xmlns:p14="http://schemas.microsoft.com/office/powerpoint/2010/main" val="6524849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EB8B1-2E21-C8D9-A1D2-A44BC6DFAB42}"/>
              </a:ext>
            </a:extLst>
          </p:cNvPr>
          <p:cNvSpPr>
            <a:spLocks noGrp="1"/>
          </p:cNvSpPr>
          <p:nvPr>
            <p:ph type="title"/>
          </p:nvPr>
        </p:nvSpPr>
        <p:spPr>
          <a:xfrm>
            <a:off x="149290" y="122529"/>
            <a:ext cx="11101873" cy="483961"/>
          </a:xfrm>
        </p:spPr>
        <p:txBody>
          <a:bodyPr>
            <a:noAutofit/>
          </a:bodyPr>
          <a:lstStyle/>
          <a:p>
            <a:r>
              <a:rPr lang="en-IN" sz="3600" b="1" dirty="0">
                <a:latin typeface="Times New Roman" panose="02020603050405020304" pitchFamily="18" charset="0"/>
                <a:cs typeface="Times New Roman" panose="02020603050405020304" pitchFamily="18" charset="0"/>
              </a:rPr>
              <a:t>Free space management</a:t>
            </a:r>
          </a:p>
        </p:txBody>
      </p:sp>
      <p:sp>
        <p:nvSpPr>
          <p:cNvPr id="3" name="Content Placeholder 2">
            <a:extLst>
              <a:ext uri="{FF2B5EF4-FFF2-40B4-BE49-F238E27FC236}">
                <a16:creationId xmlns:a16="http://schemas.microsoft.com/office/drawing/2014/main" id="{F869ABBF-DF9C-2A96-09B3-926C693005DD}"/>
              </a:ext>
            </a:extLst>
          </p:cNvPr>
          <p:cNvSpPr>
            <a:spLocks noGrp="1"/>
          </p:cNvSpPr>
          <p:nvPr>
            <p:ph idx="1"/>
          </p:nvPr>
        </p:nvSpPr>
        <p:spPr>
          <a:xfrm>
            <a:off x="149289" y="737118"/>
            <a:ext cx="11625943" cy="5850294"/>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It is not easy work for an operating system to allocate and de-allocate memory blocks (managing free space) simultaneously.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operating system uses various methods for adding free space and freeing up space after deleting a file.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There are various methods using which a free space list can be implemented. We are going to explain them below-</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258042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78D5D6-B430-90DB-1B01-E6C8507CB139}"/>
              </a:ext>
            </a:extLst>
          </p:cNvPr>
          <p:cNvSpPr>
            <a:spLocks noGrp="1"/>
          </p:cNvSpPr>
          <p:nvPr>
            <p:ph idx="1"/>
          </p:nvPr>
        </p:nvSpPr>
        <p:spPr>
          <a:xfrm>
            <a:off x="419878" y="289249"/>
            <a:ext cx="10933922" cy="5887714"/>
          </a:xfrm>
        </p:spPr>
        <p:txBody>
          <a:bodyPr>
            <a:normAutofit fontScale="92500"/>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Bitmap or Bit Vector :</a:t>
            </a:r>
          </a:p>
          <a:p>
            <a:pPr algn="just">
              <a:lnSpc>
                <a:spcPct val="150000"/>
              </a:lnSpc>
            </a:pPr>
            <a:r>
              <a:rPr lang="en-US" sz="2400" b="0" i="0" dirty="0">
                <a:effectLst/>
                <a:latin typeface="Times New Roman" panose="02020603050405020304" pitchFamily="18" charset="0"/>
                <a:cs typeface="Times New Roman" panose="02020603050405020304" pitchFamily="18" charset="0"/>
              </a:rPr>
              <a:t>A bit vector is the most frequently used method to implement the free space list. A bit vector is also known as a </a:t>
            </a:r>
            <a:r>
              <a:rPr lang="en-US" sz="2400" b="1" i="0" dirty="0">
                <a:effectLst/>
                <a:latin typeface="Times New Roman" panose="02020603050405020304" pitchFamily="18" charset="0"/>
                <a:cs typeface="Times New Roman" panose="02020603050405020304" pitchFamily="18" charset="0"/>
              </a:rPr>
              <a:t>"Bit map"</a:t>
            </a:r>
            <a:r>
              <a:rPr lang="en-US" sz="2400" b="0" i="0" dirty="0">
                <a:effectLst/>
                <a:latin typeface="Times New Roman" panose="02020603050405020304" pitchFamily="18" charset="0"/>
                <a:cs typeface="Times New Roman" panose="02020603050405020304" pitchFamily="18" charset="0"/>
              </a:rPr>
              <a:t>. It is a series or collection of bits in which each bit represents a disk block. The values taken by the bits are either 1 or 0. If the block bit is 1, it means the block is empty and if the block bit is 0, it means the block is not free. It is allocated to some files. Since all the blocks are empty initially so, each bit in the bit vector represents 0.</a:t>
            </a:r>
          </a:p>
          <a:p>
            <a:pPr algn="just">
              <a:lnSpc>
                <a:spcPct val="150000"/>
              </a:lnSpc>
            </a:pPr>
            <a:r>
              <a:rPr lang="en-US" sz="2400" b="1" i="0" dirty="0">
                <a:effectLst/>
                <a:latin typeface="Times New Roman" panose="02020603050405020304" pitchFamily="18" charset="0"/>
                <a:cs typeface="Times New Roman" panose="02020603050405020304" pitchFamily="18" charset="0"/>
              </a:rPr>
              <a:t>Let us take an example :</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pPr>
            <a:r>
              <a:rPr lang="en-US" sz="2400" b="0" i="0" dirty="0">
                <a:effectLst/>
                <a:latin typeface="Times New Roman" panose="02020603050405020304" pitchFamily="18" charset="0"/>
                <a:cs typeface="Times New Roman" panose="02020603050405020304" pitchFamily="18" charset="0"/>
              </a:rPr>
              <a:t>Given below is a diagrammatic representation of a disk in which there are 16 blocks. There are some free and some occupied blocks present. The upper part is showing block number. Free blocks are represented by '1' and occupied blocks are represented by '0'.</a:t>
            </a:r>
          </a:p>
          <a:p>
            <a:pPr algn="just">
              <a:lnSpc>
                <a:spcPct val="150000"/>
              </a:lnSpc>
            </a:pPr>
            <a:endParaRPr lang="en-US" sz="24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37479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19EAE1A-5851-A730-9B85-217A697A6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649" y="362416"/>
            <a:ext cx="9638522" cy="2418106"/>
          </a:xfrm>
          <a:prstGeom prst="rect">
            <a:avLst/>
          </a:prstGeom>
        </p:spPr>
      </p:pic>
      <p:sp>
        <p:nvSpPr>
          <p:cNvPr id="11" name="TextBox 10">
            <a:extLst>
              <a:ext uri="{FF2B5EF4-FFF2-40B4-BE49-F238E27FC236}">
                <a16:creationId xmlns:a16="http://schemas.microsoft.com/office/drawing/2014/main" id="{1AF0399F-EBBA-C831-8649-2B96E71786EE}"/>
              </a:ext>
            </a:extLst>
          </p:cNvPr>
          <p:cNvSpPr txBox="1"/>
          <p:nvPr/>
        </p:nvSpPr>
        <p:spPr>
          <a:xfrm>
            <a:off x="305578" y="2951593"/>
            <a:ext cx="11301704" cy="2241960"/>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b="1" dirty="0">
                <a:effectLst/>
                <a:latin typeface="Times New Roman" panose="02020603050405020304" pitchFamily="18" charset="0"/>
                <a:cs typeface="Times New Roman" panose="02020603050405020304" pitchFamily="18" charset="0"/>
              </a:rPr>
              <a:t>"Free block number"</a:t>
            </a:r>
            <a:r>
              <a:rPr lang="en-US" sz="2400" dirty="0">
                <a:effectLst/>
                <a:latin typeface="Times New Roman" panose="02020603050405020304" pitchFamily="18" charset="0"/>
                <a:cs typeface="Times New Roman" panose="02020603050405020304" pitchFamily="18" charset="0"/>
              </a:rPr>
              <a:t> can be defined as that block which does not contain any value, </a:t>
            </a:r>
            <a:r>
              <a:rPr lang="en-US" sz="2400" dirty="0" err="1">
                <a:effectLst/>
                <a:latin typeface="Times New Roman" panose="02020603050405020304" pitchFamily="18" charset="0"/>
                <a:cs typeface="Times New Roman" panose="02020603050405020304" pitchFamily="18" charset="0"/>
              </a:rPr>
              <a:t>i.e.</a:t>
            </a:r>
            <a:r>
              <a:rPr lang="en-US" sz="2400" i="1" dirty="0" err="1">
                <a:effectLst/>
                <a:latin typeface="Times New Roman" panose="02020603050405020304" pitchFamily="18" charset="0"/>
                <a:cs typeface="Times New Roman" panose="02020603050405020304" pitchFamily="18" charset="0"/>
              </a:rPr>
              <a:t>i</a:t>
            </a:r>
            <a:r>
              <a:rPr lang="en-US" sz="2400" dirty="0" err="1">
                <a:effectLst/>
                <a:latin typeface="Times New Roman" panose="02020603050405020304" pitchFamily="18" charset="0"/>
                <a:cs typeface="Times New Roman" panose="02020603050405020304" pitchFamily="18" charset="0"/>
              </a:rPr>
              <a:t>.</a:t>
            </a:r>
            <a:r>
              <a:rPr lang="en-US" sz="2400" i="1" dirty="0" err="1">
                <a:effectLst/>
                <a:latin typeface="Times New Roman" panose="02020603050405020304" pitchFamily="18" charset="0"/>
                <a:cs typeface="Times New Roman" panose="02020603050405020304" pitchFamily="18" charset="0"/>
              </a:rPr>
              <a:t>e</a:t>
            </a:r>
            <a:r>
              <a:rPr lang="en-US" sz="2400" dirty="0">
                <a:effectLst/>
                <a:latin typeface="Times New Roman" panose="02020603050405020304" pitchFamily="18" charset="0"/>
                <a:cs typeface="Times New Roman" panose="02020603050405020304" pitchFamily="18" charset="0"/>
              </a:rPr>
              <a:t>., they are free blocks. The formula to find a free block number is :</a:t>
            </a:r>
          </a:p>
          <a:p>
            <a:pPr marL="342900" indent="-342900" algn="just">
              <a:lnSpc>
                <a:spcPct val="150000"/>
              </a:lnSpc>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rPr>
              <a:t>[Block number = (number of bits per words)*(number of 0-value word) + Offset of first 1 bit ]</a:t>
            </a:r>
          </a:p>
        </p:txBody>
      </p:sp>
    </p:spTree>
    <p:extLst>
      <p:ext uri="{BB962C8B-B14F-4D97-AF65-F5344CB8AC3E}">
        <p14:creationId xmlns:p14="http://schemas.microsoft.com/office/powerpoint/2010/main" val="346976686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293C24-5F92-F6FF-3220-881336E7AF96}"/>
              </a:ext>
            </a:extLst>
          </p:cNvPr>
          <p:cNvSpPr>
            <a:spLocks noGrp="1"/>
          </p:cNvSpPr>
          <p:nvPr>
            <p:ph idx="1"/>
          </p:nvPr>
        </p:nvSpPr>
        <p:spPr>
          <a:xfrm>
            <a:off x="382555" y="307910"/>
            <a:ext cx="11551298" cy="6354147"/>
          </a:xfrm>
        </p:spPr>
        <p:txBody>
          <a:bodyPr>
            <a:normAutofit fontScale="92500" lnSpcReduction="1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We will consider the first 8 bits group (00111100011110) to constitute a non-zero word since all bits are not 0 here. </a:t>
            </a:r>
            <a:r>
              <a:rPr lang="en-US" sz="2400" b="1" i="0" dirty="0">
                <a:effectLst/>
                <a:latin typeface="Times New Roman" panose="02020603050405020304" pitchFamily="18" charset="0"/>
                <a:cs typeface="Times New Roman" panose="02020603050405020304" pitchFamily="18" charset="0"/>
              </a:rPr>
              <a:t>"Non-zero word"</a:t>
            </a:r>
            <a:r>
              <a:rPr lang="en-US" sz="2400" b="0" i="0" dirty="0">
                <a:effectLst/>
                <a:latin typeface="Times New Roman" panose="02020603050405020304" pitchFamily="18" charset="0"/>
                <a:cs typeface="Times New Roman" panose="02020603050405020304" pitchFamily="18" charset="0"/>
              </a:rPr>
              <a:t> is that word that contains the bit value '1' (block that is not free). Here, the first non-zero word is the third block of the group. So, the offset will be '3'.</a:t>
            </a:r>
          </a:p>
          <a:p>
            <a:pPr algn="just">
              <a:lnSpc>
                <a:spcPct val="150000"/>
              </a:lnSpc>
            </a:pPr>
            <a:r>
              <a:rPr lang="en-US" sz="2400" b="0" i="0" dirty="0">
                <a:effectLst/>
                <a:latin typeface="Times New Roman" panose="02020603050405020304" pitchFamily="18" charset="0"/>
                <a:cs typeface="Times New Roman" panose="02020603050405020304" pitchFamily="18" charset="0"/>
              </a:rPr>
              <a:t>Hence, the </a:t>
            </a:r>
            <a:r>
              <a:rPr lang="en-US" sz="2400" b="1" i="0" dirty="0">
                <a:effectLst/>
                <a:latin typeface="Times New Roman" panose="02020603050405020304" pitchFamily="18" charset="0"/>
                <a:cs typeface="Times New Roman" panose="02020603050405020304" pitchFamily="18" charset="0"/>
              </a:rPr>
              <a:t>block number</a:t>
            </a:r>
            <a:r>
              <a:rPr lang="en-US" sz="2400" b="0" i="0" dirty="0">
                <a:effectLst/>
                <a:latin typeface="Times New Roman" panose="02020603050405020304" pitchFamily="18" charset="0"/>
                <a:cs typeface="Times New Roman" panose="02020603050405020304" pitchFamily="18" charset="0"/>
              </a:rPr>
              <a:t> = 8 * 0 + 3 = 3=8∗0+3=3</a:t>
            </a:r>
          </a:p>
          <a:p>
            <a:pPr algn="just">
              <a:lnSpc>
                <a:spcPct val="150000"/>
              </a:lnSpc>
            </a:pPr>
            <a:r>
              <a:rPr lang="en-US" sz="2400" b="1" i="0" dirty="0">
                <a:effectLst/>
                <a:latin typeface="Times New Roman" panose="02020603050405020304" pitchFamily="18" charset="0"/>
                <a:cs typeface="Times New Roman" panose="02020603050405020304" pitchFamily="18" charset="0"/>
              </a:rPr>
              <a:t>Advantages of Bit vector method :</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Simple and easy to understand.</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Consumes less memory.</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It is efficient to find free space.</a:t>
            </a:r>
          </a:p>
          <a:p>
            <a:pPr algn="just">
              <a:lnSpc>
                <a:spcPct val="150000"/>
              </a:lnSpc>
            </a:pPr>
            <a:r>
              <a:rPr lang="en-US" sz="2400" b="1" i="0" dirty="0">
                <a:effectLst/>
                <a:latin typeface="Times New Roman" panose="02020603050405020304" pitchFamily="18" charset="0"/>
                <a:cs typeface="Times New Roman" panose="02020603050405020304" pitchFamily="18" charset="0"/>
              </a:rPr>
              <a:t>Disadvantages of Bit vector method :</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The operating system goes through all the blocks until it finds a free block. (block whose bit is 0).</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It is not efficient when the disk size is large.</a:t>
            </a:r>
          </a:p>
          <a:p>
            <a:pPr marL="0" indent="0" algn="l">
              <a:buNone/>
            </a:pPr>
            <a:endParaRPr lang="en-US" b="0" i="0" dirty="0">
              <a:solidFill>
                <a:srgbClr val="61738E"/>
              </a:solidFill>
              <a:effectLst/>
              <a:latin typeface="Source Sans Pro" panose="020B0503030403020204" pitchFamily="34" charset="0"/>
            </a:endParaRPr>
          </a:p>
          <a:p>
            <a:pPr marL="0" indent="0">
              <a:buNone/>
            </a:pPr>
            <a:endParaRPr lang="en-IN" dirty="0"/>
          </a:p>
        </p:txBody>
      </p:sp>
    </p:spTree>
    <p:extLst>
      <p:ext uri="{BB962C8B-B14F-4D97-AF65-F5344CB8AC3E}">
        <p14:creationId xmlns:p14="http://schemas.microsoft.com/office/powerpoint/2010/main" val="21467434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6EE2FF-689D-CA89-AA27-009145B59249}"/>
              </a:ext>
            </a:extLst>
          </p:cNvPr>
          <p:cNvSpPr>
            <a:spLocks noGrp="1"/>
          </p:cNvSpPr>
          <p:nvPr>
            <p:ph idx="1"/>
          </p:nvPr>
        </p:nvSpPr>
        <p:spPr>
          <a:xfrm>
            <a:off x="382555" y="233264"/>
            <a:ext cx="10971245" cy="6232849"/>
          </a:xfrm>
        </p:spPr>
        <p:txBody>
          <a:bodyPr/>
          <a:lstStyle/>
          <a:p>
            <a:pPr marL="0" indent="0" algn="l">
              <a:buNone/>
            </a:pPr>
            <a:r>
              <a:rPr lang="en-US" b="1" i="0" dirty="0">
                <a:effectLst/>
                <a:latin typeface="Source Sans Pro" panose="020B0503030403020204" pitchFamily="34" charset="0"/>
              </a:rPr>
              <a:t>Linked List :</a:t>
            </a:r>
          </a:p>
          <a:p>
            <a:pPr algn="just">
              <a:lnSpc>
                <a:spcPct val="150000"/>
              </a:lnSpc>
            </a:pPr>
            <a:r>
              <a:rPr lang="en-US" sz="2400" b="0" i="0" dirty="0">
                <a:effectLst/>
                <a:latin typeface="Times New Roman" panose="02020603050405020304" pitchFamily="18" charset="0"/>
                <a:cs typeface="Times New Roman" panose="02020603050405020304" pitchFamily="18" charset="0"/>
              </a:rPr>
              <a:t>A </a:t>
            </a:r>
            <a:r>
              <a:rPr lang="en-US" sz="2400" b="1" i="0" dirty="0">
                <a:effectLst/>
                <a:latin typeface="Times New Roman" panose="02020603050405020304" pitchFamily="18" charset="0"/>
                <a:cs typeface="Times New Roman" panose="02020603050405020304" pitchFamily="18" charset="0"/>
              </a:rPr>
              <a:t>linked list</a:t>
            </a:r>
            <a:r>
              <a:rPr lang="en-US" sz="2400" b="0" i="0" dirty="0">
                <a:effectLst/>
                <a:latin typeface="Times New Roman" panose="02020603050405020304" pitchFamily="18" charset="0"/>
                <a:cs typeface="Times New Roman" panose="02020603050405020304" pitchFamily="18" charset="0"/>
              </a:rPr>
              <a:t> is another approach for free space management in an operating system.</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it, all the free blocks inside a disk are linked together in a </a:t>
            </a:r>
            <a:r>
              <a:rPr lang="en-US" sz="2400" b="1" i="0" dirty="0">
                <a:effectLst/>
                <a:latin typeface="Times New Roman" panose="02020603050405020304" pitchFamily="18" charset="0"/>
                <a:cs typeface="Times New Roman" panose="02020603050405020304" pitchFamily="18" charset="0"/>
              </a:rPr>
              <a:t>"linked list"</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These free blocks on the disk are linked together by a pointer.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These pointers of the free block contain the address of the next free block and the last pointer of the list points to null which indicates the end of the linked list.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This technique is not enough to traverse the list because we have to read each disk block one by one which requires I/O time.</a:t>
            </a:r>
          </a:p>
          <a:p>
            <a:endParaRPr lang="en-IN" dirty="0"/>
          </a:p>
        </p:txBody>
      </p:sp>
    </p:spTree>
    <p:extLst>
      <p:ext uri="{BB962C8B-B14F-4D97-AF65-F5344CB8AC3E}">
        <p14:creationId xmlns:p14="http://schemas.microsoft.com/office/powerpoint/2010/main" val="1904046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24BFA-189B-EC20-95A6-94EF10C984FE}"/>
              </a:ext>
            </a:extLst>
          </p:cNvPr>
          <p:cNvSpPr>
            <a:spLocks noGrp="1"/>
          </p:cNvSpPr>
          <p:nvPr>
            <p:ph type="title"/>
          </p:nvPr>
        </p:nvSpPr>
        <p:spPr>
          <a:xfrm>
            <a:off x="167951" y="169184"/>
            <a:ext cx="11185849" cy="511854"/>
          </a:xfrm>
        </p:spPr>
        <p:txBody>
          <a:bodyPr>
            <a:normAutofit fontScale="90000"/>
          </a:bodyPr>
          <a:lstStyle/>
          <a:p>
            <a:r>
              <a:rPr lang="en-IN" b="1" i="0" dirty="0">
                <a:solidFill>
                  <a:srgbClr val="222222"/>
                </a:solidFill>
                <a:effectLst/>
                <a:latin typeface="Source Sans Pro" panose="020B0503030403020204" pitchFamily="34" charset="0"/>
              </a:rPr>
              <a:t>File Type</a:t>
            </a:r>
            <a:endParaRPr lang="en-IN" dirty="0"/>
          </a:p>
        </p:txBody>
      </p:sp>
      <p:sp>
        <p:nvSpPr>
          <p:cNvPr id="3" name="Content Placeholder 2">
            <a:extLst>
              <a:ext uri="{FF2B5EF4-FFF2-40B4-BE49-F238E27FC236}">
                <a16:creationId xmlns:a16="http://schemas.microsoft.com/office/drawing/2014/main" id="{CD415A95-B5D6-36DF-BB7B-37E8954A034D}"/>
              </a:ext>
            </a:extLst>
          </p:cNvPr>
          <p:cNvSpPr>
            <a:spLocks noGrp="1"/>
          </p:cNvSpPr>
          <p:nvPr>
            <p:ph idx="1"/>
          </p:nvPr>
        </p:nvSpPr>
        <p:spPr>
          <a:xfrm>
            <a:off x="233265" y="830424"/>
            <a:ext cx="11644604" cy="5784980"/>
          </a:xfrm>
        </p:spPr>
        <p:txBody>
          <a:bodyPr>
            <a:normAutofit fontScale="92500"/>
          </a:bodyPr>
          <a:lstStyle/>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It refers to the ability of the operating system to differentiate various types of files like text files, binary, and source files. However, Operating systems like MS_DOS and UNIX has the following type of files:</a:t>
            </a:r>
          </a:p>
          <a:p>
            <a:pPr marL="0" indent="0" algn="just">
              <a:lnSpc>
                <a:spcPct val="150000"/>
              </a:lnSpc>
              <a:buNone/>
            </a:pPr>
            <a:r>
              <a:rPr lang="en-US" sz="2400" b="1" i="0" dirty="0">
                <a:solidFill>
                  <a:srgbClr val="C00000"/>
                </a:solidFill>
                <a:effectLst/>
                <a:latin typeface="Times New Roman" panose="02020603050405020304" pitchFamily="18" charset="0"/>
                <a:cs typeface="Times New Roman" panose="02020603050405020304" pitchFamily="18" charset="0"/>
              </a:rPr>
              <a:t>Character Special File</a:t>
            </a:r>
          </a:p>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It is a hardware file that reads or writes data character by character, like mouse, printer, and more.</a:t>
            </a:r>
          </a:p>
          <a:p>
            <a:pPr marL="0" indent="0" algn="just">
              <a:lnSpc>
                <a:spcPct val="150000"/>
              </a:lnSpc>
              <a:buNone/>
            </a:pPr>
            <a:r>
              <a:rPr lang="en-US" sz="2400" b="1" i="0" dirty="0">
                <a:solidFill>
                  <a:srgbClr val="C00000"/>
                </a:solidFill>
                <a:effectLst/>
                <a:latin typeface="Times New Roman" panose="02020603050405020304" pitchFamily="18" charset="0"/>
                <a:cs typeface="Times New Roman" panose="02020603050405020304" pitchFamily="18" charset="0"/>
              </a:rPr>
              <a:t>Ordinary files</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These types of files stores user information.</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It may be text, executable programs, and databases.</a:t>
            </a:r>
          </a:p>
          <a:p>
            <a:pPr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It allows the user to perform operations like add, delete, and modify.</a:t>
            </a:r>
          </a:p>
          <a:p>
            <a:endParaRPr lang="en-IN" dirty="0"/>
          </a:p>
        </p:txBody>
      </p:sp>
    </p:spTree>
    <p:extLst>
      <p:ext uri="{BB962C8B-B14F-4D97-AF65-F5344CB8AC3E}">
        <p14:creationId xmlns:p14="http://schemas.microsoft.com/office/powerpoint/2010/main" val="7440855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733D2C-E6D8-3417-0D27-4A3B7A4EB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310" y="208617"/>
            <a:ext cx="9694506" cy="2515922"/>
          </a:xfrm>
          <a:prstGeom prst="rect">
            <a:avLst/>
          </a:prstGeom>
        </p:spPr>
      </p:pic>
      <p:sp>
        <p:nvSpPr>
          <p:cNvPr id="7" name="TextBox 6">
            <a:extLst>
              <a:ext uri="{FF2B5EF4-FFF2-40B4-BE49-F238E27FC236}">
                <a16:creationId xmlns:a16="http://schemas.microsoft.com/office/drawing/2014/main" id="{04248C83-34EE-BA3C-0E51-1FC7A49E329C}"/>
              </a:ext>
            </a:extLst>
          </p:cNvPr>
          <p:cNvSpPr txBox="1"/>
          <p:nvPr/>
        </p:nvSpPr>
        <p:spPr>
          <a:xfrm>
            <a:off x="454478" y="3429000"/>
            <a:ext cx="11283043" cy="2241960"/>
          </a:xfrm>
          <a:prstGeom prst="rect">
            <a:avLst/>
          </a:prstGeom>
          <a:noFill/>
        </p:spPr>
        <p:txBody>
          <a:bodyPr wrap="square">
            <a:sp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In the above example, block 2 is the first free block and after that block 3 is the next free block, and then block 4 is free. Block 2 contains a pointer that indicates block 3 and blocks 3 contains a pointer that indicates the next free block 4. This continues until the pointer reached the last free block.</a:t>
            </a:r>
          </a:p>
        </p:txBody>
      </p:sp>
    </p:spTree>
    <p:extLst>
      <p:ext uri="{BB962C8B-B14F-4D97-AF65-F5344CB8AC3E}">
        <p14:creationId xmlns:p14="http://schemas.microsoft.com/office/powerpoint/2010/main" val="83034152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112478-3922-B2AE-D458-F64FEF36042E}"/>
              </a:ext>
            </a:extLst>
          </p:cNvPr>
          <p:cNvSpPr>
            <a:spLocks noGrp="1"/>
          </p:cNvSpPr>
          <p:nvPr>
            <p:ph idx="1"/>
          </p:nvPr>
        </p:nvSpPr>
        <p:spPr>
          <a:xfrm>
            <a:off x="419878" y="317241"/>
            <a:ext cx="10933922" cy="5859722"/>
          </a:xfrm>
        </p:spPr>
        <p:txBody>
          <a:bodyPr>
            <a:normAutofit/>
          </a:bodyPr>
          <a:lstStyle/>
          <a:p>
            <a:pPr marL="0" indent="0" algn="just">
              <a:lnSpc>
                <a:spcPct val="150000"/>
              </a:lnSpc>
              <a:buNone/>
            </a:pPr>
            <a:r>
              <a:rPr lang="en-US" sz="2800" b="1" i="0" dirty="0">
                <a:effectLst/>
                <a:latin typeface="Times New Roman" panose="02020603050405020304" pitchFamily="18" charset="0"/>
                <a:cs typeface="Times New Roman" panose="02020603050405020304" pitchFamily="18" charset="0"/>
              </a:rPr>
              <a:t>Advantage of the Linked list :</a:t>
            </a:r>
            <a:endParaRPr lang="en-US" sz="28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0" i="0" dirty="0">
                <a:effectLst/>
                <a:latin typeface="Times New Roman" panose="02020603050405020304" pitchFamily="18" charset="0"/>
                <a:cs typeface="Times New Roman" panose="02020603050405020304" pitchFamily="18" charset="0"/>
              </a:rPr>
              <a:t>In this method, available space is used efficiently.</a:t>
            </a:r>
          </a:p>
          <a:p>
            <a:pPr algn="just">
              <a:lnSpc>
                <a:spcPct val="150000"/>
              </a:lnSpc>
              <a:buFont typeface="+mj-lt"/>
              <a:buAutoNum type="arabicPeriod"/>
            </a:pPr>
            <a:r>
              <a:rPr lang="en-US" sz="2800" b="0" i="0" dirty="0">
                <a:effectLst/>
                <a:latin typeface="Times New Roman" panose="02020603050405020304" pitchFamily="18" charset="0"/>
                <a:cs typeface="Times New Roman" panose="02020603050405020304" pitchFamily="18" charset="0"/>
              </a:rPr>
              <a:t>As there is no size limit on a linked list, a new free space can be added easily.</a:t>
            </a:r>
          </a:p>
          <a:p>
            <a:pPr marL="0" indent="0" algn="just">
              <a:lnSpc>
                <a:spcPct val="150000"/>
              </a:lnSpc>
              <a:buNone/>
            </a:pPr>
            <a:r>
              <a:rPr lang="en-US" sz="2800" b="1" i="0" dirty="0">
                <a:effectLst/>
                <a:latin typeface="Times New Roman" panose="02020603050405020304" pitchFamily="18" charset="0"/>
                <a:cs typeface="Times New Roman" panose="02020603050405020304" pitchFamily="18" charset="0"/>
              </a:rPr>
              <a:t>Disadvantages :</a:t>
            </a:r>
            <a:endParaRPr lang="en-US" sz="28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0" i="0" dirty="0">
                <a:effectLst/>
                <a:latin typeface="Times New Roman" panose="02020603050405020304" pitchFamily="18" charset="0"/>
                <a:cs typeface="Times New Roman" panose="02020603050405020304" pitchFamily="18" charset="0"/>
              </a:rPr>
              <a:t>In this method, the overhead of maintaining the pointer appears.</a:t>
            </a:r>
          </a:p>
          <a:p>
            <a:pPr algn="just">
              <a:lnSpc>
                <a:spcPct val="150000"/>
              </a:lnSpc>
              <a:buFont typeface="+mj-lt"/>
              <a:buAutoNum type="arabicPeriod"/>
            </a:pPr>
            <a:r>
              <a:rPr lang="en-US" sz="2800" b="0" i="0" dirty="0">
                <a:effectLst/>
                <a:latin typeface="Times New Roman" panose="02020603050405020304" pitchFamily="18" charset="0"/>
                <a:cs typeface="Times New Roman" panose="02020603050405020304" pitchFamily="18" charset="0"/>
              </a:rPr>
              <a:t>the Linked list is not efficient when we need to reach every block of memory.</a:t>
            </a:r>
          </a:p>
          <a:p>
            <a:endParaRPr lang="en-IN" dirty="0"/>
          </a:p>
        </p:txBody>
      </p:sp>
    </p:spTree>
    <p:extLst>
      <p:ext uri="{BB962C8B-B14F-4D97-AF65-F5344CB8AC3E}">
        <p14:creationId xmlns:p14="http://schemas.microsoft.com/office/powerpoint/2010/main" val="33797420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54DE65-A3D2-147A-CE9E-0F6AD182B324}"/>
              </a:ext>
            </a:extLst>
          </p:cNvPr>
          <p:cNvSpPr>
            <a:spLocks noGrp="1"/>
          </p:cNvSpPr>
          <p:nvPr>
            <p:ph idx="1"/>
          </p:nvPr>
        </p:nvSpPr>
        <p:spPr>
          <a:xfrm>
            <a:off x="279918" y="289248"/>
            <a:ext cx="11073882" cy="6055567"/>
          </a:xfrm>
        </p:spPr>
        <p:txBody>
          <a:bodyPr/>
          <a:lstStyle/>
          <a:p>
            <a:pPr marL="0" indent="0" algn="l">
              <a:buNone/>
            </a:pPr>
            <a:r>
              <a:rPr lang="en-US" b="1" i="0" dirty="0">
                <a:effectLst/>
                <a:latin typeface="Source Sans Pro" panose="020B0503030403020204" pitchFamily="34" charset="0"/>
              </a:rPr>
              <a:t>Grouping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grouping technique is also called the </a:t>
            </a:r>
            <a:r>
              <a:rPr lang="en-US" sz="2400" b="1" i="0" dirty="0">
                <a:effectLst/>
                <a:latin typeface="Times New Roman" panose="02020603050405020304" pitchFamily="18" charset="0"/>
                <a:cs typeface="Times New Roman" panose="02020603050405020304" pitchFamily="18" charset="0"/>
              </a:rPr>
              <a:t>"modification of a linked list technique"</a:t>
            </a:r>
            <a:r>
              <a:rPr lang="en-US" sz="2400" b="0" i="0" dirty="0">
                <a:effectLst/>
                <a:latin typeface="Times New Roman" panose="02020603050405020304" pitchFamily="18" charset="0"/>
                <a:cs typeface="Times New Roman" panose="02020603050405020304" pitchFamily="18" charset="0"/>
              </a:rPr>
              <a:t>.</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this method, first, the free block of memory contains the addresses of the n-free blocks. </a:t>
            </a:r>
          </a:p>
          <a:p>
            <a:pPr algn="just">
              <a:lnSpc>
                <a:spcPct val="150000"/>
              </a:lnSpc>
            </a:pPr>
            <a:r>
              <a:rPr lang="en-US" sz="2400" b="0" i="0" dirty="0">
                <a:effectLst/>
                <a:latin typeface="Times New Roman" panose="02020603050405020304" pitchFamily="18" charset="0"/>
                <a:cs typeface="Times New Roman" panose="02020603050405020304" pitchFamily="18" charset="0"/>
              </a:rPr>
              <a:t>And the last free block of these n free blocks contains the addresses of the next n free block of memory and this keeps going 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This technique separates the empty and occupied blocks of space of memory.</a:t>
            </a:r>
          </a:p>
          <a:p>
            <a:endParaRPr lang="en-IN" dirty="0"/>
          </a:p>
        </p:txBody>
      </p:sp>
    </p:spTree>
    <p:extLst>
      <p:ext uri="{BB962C8B-B14F-4D97-AF65-F5344CB8AC3E}">
        <p14:creationId xmlns:p14="http://schemas.microsoft.com/office/powerpoint/2010/main" val="34484532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C783B0-9B22-5B3F-A539-A2E8C9CF7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841" y="765110"/>
            <a:ext cx="8444204" cy="4721290"/>
          </a:xfrm>
          <a:prstGeom prst="rect">
            <a:avLst/>
          </a:prstGeom>
        </p:spPr>
      </p:pic>
    </p:spTree>
    <p:extLst>
      <p:ext uri="{BB962C8B-B14F-4D97-AF65-F5344CB8AC3E}">
        <p14:creationId xmlns:p14="http://schemas.microsoft.com/office/powerpoint/2010/main" val="406536115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1F18D-B535-AC05-6598-27AD7EF11098}"/>
              </a:ext>
            </a:extLst>
          </p:cNvPr>
          <p:cNvSpPr>
            <a:spLocks noGrp="1"/>
          </p:cNvSpPr>
          <p:nvPr>
            <p:ph idx="1"/>
          </p:nvPr>
        </p:nvSpPr>
        <p:spPr>
          <a:xfrm>
            <a:off x="494522" y="195943"/>
            <a:ext cx="10859278" cy="5981020"/>
          </a:xfrm>
        </p:spPr>
        <p:txBody>
          <a:bodyPr>
            <a:normAutofit/>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Example :</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pPr>
            <a:r>
              <a:rPr lang="en-US" sz="2400" b="0" i="0" dirty="0">
                <a:effectLst/>
                <a:latin typeface="Times New Roman" panose="02020603050405020304" pitchFamily="18" charset="0"/>
                <a:cs typeface="Times New Roman" panose="02020603050405020304" pitchFamily="18" charset="0"/>
              </a:rPr>
              <a:t>Suppose we have a disk with some free blocks and some occupied blocks. The free block numbers are 3, 4, 5, 6, 9, 10, 11, 12, 13,3,4,5,6,9,10,11,12,13, and 1414. And occupied block numbers are 1, 2, 7, 8, 15,1,2,7,8,15, and 1616 </a:t>
            </a:r>
            <a:r>
              <a:rPr lang="en-US" sz="2400" b="0" i="0" dirty="0" err="1">
                <a:effectLst/>
                <a:latin typeface="Times New Roman" panose="02020603050405020304" pitchFamily="18" charset="0"/>
                <a:cs typeface="Times New Roman" panose="02020603050405020304" pitchFamily="18" charset="0"/>
              </a:rPr>
              <a:t>i.e.</a:t>
            </a:r>
            <a:r>
              <a:rPr lang="en-US" sz="2400" b="0" i="1" dirty="0" err="1">
                <a:effectLst/>
                <a:latin typeface="Times New Roman" panose="02020603050405020304" pitchFamily="18" charset="0"/>
                <a:cs typeface="Times New Roman" panose="02020603050405020304" pitchFamily="18" charset="0"/>
              </a:rPr>
              <a:t>i</a:t>
            </a:r>
            <a:r>
              <a:rPr lang="en-US" sz="2400" b="0" i="0" dirty="0" err="1">
                <a:effectLst/>
                <a:latin typeface="Times New Roman" panose="02020603050405020304" pitchFamily="18" charset="0"/>
                <a:cs typeface="Times New Roman" panose="02020603050405020304" pitchFamily="18" charset="0"/>
              </a:rPr>
              <a:t>.</a:t>
            </a:r>
            <a:r>
              <a:rPr lang="en-US" sz="2400" b="0" i="1" dirty="0" err="1">
                <a:effectLst/>
                <a:latin typeface="Times New Roman" panose="02020603050405020304" pitchFamily="18" charset="0"/>
                <a:cs typeface="Times New Roman" panose="02020603050405020304" pitchFamily="18" charset="0"/>
              </a:rPr>
              <a:t>e</a:t>
            </a:r>
            <a:r>
              <a:rPr lang="en-US" sz="2400" b="0" i="0" dirty="0">
                <a:effectLst/>
                <a:latin typeface="Times New Roman" panose="02020603050405020304" pitchFamily="18" charset="0"/>
                <a:cs typeface="Times New Roman" panose="02020603050405020304" pitchFamily="18" charset="0"/>
              </a:rPr>
              <a:t>., they are allocated to some files.</a:t>
            </a:r>
          </a:p>
          <a:p>
            <a:pPr marL="0" indent="0" algn="just">
              <a:lnSpc>
                <a:spcPct val="150000"/>
              </a:lnSpc>
              <a:buNone/>
            </a:pPr>
            <a:br>
              <a:rPr lang="en-US" sz="2400" b="0" i="0" dirty="0">
                <a:effectLst/>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DDD736B-775D-3F9B-373F-0AB244B85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5903" y="4384610"/>
            <a:ext cx="2606040" cy="1447800"/>
          </a:xfrm>
          <a:prstGeom prst="rect">
            <a:avLst/>
          </a:prstGeom>
        </p:spPr>
      </p:pic>
    </p:spTree>
    <p:extLst>
      <p:ext uri="{BB962C8B-B14F-4D97-AF65-F5344CB8AC3E}">
        <p14:creationId xmlns:p14="http://schemas.microsoft.com/office/powerpoint/2010/main" val="18848625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6A36D1-DBFF-EEF6-599F-061FA075E4E8}"/>
              </a:ext>
            </a:extLst>
          </p:cNvPr>
          <p:cNvSpPr>
            <a:spLocks noGrp="1"/>
          </p:cNvSpPr>
          <p:nvPr>
            <p:ph idx="1"/>
          </p:nvPr>
        </p:nvSpPr>
        <p:spPr>
          <a:xfrm>
            <a:off x="287693" y="398040"/>
            <a:ext cx="11338249" cy="5918783"/>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When the </a:t>
            </a:r>
            <a:r>
              <a:rPr lang="en-US" sz="2400" b="1" i="0" dirty="0">
                <a:effectLst/>
                <a:latin typeface="Times New Roman" panose="02020603050405020304" pitchFamily="18" charset="0"/>
                <a:cs typeface="Times New Roman" panose="02020603050405020304" pitchFamily="18" charset="0"/>
              </a:rPr>
              <a:t>"grouping technique"</a:t>
            </a:r>
            <a:r>
              <a:rPr lang="en-US" sz="2400" b="0" i="0" dirty="0">
                <a:effectLst/>
                <a:latin typeface="Times New Roman" panose="02020603050405020304" pitchFamily="18" charset="0"/>
                <a:cs typeface="Times New Roman" panose="02020603050405020304" pitchFamily="18" charset="0"/>
              </a:rPr>
              <a:t> is applied, block 3 will store the addresses of blocks 4, 5, and 6 because </a:t>
            </a:r>
            <a:r>
              <a:rPr lang="en-US" sz="2400" b="1" i="0" dirty="0">
                <a:effectLst/>
                <a:latin typeface="Times New Roman" panose="02020603050405020304" pitchFamily="18" charset="0"/>
                <a:cs typeface="Times New Roman" panose="02020603050405020304" pitchFamily="18" charset="0"/>
              </a:rPr>
              <a:t>'block 3'</a:t>
            </a:r>
            <a:r>
              <a:rPr lang="en-US" sz="2400" b="0" i="0" dirty="0">
                <a:effectLst/>
                <a:latin typeface="Times New Roman" panose="02020603050405020304" pitchFamily="18" charset="0"/>
                <a:cs typeface="Times New Roman" panose="02020603050405020304" pitchFamily="18" charset="0"/>
              </a:rPr>
              <a:t> is the first free block. In the same way, block 6 will store the addresses of blocks 9, 10, and 11 because block 6 is the first occupied block.</a:t>
            </a:r>
          </a:p>
          <a:p>
            <a:pPr algn="just">
              <a:lnSpc>
                <a:spcPct val="150000"/>
              </a:lnSpc>
            </a:pPr>
            <a:r>
              <a:rPr lang="en-US" sz="2400" b="1" i="0" dirty="0">
                <a:effectLst/>
                <a:latin typeface="Times New Roman" panose="02020603050405020304" pitchFamily="18" charset="0"/>
                <a:cs typeface="Times New Roman" panose="02020603050405020304" pitchFamily="18" charset="0"/>
              </a:rPr>
              <a:t>Advantage of the Grouping method :</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By using this method, we can easily find addresses of a large number of free blocks easily and quickly.</a:t>
            </a:r>
          </a:p>
          <a:p>
            <a:pPr algn="just">
              <a:lnSpc>
                <a:spcPct val="150000"/>
              </a:lnSpc>
            </a:pPr>
            <a:r>
              <a:rPr lang="en-US" sz="2400" b="1" i="0" dirty="0">
                <a:effectLst/>
                <a:latin typeface="Times New Roman" panose="02020603050405020304" pitchFamily="18" charset="0"/>
                <a:cs typeface="Times New Roman" panose="02020603050405020304" pitchFamily="18" charset="0"/>
              </a:rPr>
              <a:t>Disadvantage :</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We need to change the entire list if one block gets occupied.</a:t>
            </a:r>
          </a:p>
          <a:p>
            <a:endParaRPr lang="en-IN" dirty="0"/>
          </a:p>
        </p:txBody>
      </p:sp>
    </p:spTree>
    <p:extLst>
      <p:ext uri="{BB962C8B-B14F-4D97-AF65-F5344CB8AC3E}">
        <p14:creationId xmlns:p14="http://schemas.microsoft.com/office/powerpoint/2010/main" val="1834755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76FE12-0E08-C3C7-6041-0109BDB51750}"/>
              </a:ext>
            </a:extLst>
          </p:cNvPr>
          <p:cNvSpPr>
            <a:spLocks noGrp="1"/>
          </p:cNvSpPr>
          <p:nvPr>
            <p:ph idx="1"/>
          </p:nvPr>
        </p:nvSpPr>
        <p:spPr>
          <a:xfrm>
            <a:off x="363893" y="102637"/>
            <a:ext cx="11383347" cy="6074326"/>
          </a:xfrm>
        </p:spPr>
        <p:txBody>
          <a:bodyPr/>
          <a:lstStyle/>
          <a:p>
            <a:pPr marL="0" indent="0" algn="l">
              <a:buNone/>
            </a:pPr>
            <a:r>
              <a:rPr lang="en-US" b="1" i="0" dirty="0">
                <a:effectLst/>
                <a:latin typeface="Source Sans Pro" panose="020B0503030403020204" pitchFamily="34" charset="0"/>
              </a:rPr>
              <a:t>Counting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memory space, several files are created and deleted at the same time. For which memory blocks are allocated and de-allocated for the files.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Creation of files occupy free blocks and deletion of file frees blocks. When there is an entry in the free space, it consists of two parameters- </a:t>
            </a:r>
            <a:r>
              <a:rPr lang="en-US" sz="2400" b="1" i="0" dirty="0">
                <a:effectLst/>
                <a:latin typeface="Times New Roman" panose="02020603050405020304" pitchFamily="18" charset="0"/>
                <a:cs typeface="Times New Roman" panose="02020603050405020304" pitchFamily="18" charset="0"/>
              </a:rPr>
              <a:t>"address of first free disk block (a pointer)"</a:t>
            </a:r>
            <a:r>
              <a:rPr lang="en-US" sz="2400" b="0" i="0" dirty="0">
                <a:effectLst/>
                <a:latin typeface="Times New Roman" panose="02020603050405020304" pitchFamily="18" charset="0"/>
                <a:cs typeface="Times New Roman" panose="02020603050405020304" pitchFamily="18" charset="0"/>
              </a:rPr>
              <a:t> and </a:t>
            </a:r>
            <a:r>
              <a:rPr lang="en-US" sz="2400" b="1" i="0" dirty="0">
                <a:effectLst/>
                <a:latin typeface="Times New Roman" panose="02020603050405020304" pitchFamily="18" charset="0"/>
                <a:cs typeface="Times New Roman" panose="02020603050405020304" pitchFamily="18" charset="0"/>
              </a:rPr>
              <a:t>" a number 'n' "</a:t>
            </a:r>
            <a:r>
              <a:rPr lang="en-US" sz="2400" b="0" i="0" dirty="0">
                <a:effectLst/>
                <a:latin typeface="Times New Roman" panose="02020603050405020304" pitchFamily="18" charset="0"/>
                <a:cs typeface="Times New Roman" panose="02020603050405020304" pitchFamily="18" charset="0"/>
              </a:rPr>
              <a:t>.</a:t>
            </a:r>
          </a:p>
          <a:p>
            <a:pPr algn="just">
              <a:lnSpc>
                <a:spcPct val="150000"/>
              </a:lnSpc>
            </a:pPr>
            <a:r>
              <a:rPr lang="en-US" sz="2400" b="1" i="0" dirty="0">
                <a:effectLst/>
                <a:latin typeface="Times New Roman" panose="02020603050405020304" pitchFamily="18" charset="0"/>
                <a:cs typeface="Times New Roman" panose="02020603050405020304" pitchFamily="18" charset="0"/>
              </a:rPr>
              <a:t>Example :</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pPr>
            <a:r>
              <a:rPr lang="en-US" sz="2400" b="0" i="0" dirty="0">
                <a:effectLst/>
                <a:latin typeface="Times New Roman" panose="02020603050405020304" pitchFamily="18" charset="0"/>
                <a:cs typeface="Times New Roman" panose="02020603050405020304" pitchFamily="18" charset="0"/>
              </a:rPr>
              <a:t>Let us take an example where a disk has 16 blocks in which some blocks are empty and some blocks are occupied as given below :</a:t>
            </a:r>
          </a:p>
          <a:p>
            <a:endParaRPr lang="en-IN" dirty="0"/>
          </a:p>
        </p:txBody>
      </p:sp>
      <p:pic>
        <p:nvPicPr>
          <p:cNvPr id="4" name="Content Placeholder 4">
            <a:extLst>
              <a:ext uri="{FF2B5EF4-FFF2-40B4-BE49-F238E27FC236}">
                <a16:creationId xmlns:a16="http://schemas.microsoft.com/office/drawing/2014/main" id="{8F447B11-35FA-4810-76E7-A65795BFC3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732" y="5520923"/>
            <a:ext cx="2522220" cy="1234440"/>
          </a:xfrm>
          <a:prstGeom prst="rect">
            <a:avLst/>
          </a:prstGeom>
        </p:spPr>
      </p:pic>
    </p:spTree>
    <p:extLst>
      <p:ext uri="{BB962C8B-B14F-4D97-AF65-F5344CB8AC3E}">
        <p14:creationId xmlns:p14="http://schemas.microsoft.com/office/powerpoint/2010/main" val="12558426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1AF63E7-9AB6-0671-5D60-E2F3C143CC25}"/>
              </a:ext>
            </a:extLst>
          </p:cNvPr>
          <p:cNvSpPr txBox="1"/>
          <p:nvPr/>
        </p:nvSpPr>
        <p:spPr>
          <a:xfrm>
            <a:off x="305576" y="192080"/>
            <a:ext cx="11255051" cy="6119945"/>
          </a:xfrm>
          <a:prstGeom prst="rect">
            <a:avLst/>
          </a:prstGeom>
          <a:noFill/>
        </p:spPr>
        <p:txBody>
          <a:bodyPr wrap="square">
            <a:sp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When the </a:t>
            </a:r>
            <a:r>
              <a:rPr lang="en-US" sz="2400" b="1" i="0" dirty="0">
                <a:effectLst/>
                <a:latin typeface="Times New Roman" panose="02020603050405020304" pitchFamily="18" charset="0"/>
                <a:cs typeface="Times New Roman" panose="02020603050405020304" pitchFamily="18" charset="0"/>
              </a:rPr>
              <a:t>"counting technique"</a:t>
            </a:r>
            <a:r>
              <a:rPr lang="en-US" sz="2400" b="0" i="0" dirty="0">
                <a:effectLst/>
                <a:latin typeface="Times New Roman" panose="02020603050405020304" pitchFamily="18" charset="0"/>
                <a:cs typeface="Times New Roman" panose="02020603050405020304" pitchFamily="18" charset="0"/>
              </a:rPr>
              <a:t> is applied, the block number 3 will represent block number 4 because block 3 is the first free block. Then, the block stores the number of free blocks </a:t>
            </a:r>
            <a:r>
              <a:rPr lang="en-US" sz="2400" b="0" i="0" dirty="0" err="1">
                <a:effectLst/>
                <a:latin typeface="Times New Roman" panose="02020603050405020304" pitchFamily="18" charset="0"/>
                <a:cs typeface="Times New Roman" panose="02020603050405020304" pitchFamily="18" charset="0"/>
              </a:rPr>
              <a:t>i.e.</a:t>
            </a:r>
            <a:r>
              <a:rPr lang="en-US" sz="2400" b="0" i="1" dirty="0" err="1">
                <a:effectLst/>
                <a:latin typeface="Times New Roman" panose="02020603050405020304" pitchFamily="18" charset="0"/>
                <a:cs typeface="Times New Roman" panose="02020603050405020304" pitchFamily="18" charset="0"/>
              </a:rPr>
              <a:t>i</a:t>
            </a:r>
            <a:r>
              <a:rPr lang="en-US" sz="2400" b="0" i="0" dirty="0" err="1">
                <a:effectLst/>
                <a:latin typeface="Times New Roman" panose="02020603050405020304" pitchFamily="18" charset="0"/>
                <a:cs typeface="Times New Roman" panose="02020603050405020304" pitchFamily="18" charset="0"/>
              </a:rPr>
              <a:t>.</a:t>
            </a:r>
            <a:r>
              <a:rPr lang="en-US" sz="2400" b="0" i="1" dirty="0" err="1">
                <a:effectLst/>
                <a:latin typeface="Times New Roman" panose="02020603050405020304" pitchFamily="18" charset="0"/>
                <a:cs typeface="Times New Roman" panose="02020603050405020304" pitchFamily="18" charset="0"/>
              </a:rPr>
              <a:t>e</a:t>
            </a:r>
            <a:r>
              <a:rPr lang="en-US" sz="2400" b="0" i="0" dirty="0">
                <a:effectLst/>
                <a:latin typeface="Times New Roman" panose="02020603050405020304" pitchFamily="18" charset="0"/>
                <a:cs typeface="Times New Roman" panose="02020603050405020304" pitchFamily="18" charset="0"/>
              </a:rPr>
              <a:t>. - there are 4 free blocks together. In the same way, the first occupied block number 9 will represent block number 10 and keeps the number of rest occupied blocks i.e.- there are 6 occupied blocks as shown in the above figure.</a:t>
            </a:r>
          </a:p>
          <a:p>
            <a:pPr algn="just">
              <a:lnSpc>
                <a:spcPct val="150000"/>
              </a:lnSpc>
            </a:pPr>
            <a:r>
              <a:rPr lang="en-US" sz="2400" b="1" i="0" dirty="0">
                <a:effectLst/>
                <a:latin typeface="Times New Roman" panose="02020603050405020304" pitchFamily="18" charset="0"/>
                <a:cs typeface="Times New Roman" panose="02020603050405020304" pitchFamily="18" charset="0"/>
              </a:rPr>
              <a:t>Advantages :</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In this method, a bunch of free blocks take place </a:t>
            </a:r>
            <a:r>
              <a:rPr lang="en-US" sz="2400" b="0" i="0" dirty="0" err="1">
                <a:effectLst/>
                <a:latin typeface="Times New Roman" panose="02020603050405020304" pitchFamily="18" charset="0"/>
                <a:cs typeface="Times New Roman" panose="02020603050405020304" pitchFamily="18" charset="0"/>
              </a:rPr>
              <a:t>fastly</a:t>
            </a:r>
            <a:r>
              <a:rPr lang="en-US" sz="2400" b="0" i="0" dirty="0">
                <a:effectLst/>
                <a:latin typeface="Times New Roman" panose="02020603050405020304" pitchFamily="18" charset="0"/>
                <a:cs typeface="Times New Roman" panose="02020603050405020304" pitchFamily="18" charset="0"/>
              </a:rPr>
              <a:t>.</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The list is smaller in size.</a:t>
            </a:r>
          </a:p>
          <a:p>
            <a:pPr algn="just">
              <a:lnSpc>
                <a:spcPct val="150000"/>
              </a:lnSpc>
            </a:pPr>
            <a:r>
              <a:rPr lang="en-US" sz="2400" b="1" i="0" dirty="0">
                <a:effectLst/>
                <a:latin typeface="Times New Roman" panose="02020603050405020304" pitchFamily="18" charset="0"/>
                <a:cs typeface="Times New Roman" panose="02020603050405020304" pitchFamily="18" charset="0"/>
              </a:rPr>
              <a:t>Disadvantage :</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In the counting method, the first free block stores the rest free blocks, so it requires more space.</a:t>
            </a:r>
          </a:p>
        </p:txBody>
      </p:sp>
    </p:spTree>
    <p:extLst>
      <p:ext uri="{BB962C8B-B14F-4D97-AF65-F5344CB8AC3E}">
        <p14:creationId xmlns:p14="http://schemas.microsoft.com/office/powerpoint/2010/main" val="291846981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3E39F-902E-C2B6-4BEC-96A6E3DFE08D}"/>
              </a:ext>
            </a:extLst>
          </p:cNvPr>
          <p:cNvSpPr>
            <a:spLocks noGrp="1"/>
          </p:cNvSpPr>
          <p:nvPr>
            <p:ph type="title"/>
          </p:nvPr>
        </p:nvSpPr>
        <p:spPr/>
        <p:txBody>
          <a:bodyPr/>
          <a:lstStyle/>
          <a:p>
            <a:r>
              <a:rPr lang="en-IN" dirty="0"/>
              <a:t>Efficiency and Performance</a:t>
            </a:r>
          </a:p>
        </p:txBody>
      </p:sp>
      <p:sp>
        <p:nvSpPr>
          <p:cNvPr id="3" name="Content Placeholder 2">
            <a:extLst>
              <a:ext uri="{FF2B5EF4-FFF2-40B4-BE49-F238E27FC236}">
                <a16:creationId xmlns:a16="http://schemas.microsoft.com/office/drawing/2014/main" id="{0DB7DE35-B81B-FE4B-24A9-F2BEC97E633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124729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58C88-920D-139B-7A1F-5BC0FE2A8A37}"/>
              </a:ext>
            </a:extLst>
          </p:cNvPr>
          <p:cNvSpPr>
            <a:spLocks noGrp="1"/>
          </p:cNvSpPr>
          <p:nvPr>
            <p:ph type="title"/>
          </p:nvPr>
        </p:nvSpPr>
        <p:spPr>
          <a:xfrm>
            <a:off x="139959" y="196460"/>
            <a:ext cx="11139196" cy="558606"/>
          </a:xfrm>
        </p:spPr>
        <p:txBody>
          <a:bodyPr>
            <a:normAutofit fontScale="90000"/>
          </a:bodyPr>
          <a:lstStyle/>
          <a:p>
            <a:r>
              <a:rPr lang="en-IN" b="1" dirty="0">
                <a:latin typeface="Times New Roman" panose="02020603050405020304" pitchFamily="18" charset="0"/>
                <a:cs typeface="Times New Roman" panose="02020603050405020304" pitchFamily="18" charset="0"/>
              </a:rPr>
              <a:t>Mass Storage Structure</a:t>
            </a:r>
          </a:p>
        </p:txBody>
      </p:sp>
      <p:sp>
        <p:nvSpPr>
          <p:cNvPr id="3" name="Content Placeholder 2">
            <a:extLst>
              <a:ext uri="{FF2B5EF4-FFF2-40B4-BE49-F238E27FC236}">
                <a16:creationId xmlns:a16="http://schemas.microsoft.com/office/drawing/2014/main" id="{A7FDFF2D-5D5E-1778-9207-3D01E4DFDD47}"/>
              </a:ext>
            </a:extLst>
          </p:cNvPr>
          <p:cNvSpPr>
            <a:spLocks noGrp="1"/>
          </p:cNvSpPr>
          <p:nvPr>
            <p:ph idx="1"/>
          </p:nvPr>
        </p:nvSpPr>
        <p:spPr>
          <a:xfrm>
            <a:off x="278364" y="929887"/>
            <a:ext cx="11515530" cy="5545558"/>
          </a:xfrm>
        </p:spPr>
        <p:txBody>
          <a:bodyPr>
            <a:normAutofit fontScale="92500"/>
          </a:bodyPr>
          <a:lstStyle/>
          <a:p>
            <a:pPr marL="0" indent="0" algn="l">
              <a:buNone/>
            </a:pPr>
            <a:r>
              <a:rPr lang="en-US" b="1" i="0" dirty="0">
                <a:solidFill>
                  <a:srgbClr val="000000"/>
                </a:solidFill>
                <a:effectLst/>
                <a:latin typeface="Times New Roman" panose="02020603050405020304" pitchFamily="18" charset="0"/>
              </a:rPr>
              <a:t>Magnetic Disks</a:t>
            </a:r>
          </a:p>
          <a:p>
            <a:pPr marL="0" indent="0" algn="just">
              <a:lnSpc>
                <a:spcPct val="150000"/>
              </a:lnSpc>
              <a:buNone/>
            </a:pPr>
            <a:r>
              <a:rPr lang="en-US" sz="2400" b="0" i="0" dirty="0">
                <a:solidFill>
                  <a:srgbClr val="000000"/>
                </a:solidFill>
                <a:effectLst/>
                <a:latin typeface="Times New Roman" panose="02020603050405020304" pitchFamily="18" charset="0"/>
              </a:rPr>
              <a:t>Traditional magnetic disks have the following basic structure:</a:t>
            </a:r>
          </a:p>
          <a:p>
            <a:pPr marL="742950" lvl="1" indent="-285750"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rPr>
              <a:t>One or more </a:t>
            </a:r>
            <a:r>
              <a:rPr lang="en-US" b="1" i="1" dirty="0">
                <a:solidFill>
                  <a:srgbClr val="000000"/>
                </a:solidFill>
                <a:effectLst/>
                <a:latin typeface="Times New Roman" panose="02020603050405020304" pitchFamily="18" charset="0"/>
              </a:rPr>
              <a:t>platters </a:t>
            </a:r>
            <a:r>
              <a:rPr lang="en-US" b="0" i="0" dirty="0">
                <a:solidFill>
                  <a:srgbClr val="000000"/>
                </a:solidFill>
                <a:effectLst/>
                <a:latin typeface="Times New Roman" panose="02020603050405020304" pitchFamily="18" charset="0"/>
              </a:rPr>
              <a:t>in the form of disks covered with magnetic media. </a:t>
            </a:r>
            <a:r>
              <a:rPr lang="en-US" b="1" i="1" dirty="0">
                <a:solidFill>
                  <a:srgbClr val="000000"/>
                </a:solidFill>
                <a:effectLst/>
                <a:latin typeface="Times New Roman" panose="02020603050405020304" pitchFamily="18" charset="0"/>
              </a:rPr>
              <a:t>Hard disk</a:t>
            </a:r>
            <a:r>
              <a:rPr lang="en-US" b="0" i="0" dirty="0">
                <a:solidFill>
                  <a:srgbClr val="000000"/>
                </a:solidFill>
                <a:effectLst/>
                <a:latin typeface="Times New Roman" panose="02020603050405020304" pitchFamily="18" charset="0"/>
              </a:rPr>
              <a:t> platters are made of rigid metal, while "</a:t>
            </a:r>
            <a:r>
              <a:rPr lang="en-US" b="1" i="1" dirty="0">
                <a:solidFill>
                  <a:srgbClr val="000000"/>
                </a:solidFill>
                <a:effectLst/>
                <a:latin typeface="Times New Roman" panose="02020603050405020304" pitchFamily="18" charset="0"/>
              </a:rPr>
              <a:t>floppy</a:t>
            </a:r>
            <a:r>
              <a:rPr lang="en-US" b="0" i="0" dirty="0">
                <a:solidFill>
                  <a:srgbClr val="000000"/>
                </a:solidFill>
                <a:effectLst/>
                <a:latin typeface="Times New Roman" panose="02020603050405020304" pitchFamily="18" charset="0"/>
              </a:rPr>
              <a:t>" disks are made of more flexible plastic.</a:t>
            </a:r>
          </a:p>
          <a:p>
            <a:pPr marL="742950" lvl="1" indent="-285750"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rPr>
              <a:t>Each platter has two working </a:t>
            </a:r>
            <a:r>
              <a:rPr lang="en-US" b="1" i="1" dirty="0">
                <a:solidFill>
                  <a:srgbClr val="000000"/>
                </a:solidFill>
                <a:effectLst/>
                <a:latin typeface="Times New Roman" panose="02020603050405020304" pitchFamily="18" charset="0"/>
              </a:rPr>
              <a:t>surfaces. </a:t>
            </a:r>
            <a:r>
              <a:rPr lang="en-US" b="0" i="0" dirty="0">
                <a:solidFill>
                  <a:srgbClr val="000000"/>
                </a:solidFill>
                <a:effectLst/>
                <a:latin typeface="Times New Roman" panose="02020603050405020304" pitchFamily="18" charset="0"/>
              </a:rPr>
              <a:t>Older hard disk drives would sometimes not use the very top or bottom surface of a stack of platters, as these surfaces were more susceptible to potential damage.</a:t>
            </a:r>
          </a:p>
          <a:p>
            <a:pPr marL="742950" lvl="1" indent="-285750"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rPr>
              <a:t>Each working surface is divided into a number of concentric rings called </a:t>
            </a:r>
            <a:r>
              <a:rPr lang="en-US" b="1" i="1" dirty="0">
                <a:solidFill>
                  <a:srgbClr val="000000"/>
                </a:solidFill>
                <a:effectLst/>
                <a:latin typeface="Times New Roman" panose="02020603050405020304" pitchFamily="18" charset="0"/>
              </a:rPr>
              <a:t>tracks. </a:t>
            </a:r>
            <a:r>
              <a:rPr lang="en-US" b="0" i="0" dirty="0">
                <a:solidFill>
                  <a:srgbClr val="000000"/>
                </a:solidFill>
                <a:effectLst/>
                <a:latin typeface="Times New Roman" panose="02020603050405020304" pitchFamily="18" charset="0"/>
              </a:rPr>
              <a:t>The collection of all tracks that are the same distance from the edge of the platter, ( i.e. all tracks immediately above one another in the following diagram ) is called a </a:t>
            </a:r>
            <a:r>
              <a:rPr lang="en-US" b="1" i="1" dirty="0">
                <a:solidFill>
                  <a:srgbClr val="000000"/>
                </a:solidFill>
                <a:effectLst/>
                <a:latin typeface="Times New Roman" panose="02020603050405020304" pitchFamily="18" charset="0"/>
              </a:rPr>
              <a:t>cylinder</a:t>
            </a:r>
            <a:r>
              <a:rPr lang="en-US" b="0" i="0" dirty="0">
                <a:solidFill>
                  <a:srgbClr val="000000"/>
                </a:solidFill>
                <a:effectLst/>
                <a:latin typeface="Times New Roman" panose="02020603050405020304" pitchFamily="18" charset="0"/>
              </a:rPr>
              <a:t>.</a:t>
            </a:r>
          </a:p>
          <a:p>
            <a:endParaRPr lang="en-IN" dirty="0"/>
          </a:p>
        </p:txBody>
      </p:sp>
    </p:spTree>
    <p:extLst>
      <p:ext uri="{BB962C8B-B14F-4D97-AF65-F5344CB8AC3E}">
        <p14:creationId xmlns:p14="http://schemas.microsoft.com/office/powerpoint/2010/main" val="2632944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3248</TotalTime>
  <Words>12773</Words>
  <Application>Microsoft Office PowerPoint</Application>
  <PresentationFormat>Widescreen</PresentationFormat>
  <Paragraphs>746</Paragraphs>
  <Slides>165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165</vt:i4>
      </vt:variant>
    </vt:vector>
  </HeadingPairs>
  <TitlesOfParts>
    <vt:vector size="175" baseType="lpstr">
      <vt:lpstr>Arial</vt:lpstr>
      <vt:lpstr>Calibri</vt:lpstr>
      <vt:lpstr>Calibri Light</vt:lpstr>
      <vt:lpstr>Montserrat</vt:lpstr>
      <vt:lpstr>Open Sans</vt:lpstr>
      <vt:lpstr>Source Sans Pro</vt:lpstr>
      <vt:lpstr>Times New Roman</vt:lpstr>
      <vt:lpstr>urw-din</vt:lpstr>
      <vt:lpstr>Wingdings</vt:lpstr>
      <vt:lpstr>Office Theme</vt:lpstr>
      <vt:lpstr>Module 4  FILE SYSTEM INTERFACE, MASS-STORAGE STRUCTURE</vt:lpstr>
      <vt:lpstr>What is File System?</vt:lpstr>
      <vt:lpstr>File attributes</vt:lpstr>
      <vt:lpstr>PowerPoint Presentation</vt:lpstr>
      <vt:lpstr>File Operations</vt:lpstr>
      <vt:lpstr>PowerPoint Presentation</vt:lpstr>
      <vt:lpstr>PowerPoint Presentation</vt:lpstr>
      <vt:lpstr>Commonly used terms in File systems</vt:lpstr>
      <vt:lpstr>File Type</vt:lpstr>
      <vt:lpstr>PowerPoint Presentation</vt:lpstr>
      <vt:lpstr>PowerPoint Presentation</vt:lpstr>
      <vt:lpstr>Access Methods</vt:lpstr>
      <vt:lpstr>Sequential Access Method</vt:lpstr>
      <vt:lpstr>PowerPoint Presentation</vt:lpstr>
      <vt:lpstr>Random Access</vt:lpstr>
      <vt:lpstr>Indexed sequential access</vt:lpstr>
      <vt:lpstr>Structure of directory</vt:lpstr>
      <vt:lpstr>PowerPoint Presentation</vt:lpstr>
      <vt:lpstr>PowerPoint Presentation</vt:lpstr>
      <vt:lpstr>Single level Directory</vt:lpstr>
      <vt:lpstr>PowerPoint Presentation</vt:lpstr>
      <vt:lpstr>PowerPoint Presentation</vt:lpstr>
      <vt:lpstr>Two Level Directory</vt:lpstr>
      <vt:lpstr>PowerPoint Presentation</vt:lpstr>
      <vt:lpstr>PowerPoint Presentation</vt:lpstr>
      <vt:lpstr>Tree Structured Directory</vt:lpstr>
      <vt:lpstr>PowerPoint Presentation</vt:lpstr>
      <vt:lpstr>PowerPoint Presentation</vt:lpstr>
      <vt:lpstr>Permissions on the file and directory</vt:lpstr>
      <vt:lpstr>Acyclic-Graph Structured Directories</vt:lpstr>
      <vt:lpstr>PowerPoint Presentation</vt:lpstr>
      <vt:lpstr>PowerPoint Presentation</vt:lpstr>
      <vt:lpstr>General Graph Directory</vt:lpstr>
      <vt:lpstr>PowerPoint Presentation</vt:lpstr>
      <vt:lpstr>PowerPoint Presentation</vt:lpstr>
      <vt:lpstr>File System Mounting</vt:lpstr>
      <vt:lpstr>PowerPoint Presentation</vt:lpstr>
      <vt:lpstr>PowerPoint Presentation</vt:lpstr>
      <vt:lpstr>PowerPoint Presentation</vt:lpstr>
      <vt:lpstr>File sharing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Protection in File System</vt:lpstr>
      <vt:lpstr>PowerPoint Presentation</vt:lpstr>
      <vt:lpstr>PowerPoint Presentation</vt:lpstr>
      <vt:lpstr>PowerPoint Presentation</vt:lpstr>
      <vt:lpstr>PowerPoint Presentation</vt:lpstr>
      <vt:lpstr>File System Structure</vt:lpstr>
      <vt:lpstr>Application of each layer:</vt:lpstr>
      <vt:lpstr>File System Implementation</vt:lpstr>
      <vt:lpstr>PowerPoint Presentation</vt:lpstr>
      <vt:lpstr>PowerPoint Presentation</vt:lpstr>
      <vt:lpstr>In-memory structures</vt:lpstr>
      <vt:lpstr>PowerPoint Presentation</vt:lpstr>
      <vt:lpstr>Directory implementation</vt:lpstr>
      <vt:lpstr>Linear List</vt:lpstr>
      <vt:lpstr>PowerPoint Presentation</vt:lpstr>
      <vt:lpstr>Hash Table</vt:lpstr>
      <vt:lpstr>PowerPoint Presentation</vt:lpstr>
      <vt:lpstr>File Allocation Methods</vt:lpstr>
      <vt:lpstr>Contiguous Allocation</vt:lpstr>
      <vt:lpstr>PowerPoint Presentation</vt:lpstr>
      <vt:lpstr>PowerPoint Presentation</vt:lpstr>
      <vt:lpstr>PowerPoint Presentation</vt:lpstr>
      <vt:lpstr>Linked File Allocation</vt:lpstr>
      <vt:lpstr>PowerPoint Presentation</vt:lpstr>
      <vt:lpstr>PowerPoint Presentation</vt:lpstr>
      <vt:lpstr>PowerPoint Presentation</vt:lpstr>
      <vt:lpstr>Indexed File Allocation.</vt:lpstr>
      <vt:lpstr>PowerPoint Presentation</vt:lpstr>
      <vt:lpstr>PowerPoint Presentation</vt:lpstr>
      <vt:lpstr>PowerPoint Presentation</vt:lpstr>
      <vt:lpstr>PowerPoint Presentation</vt:lpstr>
      <vt:lpstr>File Allocation Table (FAT)</vt:lpstr>
      <vt:lpstr>PowerPoint Presentation</vt:lpstr>
      <vt:lpstr>PowerPoint Presentation</vt:lpstr>
      <vt:lpstr>PowerPoint Presentation</vt:lpstr>
      <vt:lpstr>Free space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Efficiency and Performance</vt:lpstr>
      <vt:lpstr>Mass Storage Structure</vt:lpstr>
      <vt:lpstr>PowerPoint Presentation</vt:lpstr>
      <vt:lpstr>PowerPoint Presentation</vt:lpstr>
      <vt:lpstr>PowerPoint Presentation</vt:lpstr>
      <vt:lpstr>PowerPoint Presentation</vt:lpstr>
      <vt:lpstr>Solid State Disk</vt:lpstr>
      <vt:lpstr>PowerPoint Presentation</vt:lpstr>
      <vt:lpstr>PowerPoint Presentation</vt:lpstr>
      <vt:lpstr>PowerPoint Presentation</vt:lpstr>
      <vt:lpstr>Magnetic Tapes</vt:lpstr>
      <vt:lpstr>Disk Attachment</vt:lpstr>
      <vt:lpstr>PowerPoint Presentation</vt:lpstr>
      <vt:lpstr>PowerPoint Presentation</vt:lpstr>
      <vt:lpstr>PowerPoint Presentation</vt:lpstr>
      <vt:lpstr>Network-Attached Storage</vt:lpstr>
      <vt:lpstr>PowerPoint Presentation</vt:lpstr>
      <vt:lpstr>PowerPoint Presentation</vt:lpstr>
      <vt:lpstr>Storage-Area Network</vt:lpstr>
      <vt:lpstr>PowerPoint Presentation</vt:lpstr>
      <vt:lpstr>PowerPoint Presentation</vt:lpstr>
      <vt:lpstr>PowerPoint Presentation</vt:lpstr>
      <vt:lpstr>Disk Scheduling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SCAN</vt:lpstr>
      <vt:lpstr>PowerPoint Presentation</vt:lpstr>
      <vt:lpstr>PowerPoint Presentation</vt:lpstr>
      <vt:lpstr>CSCAN</vt:lpstr>
      <vt:lpstr>PowerPoint Presentation</vt:lpstr>
      <vt:lpstr>LOOK</vt:lpstr>
      <vt:lpstr>PowerPoint Presentation</vt:lpstr>
      <vt:lpstr>CLOOK</vt:lpstr>
      <vt:lpstr>PowerPoint Presentation</vt:lpstr>
      <vt:lpstr>Disk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Swap Space Management</vt:lpstr>
      <vt:lpstr>PowerPoint Presentation</vt:lpstr>
      <vt:lpstr>PowerPoint Presentation</vt:lpstr>
      <vt:lpstr>PowerPoint Presentation</vt:lpstr>
      <vt:lpstr>PowerPoint Presentation</vt:lpstr>
      <vt:lpstr>Swap-Space Location :  </vt:lpstr>
      <vt:lpstr>PowerPoint Presentation</vt:lpstr>
      <vt:lpstr>PowerPoint Presentation</vt:lpstr>
      <vt:lpstr>PowerPoint Presentation</vt:lpstr>
      <vt:lpstr>PowerPoint Presentation</vt:lpstr>
      <vt:lpstr>PowerPoint Presentation</vt:lpstr>
      <vt:lpstr>Dynamic Memory Allocation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SYSTEM INTERFACE, MASS-STORAGE STRUCTURE</dc:title>
  <dc:creator>Akash Kadao</dc:creator>
  <cp:lastModifiedBy>Akash Kadao</cp:lastModifiedBy>
  <cp:revision>29</cp:revision>
  <dcterms:created xsi:type="dcterms:W3CDTF">2022-12-27T14:35:33Z</dcterms:created>
  <dcterms:modified xsi:type="dcterms:W3CDTF">2023-02-02T16:29:45Z</dcterms:modified>
</cp:coreProperties>
</file>