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964E-0704-9C3C-9452-48F01340F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E7D90C-E7E4-59BF-D602-D8A173523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4D1DD1-9C46-3516-E554-15C3BF34D4A8}"/>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5" name="Footer Placeholder 4">
            <a:extLst>
              <a:ext uri="{FF2B5EF4-FFF2-40B4-BE49-F238E27FC236}">
                <a16:creationId xmlns:a16="http://schemas.microsoft.com/office/drawing/2014/main" id="{1A55CE43-ECD7-6684-B9DF-FB25CBC179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1B73E-464B-8DAE-B34B-1A3E0FB80301}"/>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3758123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2870-48EE-769F-B767-A5D9FE4484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E810FE-4476-649E-5163-364058BAC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2B5762-8F43-4C02-5E1B-0EF1B13137D8}"/>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5" name="Footer Placeholder 4">
            <a:extLst>
              <a:ext uri="{FF2B5EF4-FFF2-40B4-BE49-F238E27FC236}">
                <a16:creationId xmlns:a16="http://schemas.microsoft.com/office/drawing/2014/main" id="{8B42E471-5070-8ED3-989C-6ABDC8F80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6F358-66E7-5B87-A8DE-ABF4B7726A71}"/>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267895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D89B21-856D-F6D0-B663-652A12BA2D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C93A6B-2818-D606-CECF-886AE0FEAD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D4F588-A0FF-24B3-9423-6A2CC6D807BD}"/>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5" name="Footer Placeholder 4">
            <a:extLst>
              <a:ext uri="{FF2B5EF4-FFF2-40B4-BE49-F238E27FC236}">
                <a16:creationId xmlns:a16="http://schemas.microsoft.com/office/drawing/2014/main" id="{0D29B7C3-B004-C841-C565-8871F69FD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1B686-EC2B-10FB-005F-2E2D01224BF0}"/>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3992588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2E3E-86D1-8FA4-314B-66769B3524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91BD01-388F-C489-5B86-657A4ED64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FC8A82-6C35-B916-FE37-F224B247FA85}"/>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5" name="Footer Placeholder 4">
            <a:extLst>
              <a:ext uri="{FF2B5EF4-FFF2-40B4-BE49-F238E27FC236}">
                <a16:creationId xmlns:a16="http://schemas.microsoft.com/office/drawing/2014/main" id="{5D9322A3-32EE-C581-8489-498BAECBA0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926564-A7D0-1193-91BE-D25C070A4B55}"/>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2729386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0609-90EB-7E40-12FD-EBC4A86A4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DB47F8-0C9E-1F75-7C7E-7E8DCF8620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CA1BE8-776D-A72A-CFDF-CED74086853F}"/>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5" name="Footer Placeholder 4">
            <a:extLst>
              <a:ext uri="{FF2B5EF4-FFF2-40B4-BE49-F238E27FC236}">
                <a16:creationId xmlns:a16="http://schemas.microsoft.com/office/drawing/2014/main" id="{FABDD3CA-55C2-C201-0F98-13E40FD36D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E58D8-B7A4-4BDE-4BB9-24760992AF87}"/>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330761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C2F8-50D6-7499-5D2C-1EF206219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76453D-0B5E-D231-CF92-C78E7DEEEB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ABB1AC-6BE1-2319-4C0A-871B5CF4BE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19A41F-1E22-4281-BE54-40F0E0956796}"/>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6" name="Footer Placeholder 5">
            <a:extLst>
              <a:ext uri="{FF2B5EF4-FFF2-40B4-BE49-F238E27FC236}">
                <a16:creationId xmlns:a16="http://schemas.microsoft.com/office/drawing/2014/main" id="{D8CC9D74-3A3F-5640-61EB-45B6E6333E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DA686-AEC5-35CF-F0E6-607E4DBBCA3A}"/>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34670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173A7-EBB4-3463-FBF7-720F85874F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173445-5973-FBE8-D6FD-025FD3BA28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FB772-8DD5-7680-9C37-583E907FFA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7B221C-7C0E-6383-268A-18FD57AA2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E6C3DA-56D1-7E2B-3827-CCF1CE320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FFE183-6AC9-079F-B803-745ACF5FD8F8}"/>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8" name="Footer Placeholder 7">
            <a:extLst>
              <a:ext uri="{FF2B5EF4-FFF2-40B4-BE49-F238E27FC236}">
                <a16:creationId xmlns:a16="http://schemas.microsoft.com/office/drawing/2014/main" id="{4924FB60-0835-653C-D009-90D4609E72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EFF1C7-7F03-BAEC-BFDF-D6DFABB03C9B}"/>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324559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1E2D-88CE-2D82-6FFE-8AF3662812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9A0414-B66C-F63A-959E-397D75E18222}"/>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4" name="Footer Placeholder 3">
            <a:extLst>
              <a:ext uri="{FF2B5EF4-FFF2-40B4-BE49-F238E27FC236}">
                <a16:creationId xmlns:a16="http://schemas.microsoft.com/office/drawing/2014/main" id="{C1B8F828-5948-4D45-6673-A46A9F3AFD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244491-FEBC-1F51-C19B-2B2A37C00D12}"/>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3414007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E54296-0158-8CCF-D416-6645FA4F3CB8}"/>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3" name="Footer Placeholder 2">
            <a:extLst>
              <a:ext uri="{FF2B5EF4-FFF2-40B4-BE49-F238E27FC236}">
                <a16:creationId xmlns:a16="http://schemas.microsoft.com/office/drawing/2014/main" id="{8FB7ED65-72BA-B634-6B63-7364E9F98D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8BDB6D-50C1-01AF-234F-13CD7933B27A}"/>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173076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A690-9B75-DF11-4D01-5BBF3D68A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C17F5A-6134-D72A-5A0C-E350E002EF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5363FE-0EF5-3C5A-D8A0-5FD11B774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2E460-DC8D-B5F7-59BD-D2297C8AD2F6}"/>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6" name="Footer Placeholder 5">
            <a:extLst>
              <a:ext uri="{FF2B5EF4-FFF2-40B4-BE49-F238E27FC236}">
                <a16:creationId xmlns:a16="http://schemas.microsoft.com/office/drawing/2014/main" id="{1D173C28-7AFB-403E-30BD-B1F12F84EC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2CC46F-593C-58DD-717A-6AFC888A949F}"/>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3040388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5D4B-DA2D-F40A-877F-8BC778B15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72D6EF-1083-AD46-80CA-F7C44FD27B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887B5E-DF01-BBE7-62D3-F8FFB86C5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B5CB6-B797-3662-BBE1-437213333BC5}"/>
              </a:ext>
            </a:extLst>
          </p:cNvPr>
          <p:cNvSpPr>
            <a:spLocks noGrp="1"/>
          </p:cNvSpPr>
          <p:nvPr>
            <p:ph type="dt" sz="half" idx="10"/>
          </p:nvPr>
        </p:nvSpPr>
        <p:spPr/>
        <p:txBody>
          <a:bodyPr/>
          <a:lstStyle/>
          <a:p>
            <a:fld id="{5409697D-0188-4049-A016-590D3A793800}" type="datetimeFigureOut">
              <a:rPr lang="en-IN" smtClean="0"/>
              <a:t>16-01-2024</a:t>
            </a:fld>
            <a:endParaRPr lang="en-IN"/>
          </a:p>
        </p:txBody>
      </p:sp>
      <p:sp>
        <p:nvSpPr>
          <p:cNvPr id="6" name="Footer Placeholder 5">
            <a:extLst>
              <a:ext uri="{FF2B5EF4-FFF2-40B4-BE49-F238E27FC236}">
                <a16:creationId xmlns:a16="http://schemas.microsoft.com/office/drawing/2014/main" id="{734E5785-69D8-4EE9-451A-B51272A07A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282DA3-703D-99CA-F42B-EC124DA483F5}"/>
              </a:ext>
            </a:extLst>
          </p:cNvPr>
          <p:cNvSpPr>
            <a:spLocks noGrp="1"/>
          </p:cNvSpPr>
          <p:nvPr>
            <p:ph type="sldNum" sz="quarter" idx="12"/>
          </p:nvPr>
        </p:nvSpPr>
        <p:spPr/>
        <p:txBody>
          <a:bodyPr/>
          <a:lstStyle/>
          <a:p>
            <a:fld id="{B7ECDEEE-09AA-47EA-8858-B742DC02BCF6}" type="slidenum">
              <a:rPr lang="en-IN" smtClean="0"/>
              <a:t>‹#›</a:t>
            </a:fld>
            <a:endParaRPr lang="en-IN"/>
          </a:p>
        </p:txBody>
      </p:sp>
    </p:spTree>
    <p:extLst>
      <p:ext uri="{BB962C8B-B14F-4D97-AF65-F5344CB8AC3E}">
        <p14:creationId xmlns:p14="http://schemas.microsoft.com/office/powerpoint/2010/main" val="3631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00DBE2-AB20-9FBF-9235-73806151A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CB8FE1-F993-3301-EB61-0BD1C624C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B1459-26C3-3082-3863-76DAA638D5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9697D-0188-4049-A016-590D3A793800}" type="datetimeFigureOut">
              <a:rPr lang="en-IN" smtClean="0"/>
              <a:t>16-01-2024</a:t>
            </a:fld>
            <a:endParaRPr lang="en-IN"/>
          </a:p>
        </p:txBody>
      </p:sp>
      <p:sp>
        <p:nvSpPr>
          <p:cNvPr id="5" name="Footer Placeholder 4">
            <a:extLst>
              <a:ext uri="{FF2B5EF4-FFF2-40B4-BE49-F238E27FC236}">
                <a16:creationId xmlns:a16="http://schemas.microsoft.com/office/drawing/2014/main" id="{E16B8317-D9CE-5C2D-ACBA-4A29A4CB2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4E6B32-31E5-ABB9-0A64-D1DA0F952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CDEEE-09AA-47EA-8858-B742DC02BCF6}" type="slidenum">
              <a:rPr lang="en-IN" smtClean="0"/>
              <a:t>‹#›</a:t>
            </a:fld>
            <a:endParaRPr lang="en-IN"/>
          </a:p>
        </p:txBody>
      </p:sp>
    </p:spTree>
    <p:extLst>
      <p:ext uri="{BB962C8B-B14F-4D97-AF65-F5344CB8AC3E}">
        <p14:creationId xmlns:p14="http://schemas.microsoft.com/office/powerpoint/2010/main" val="624022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654D-9C89-9E17-5F9A-713742656600}"/>
              </a:ext>
            </a:extLst>
          </p:cNvPr>
          <p:cNvSpPr>
            <a:spLocks noGrp="1"/>
          </p:cNvSpPr>
          <p:nvPr>
            <p:ph type="ctrTitle"/>
          </p:nvPr>
        </p:nvSpPr>
        <p:spPr>
          <a:xfrm>
            <a:off x="1524000" y="1122364"/>
            <a:ext cx="9144000" cy="753090"/>
          </a:xfrm>
        </p:spPr>
        <p:txBody>
          <a:bodyPr>
            <a:normAutofit fontScale="90000"/>
          </a:bodyPr>
          <a:lstStyle/>
          <a:p>
            <a:r>
              <a:rPr lang="en-IN" b="1" dirty="0">
                <a:latin typeface="Times New Roman" panose="02020603050405020304" pitchFamily="18" charset="0"/>
                <a:cs typeface="Times New Roman" panose="02020603050405020304" pitchFamily="18" charset="0"/>
              </a:rPr>
              <a:t>Module 5</a:t>
            </a:r>
          </a:p>
        </p:txBody>
      </p:sp>
      <p:sp>
        <p:nvSpPr>
          <p:cNvPr id="3" name="Subtitle 2">
            <a:extLst>
              <a:ext uri="{FF2B5EF4-FFF2-40B4-BE49-F238E27FC236}">
                <a16:creationId xmlns:a16="http://schemas.microsoft.com/office/drawing/2014/main" id="{460F7251-4A1F-FEBE-A720-D437ABCE6B47}"/>
              </a:ext>
            </a:extLst>
          </p:cNvPr>
          <p:cNvSpPr>
            <a:spLocks noGrp="1"/>
          </p:cNvSpPr>
          <p:nvPr>
            <p:ph type="subTitle" idx="1"/>
          </p:nvPr>
        </p:nvSpPr>
        <p:spPr>
          <a:xfrm>
            <a:off x="1524000" y="2127380"/>
            <a:ext cx="9144000" cy="3130420"/>
          </a:xfrm>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Deadlocks Protection</a:t>
            </a:r>
          </a:p>
        </p:txBody>
      </p:sp>
    </p:spTree>
    <p:extLst>
      <p:ext uri="{BB962C8B-B14F-4D97-AF65-F5344CB8AC3E}">
        <p14:creationId xmlns:p14="http://schemas.microsoft.com/office/powerpoint/2010/main" val="278341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AA52-C9C1-6988-B7C5-22D2B76C8712}"/>
              </a:ext>
            </a:extLst>
          </p:cNvPr>
          <p:cNvSpPr>
            <a:spLocks noGrp="1"/>
          </p:cNvSpPr>
          <p:nvPr>
            <p:ph type="title"/>
          </p:nvPr>
        </p:nvSpPr>
        <p:spPr>
          <a:xfrm>
            <a:off x="838200" y="365126"/>
            <a:ext cx="10515600" cy="539944"/>
          </a:xfrm>
        </p:spPr>
        <p:txBody>
          <a:bodyPr>
            <a:normAutofit fontScale="90000"/>
          </a:bodyPr>
          <a:lstStyle/>
          <a:p>
            <a:r>
              <a:rPr lang="en-IN" b="1" dirty="0">
                <a:latin typeface="Times New Roman" panose="02020603050405020304" pitchFamily="18" charset="0"/>
                <a:cs typeface="Times New Roman" panose="02020603050405020304" pitchFamily="18" charset="0"/>
              </a:rPr>
              <a:t>Deadlock characterization</a:t>
            </a:r>
          </a:p>
        </p:txBody>
      </p:sp>
      <p:sp>
        <p:nvSpPr>
          <p:cNvPr id="3" name="Content Placeholder 2">
            <a:extLst>
              <a:ext uri="{FF2B5EF4-FFF2-40B4-BE49-F238E27FC236}">
                <a16:creationId xmlns:a16="http://schemas.microsoft.com/office/drawing/2014/main" id="{CAFF66BB-4372-92AD-E14E-64EDE5462AC1}"/>
              </a:ext>
            </a:extLst>
          </p:cNvPr>
          <p:cNvSpPr>
            <a:spLocks noGrp="1"/>
          </p:cNvSpPr>
          <p:nvPr>
            <p:ph idx="1"/>
          </p:nvPr>
        </p:nvSpPr>
        <p:spPr>
          <a:xfrm>
            <a:off x="410547" y="1063690"/>
            <a:ext cx="10943253" cy="5113273"/>
          </a:xfrm>
        </p:spPr>
        <p:txBody>
          <a:bodyPr/>
          <a:lstStyle/>
          <a:p>
            <a:pPr algn="l" fontAlgn="base"/>
            <a:r>
              <a:rPr lang="en-US" b="0" i="0" dirty="0">
                <a:solidFill>
                  <a:srgbClr val="273239"/>
                </a:solidFill>
                <a:effectLst/>
                <a:latin typeface="urw-din"/>
              </a:rPr>
              <a:t>A process in operating system uses resources in the following way. </a:t>
            </a:r>
          </a:p>
          <a:p>
            <a:pPr algn="l" fontAlgn="base">
              <a:buFont typeface="+mj-lt"/>
              <a:buAutoNum type="arabicPeriod"/>
            </a:pPr>
            <a:r>
              <a:rPr lang="en-US" b="0" i="0" dirty="0">
                <a:solidFill>
                  <a:srgbClr val="273239"/>
                </a:solidFill>
                <a:effectLst/>
                <a:latin typeface="urw-din"/>
              </a:rPr>
              <a:t>Requests a resource </a:t>
            </a:r>
          </a:p>
          <a:p>
            <a:pPr algn="l" fontAlgn="base">
              <a:buFont typeface="+mj-lt"/>
              <a:buAutoNum type="arabicPeriod"/>
            </a:pPr>
            <a:r>
              <a:rPr lang="en-US" b="0" i="0" dirty="0">
                <a:solidFill>
                  <a:srgbClr val="273239"/>
                </a:solidFill>
                <a:effectLst/>
                <a:latin typeface="urw-din"/>
              </a:rPr>
              <a:t>Use the resource</a:t>
            </a:r>
          </a:p>
          <a:p>
            <a:pPr algn="l" fontAlgn="base">
              <a:buFont typeface="+mj-lt"/>
              <a:buAutoNum type="arabicPeriod"/>
            </a:pPr>
            <a:r>
              <a:rPr lang="en-US" b="0" i="0" dirty="0">
                <a:solidFill>
                  <a:srgbClr val="273239"/>
                </a:solidFill>
                <a:effectLst/>
                <a:latin typeface="urw-din"/>
              </a:rPr>
              <a:t>Releases the resource </a:t>
            </a:r>
          </a:p>
          <a:p>
            <a:endParaRPr lang="en-IN" dirty="0"/>
          </a:p>
        </p:txBody>
      </p:sp>
    </p:spTree>
    <p:extLst>
      <p:ext uri="{BB962C8B-B14F-4D97-AF65-F5344CB8AC3E}">
        <p14:creationId xmlns:p14="http://schemas.microsoft.com/office/powerpoint/2010/main" val="368310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EE13-9209-D45C-3C6B-1C1C7A662F4A}"/>
              </a:ext>
            </a:extLst>
          </p:cNvPr>
          <p:cNvSpPr>
            <a:spLocks noGrp="1"/>
          </p:cNvSpPr>
          <p:nvPr>
            <p:ph type="title"/>
          </p:nvPr>
        </p:nvSpPr>
        <p:spPr>
          <a:xfrm>
            <a:off x="838200" y="365125"/>
            <a:ext cx="10515600" cy="670573"/>
          </a:xfrm>
        </p:spPr>
        <p:txBody>
          <a:bodyPr>
            <a:normAutofit fontScale="90000"/>
          </a:bodyPr>
          <a:lstStyle/>
          <a:p>
            <a:r>
              <a:rPr lang="en-IN" b="1" dirty="0">
                <a:latin typeface="Times New Roman" panose="02020603050405020304" pitchFamily="18" charset="0"/>
                <a:cs typeface="Times New Roman" panose="02020603050405020304" pitchFamily="18" charset="0"/>
              </a:rPr>
              <a:t>Deadlock</a:t>
            </a:r>
          </a:p>
        </p:txBody>
      </p:sp>
      <p:sp>
        <p:nvSpPr>
          <p:cNvPr id="3" name="Content Placeholder 2">
            <a:extLst>
              <a:ext uri="{FF2B5EF4-FFF2-40B4-BE49-F238E27FC236}">
                <a16:creationId xmlns:a16="http://schemas.microsoft.com/office/drawing/2014/main" id="{49E5A378-66A4-7278-CAB6-029210443AAC}"/>
              </a:ext>
            </a:extLst>
          </p:cNvPr>
          <p:cNvSpPr>
            <a:spLocks noGrp="1"/>
          </p:cNvSpPr>
          <p:nvPr>
            <p:ph idx="1"/>
          </p:nvPr>
        </p:nvSpPr>
        <p:spPr>
          <a:xfrm>
            <a:off x="317241" y="1212980"/>
            <a:ext cx="11430000" cy="5279895"/>
          </a:xfrm>
        </p:spPr>
        <p:txBody>
          <a:bodyPr>
            <a:normAutofit/>
          </a:bodyPr>
          <a:lstStyle/>
          <a:p>
            <a:pPr algn="just" fontAlgn="base">
              <a:lnSpc>
                <a:spcPct val="150000"/>
              </a:lnSpc>
            </a:pPr>
            <a:r>
              <a:rPr lang="en-US" sz="2400" b="1" i="1" dirty="0">
                <a:effectLst/>
                <a:latin typeface="Times New Roman" panose="02020603050405020304" pitchFamily="18" charset="0"/>
                <a:cs typeface="Times New Roman" panose="02020603050405020304" pitchFamily="18" charset="0"/>
              </a:rPr>
              <a:t>Deadlock </a:t>
            </a:r>
            <a:r>
              <a:rPr lang="en-US" sz="2400" b="0" i="0" dirty="0">
                <a:effectLst/>
                <a:latin typeface="Times New Roman" panose="02020603050405020304" pitchFamily="18" charset="0"/>
                <a:cs typeface="Times New Roman" panose="02020603050405020304" pitchFamily="18" charset="0"/>
              </a:rPr>
              <a:t>is a situation where a set of processes are blocked because each process is holding a resource and waiting for another resource acquired by some other process.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Consider an example when two trains are coming toward each other on the same track and there is only one track, none of the trains can move once they are in front of each other.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 similar situation occurs in operating systems when there are two or more processes that hold some resources and wait for resources held by other(s).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For example, in the below diagram, Process 1 is holding Resource 1 and waiting for resource 2 which is acquired by process 2, and process 2 is waiting for resource 1. </a:t>
            </a:r>
          </a:p>
          <a:p>
            <a:endParaRPr lang="en-IN" dirty="0"/>
          </a:p>
        </p:txBody>
      </p:sp>
    </p:spTree>
    <p:extLst>
      <p:ext uri="{BB962C8B-B14F-4D97-AF65-F5344CB8AC3E}">
        <p14:creationId xmlns:p14="http://schemas.microsoft.com/office/powerpoint/2010/main" val="339247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05FCA519-4B3E-FA35-5AF8-16858B607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008" y="475862"/>
            <a:ext cx="7520473" cy="629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21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AEBB0-9FA2-9BB8-5186-5B70B296404D}"/>
              </a:ext>
            </a:extLst>
          </p:cNvPr>
          <p:cNvSpPr>
            <a:spLocks noGrp="1"/>
          </p:cNvSpPr>
          <p:nvPr>
            <p:ph idx="1"/>
          </p:nvPr>
        </p:nvSpPr>
        <p:spPr>
          <a:xfrm>
            <a:off x="447869" y="363894"/>
            <a:ext cx="10905931" cy="5813069"/>
          </a:xfrm>
        </p:spPr>
        <p:txBody>
          <a:bodyPr>
            <a:normAutofit/>
          </a:bodyPr>
          <a:lstStyle/>
          <a:p>
            <a:pPr marL="0" indent="0" algn="just" fontAlgn="base">
              <a:lnSpc>
                <a:spcPct val="150000"/>
              </a:lnSpc>
              <a:buNone/>
            </a:pPr>
            <a:r>
              <a:rPr lang="en-US" b="1" i="0" dirty="0">
                <a:solidFill>
                  <a:srgbClr val="273239"/>
                </a:solidFill>
                <a:effectLst/>
                <a:latin typeface="Times New Roman" panose="02020603050405020304" pitchFamily="18" charset="0"/>
                <a:cs typeface="Times New Roman" panose="02020603050405020304" pitchFamily="18" charset="0"/>
              </a:rPr>
              <a:t>Deadlock can arise if </a:t>
            </a:r>
            <a:r>
              <a:rPr lang="en-US" b="0" i="0" dirty="0">
                <a:solidFill>
                  <a:srgbClr val="273239"/>
                </a:solidFill>
                <a:effectLst/>
                <a:latin typeface="Times New Roman" panose="02020603050405020304" pitchFamily="18" charset="0"/>
                <a:cs typeface="Times New Roman" panose="02020603050405020304" pitchFamily="18" charset="0"/>
              </a:rPr>
              <a:t>the </a:t>
            </a:r>
            <a:r>
              <a:rPr lang="en-US" b="1" i="0" dirty="0">
                <a:solidFill>
                  <a:srgbClr val="273239"/>
                </a:solidFill>
                <a:effectLst/>
                <a:latin typeface="Times New Roman" panose="02020603050405020304" pitchFamily="18" charset="0"/>
                <a:cs typeface="Times New Roman" panose="02020603050405020304" pitchFamily="18" charset="0"/>
              </a:rPr>
              <a:t>following four conditions hold simultaneously (Necessary Conditions) </a:t>
            </a:r>
            <a:endParaRPr lang="en-US"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b="1" i="1" dirty="0">
                <a:solidFill>
                  <a:srgbClr val="273239"/>
                </a:solidFill>
                <a:effectLst/>
                <a:latin typeface="Times New Roman" panose="02020603050405020304" pitchFamily="18" charset="0"/>
                <a:cs typeface="Times New Roman" panose="02020603050405020304" pitchFamily="18" charset="0"/>
              </a:rPr>
              <a:t>Mutual Exclusion:</a:t>
            </a:r>
            <a:r>
              <a:rPr lang="en-US" b="0" i="0" dirty="0">
                <a:solidFill>
                  <a:srgbClr val="273239"/>
                </a:solidFill>
                <a:effectLst/>
                <a:latin typeface="Times New Roman" panose="02020603050405020304" pitchFamily="18" charset="0"/>
                <a:cs typeface="Times New Roman" panose="02020603050405020304" pitchFamily="18" charset="0"/>
              </a:rPr>
              <a:t> Two or more resources are non-shareable (Only one process can use at a time) </a:t>
            </a:r>
          </a:p>
          <a:p>
            <a:pPr marL="0" indent="0" algn="l" fontAlgn="base">
              <a:buNone/>
            </a:pPr>
            <a:endParaRPr lang="en-US" b="0" i="0" dirty="0">
              <a:solidFill>
                <a:srgbClr val="273239"/>
              </a:solidFill>
              <a:effectLst/>
              <a:latin typeface="urw-din"/>
            </a:endParaRPr>
          </a:p>
          <a:p>
            <a:pPr marL="0" indent="0" algn="l" fontAlgn="base">
              <a:buNone/>
            </a:pPr>
            <a:endParaRPr lang="en-US" dirty="0">
              <a:solidFill>
                <a:srgbClr val="273239"/>
              </a:solidFill>
              <a:latin typeface="urw-din"/>
            </a:endParaRPr>
          </a:p>
          <a:p>
            <a:pPr marL="0" indent="0" algn="l" fontAlgn="base">
              <a:buNone/>
            </a:pPr>
            <a:endParaRPr lang="en-US" b="0" i="0" dirty="0">
              <a:solidFill>
                <a:srgbClr val="273239"/>
              </a:solidFill>
              <a:effectLst/>
              <a:latin typeface="urw-din"/>
            </a:endParaRPr>
          </a:p>
          <a:p>
            <a:pPr marL="0" indent="0" algn="l" fontAlgn="base">
              <a:buNone/>
            </a:pPr>
            <a:br>
              <a:rPr lang="en-US" b="0" i="0" dirty="0">
                <a:solidFill>
                  <a:srgbClr val="273239"/>
                </a:solidFill>
                <a:effectLst/>
                <a:latin typeface="urw-din"/>
              </a:rPr>
            </a:br>
            <a:endParaRPr lang="en-IN" dirty="0"/>
          </a:p>
        </p:txBody>
      </p:sp>
      <p:pic>
        <p:nvPicPr>
          <p:cNvPr id="2052" name="Picture 4" descr="Mutual Exclusion">
            <a:extLst>
              <a:ext uri="{FF2B5EF4-FFF2-40B4-BE49-F238E27FC236}">
                <a16:creationId xmlns:a16="http://schemas.microsoft.com/office/drawing/2014/main" id="{F52791AC-CE2D-DAF3-BE6D-46C68A6AA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734" y="3607837"/>
            <a:ext cx="566737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20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C153F-D06C-433B-869A-A0114E498B92}"/>
              </a:ext>
            </a:extLst>
          </p:cNvPr>
          <p:cNvSpPr>
            <a:spLocks noGrp="1"/>
          </p:cNvSpPr>
          <p:nvPr>
            <p:ph idx="1"/>
          </p:nvPr>
        </p:nvSpPr>
        <p:spPr>
          <a:xfrm>
            <a:off x="242596" y="121298"/>
            <a:ext cx="11111204" cy="6055665"/>
          </a:xfrm>
        </p:spPr>
        <p:txBody>
          <a:bodyPr/>
          <a:lstStyle/>
          <a:p>
            <a:pPr marL="0" indent="0" algn="just">
              <a:lnSpc>
                <a:spcPct val="150000"/>
              </a:lnSpc>
              <a:buNone/>
            </a:pPr>
            <a:r>
              <a:rPr lang="en-US" b="1" i="1" dirty="0">
                <a:solidFill>
                  <a:srgbClr val="273239"/>
                </a:solidFill>
                <a:effectLst/>
                <a:latin typeface="Times New Roman" panose="02020603050405020304" pitchFamily="18" charset="0"/>
                <a:cs typeface="Times New Roman" panose="02020603050405020304" pitchFamily="18" charset="0"/>
              </a:rPr>
              <a:t>Hold and Wait:</a:t>
            </a:r>
            <a:r>
              <a:rPr lang="en-US" b="0" i="1" dirty="0">
                <a:solidFill>
                  <a:srgbClr val="273239"/>
                </a:solidFill>
                <a:effectLst/>
                <a:latin typeface="Times New Roman" panose="02020603050405020304" pitchFamily="18" charset="0"/>
                <a:cs typeface="Times New Roman" panose="02020603050405020304" pitchFamily="18" charset="0"/>
              </a:rPr>
              <a:t>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A process can hold multiple resources and still request more resources from other processes which are holding them.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In the diagram given below, Process 2 holds Resource 2 and Resource 3 and is requesting the Resource 1 which is held by Process 1.</a:t>
            </a: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lgn="just">
              <a:lnSpc>
                <a:spcPct val="150000"/>
              </a:lnSpc>
              <a:buNone/>
            </a:pPr>
            <a:br>
              <a:rPr lang="en-US" b="0" i="0" dirty="0">
                <a:solidFill>
                  <a:srgbClr val="27323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3074" name="Picture 2" descr="Hold and Wait">
            <a:extLst>
              <a:ext uri="{FF2B5EF4-FFF2-40B4-BE49-F238E27FC236}">
                <a16:creationId xmlns:a16="http://schemas.microsoft.com/office/drawing/2014/main" id="{2F19D407-E650-EDD3-82CD-0C0C0CEA1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225" y="4063871"/>
            <a:ext cx="7425710" cy="211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77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4A2FE-A89C-DDD8-3F62-E93E483C541E}"/>
              </a:ext>
            </a:extLst>
          </p:cNvPr>
          <p:cNvSpPr>
            <a:spLocks noGrp="1"/>
          </p:cNvSpPr>
          <p:nvPr>
            <p:ph idx="1"/>
          </p:nvPr>
        </p:nvSpPr>
        <p:spPr>
          <a:xfrm>
            <a:off x="353008" y="139959"/>
            <a:ext cx="11485984" cy="5729094"/>
          </a:xfrm>
        </p:spPr>
        <p:txBody>
          <a:bodyPr/>
          <a:lstStyle/>
          <a:p>
            <a:pPr marL="0" indent="0" algn="just">
              <a:lnSpc>
                <a:spcPct val="150000"/>
              </a:lnSpc>
              <a:buNone/>
            </a:pPr>
            <a:r>
              <a:rPr lang="en-US" b="1" i="1" dirty="0">
                <a:solidFill>
                  <a:srgbClr val="273239"/>
                </a:solidFill>
                <a:effectLst/>
                <a:latin typeface="Times New Roman" panose="02020603050405020304" pitchFamily="18" charset="0"/>
                <a:cs typeface="Times New Roman" panose="02020603050405020304" pitchFamily="18" charset="0"/>
              </a:rPr>
              <a:t>No Preemption:</a:t>
            </a:r>
            <a:r>
              <a:rPr lang="en-US" b="0" i="0" dirty="0">
                <a:solidFill>
                  <a:srgbClr val="273239"/>
                </a:solidFill>
                <a:effectLst/>
                <a:latin typeface="Times New Roman" panose="02020603050405020304" pitchFamily="18" charset="0"/>
                <a:cs typeface="Times New Roman" panose="02020603050405020304" pitchFamily="18" charset="0"/>
              </a:rPr>
              <a:t>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A resource cannot be preempted from a process by force. A process can only release a resource voluntarily. </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In the diagram below, Process 2 cannot preempt Resource 1 from Process 1.</a:t>
            </a: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It will only be released when Process 1 relinquishes it voluntarily after its execution is complete.</a:t>
            </a:r>
            <a:endParaRPr lang="en-IN" dirty="0">
              <a:latin typeface="Times New Roman" panose="02020603050405020304" pitchFamily="18" charset="0"/>
              <a:cs typeface="Times New Roman" panose="02020603050405020304" pitchFamily="18" charset="0"/>
            </a:endParaRPr>
          </a:p>
        </p:txBody>
      </p:sp>
      <p:pic>
        <p:nvPicPr>
          <p:cNvPr id="4100" name="Picture 4" descr="No Preemption">
            <a:extLst>
              <a:ext uri="{FF2B5EF4-FFF2-40B4-BE49-F238E27FC236}">
                <a16:creationId xmlns:a16="http://schemas.microsoft.com/office/drawing/2014/main" id="{01C937F7-F099-AF84-9F3A-C10AF7C20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0680" y="3961332"/>
            <a:ext cx="7408312" cy="2626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8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A93AE-A665-6236-A3A2-75636C6467BE}"/>
              </a:ext>
            </a:extLst>
          </p:cNvPr>
          <p:cNvSpPr>
            <a:spLocks noGrp="1"/>
          </p:cNvSpPr>
          <p:nvPr>
            <p:ph idx="1"/>
          </p:nvPr>
        </p:nvSpPr>
        <p:spPr>
          <a:xfrm>
            <a:off x="270589" y="270588"/>
            <a:ext cx="11597950" cy="6419461"/>
          </a:xfrm>
        </p:spPr>
        <p:txBody>
          <a:bodyPr/>
          <a:lstStyle/>
          <a:p>
            <a:pPr marL="0" indent="0" algn="l">
              <a:lnSpc>
                <a:spcPct val="150000"/>
              </a:lnSpc>
              <a:buNone/>
            </a:pPr>
            <a:r>
              <a:rPr lang="en-US" sz="2400" b="1" i="1" dirty="0">
                <a:effectLst/>
                <a:latin typeface="Times New Roman" panose="02020603050405020304" pitchFamily="18" charset="0"/>
                <a:cs typeface="Times New Roman" panose="02020603050405020304" pitchFamily="18" charset="0"/>
              </a:rPr>
              <a:t>Circular Wait:</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process is waiting for the resource held by the second process, which is waiting for the resource held by the third process and so on, till the last process is waiting for a resource held by the first process. This forms a circular chain.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Process 1 is allocated Resource2 and it is requesting Resource 1. Similarly, Process 2 is allocated Resource 1 and it is requesting Resource 2. This forms a circular wait loop.</a:t>
            </a:r>
          </a:p>
          <a:p>
            <a:endParaRPr lang="en-IN" dirty="0"/>
          </a:p>
        </p:txBody>
      </p:sp>
      <p:pic>
        <p:nvPicPr>
          <p:cNvPr id="5122" name="Picture 2" descr="Circular Wait">
            <a:extLst>
              <a:ext uri="{FF2B5EF4-FFF2-40B4-BE49-F238E27FC236}">
                <a16:creationId xmlns:a16="http://schemas.microsoft.com/office/drawing/2014/main" id="{6B9BD33C-3F67-4FD9-E038-6CE081063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8211" y="3921773"/>
            <a:ext cx="6553200" cy="2936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295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386</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urw-din</vt:lpstr>
      <vt:lpstr>Office Theme</vt:lpstr>
      <vt:lpstr>Module 5</vt:lpstr>
      <vt:lpstr>Deadlock characterization</vt:lpstr>
      <vt:lpstr>Deadlock</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Akash Kadao</dc:creator>
  <cp:lastModifiedBy>Akash Kadao</cp:lastModifiedBy>
  <cp:revision>2</cp:revision>
  <dcterms:created xsi:type="dcterms:W3CDTF">2023-10-13T06:25:11Z</dcterms:created>
  <dcterms:modified xsi:type="dcterms:W3CDTF">2024-01-16T14:51:42Z</dcterms:modified>
</cp:coreProperties>
</file>