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88" r:id="rId3"/>
    <p:sldId id="269" r:id="rId4"/>
    <p:sldId id="270" r:id="rId5"/>
    <p:sldId id="277" r:id="rId6"/>
    <p:sldId id="289" r:id="rId7"/>
    <p:sldId id="287" r:id="rId8"/>
    <p:sldId id="271" r:id="rId9"/>
    <p:sldId id="272"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B027-BFAD-A19A-1182-E17401787D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6BB7A7-AB4C-AE45-8947-13D285819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E7A7E4-8388-884F-4244-1B55CCE0E855}"/>
              </a:ext>
            </a:extLst>
          </p:cNvPr>
          <p:cNvSpPr>
            <a:spLocks noGrp="1"/>
          </p:cNvSpPr>
          <p:nvPr>
            <p:ph type="dt" sz="half" idx="10"/>
          </p:nvPr>
        </p:nvSpPr>
        <p:spPr/>
        <p:txBody>
          <a:bodyPr/>
          <a:lstStyle/>
          <a:p>
            <a:fld id="{FC6E803F-CBBE-45C2-81F3-8AA0593420C7}" type="datetimeFigureOut">
              <a:rPr lang="en-IN" smtClean="0"/>
              <a:t>27-01-2024</a:t>
            </a:fld>
            <a:endParaRPr lang="en-IN"/>
          </a:p>
        </p:txBody>
      </p:sp>
      <p:sp>
        <p:nvSpPr>
          <p:cNvPr id="5" name="Footer Placeholder 4">
            <a:extLst>
              <a:ext uri="{FF2B5EF4-FFF2-40B4-BE49-F238E27FC236}">
                <a16:creationId xmlns:a16="http://schemas.microsoft.com/office/drawing/2014/main" id="{D27D98A5-C2D4-D861-CBCB-F179E2FBA3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A9F912-53C9-BD22-8B9E-CF05790FB4E3}"/>
              </a:ext>
            </a:extLst>
          </p:cNvPr>
          <p:cNvSpPr>
            <a:spLocks noGrp="1"/>
          </p:cNvSpPr>
          <p:nvPr>
            <p:ph type="sldNum" sz="quarter" idx="12"/>
          </p:nvPr>
        </p:nvSpPr>
        <p:spPr/>
        <p:txBody>
          <a:bodyPr/>
          <a:lstStyle/>
          <a:p>
            <a:fld id="{6BEA9611-2A3B-4CF8-BA60-75FC05F9FCFF}" type="slidenum">
              <a:rPr lang="en-IN" smtClean="0"/>
              <a:t>‹#›</a:t>
            </a:fld>
            <a:endParaRPr lang="en-IN"/>
          </a:p>
        </p:txBody>
      </p:sp>
    </p:spTree>
    <p:extLst>
      <p:ext uri="{BB962C8B-B14F-4D97-AF65-F5344CB8AC3E}">
        <p14:creationId xmlns:p14="http://schemas.microsoft.com/office/powerpoint/2010/main" val="382701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60A3-F545-692A-84C1-580ADE31E4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117F5A-435D-E719-EA3F-861AD93466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E23087-2B45-088F-5893-2BCAFF6FB78F}"/>
              </a:ext>
            </a:extLst>
          </p:cNvPr>
          <p:cNvSpPr>
            <a:spLocks noGrp="1"/>
          </p:cNvSpPr>
          <p:nvPr>
            <p:ph type="dt" sz="half" idx="10"/>
          </p:nvPr>
        </p:nvSpPr>
        <p:spPr/>
        <p:txBody>
          <a:bodyPr/>
          <a:lstStyle/>
          <a:p>
            <a:fld id="{FC6E803F-CBBE-45C2-81F3-8AA0593420C7}" type="datetimeFigureOut">
              <a:rPr lang="en-IN" smtClean="0"/>
              <a:t>27-01-2024</a:t>
            </a:fld>
            <a:endParaRPr lang="en-IN"/>
          </a:p>
        </p:txBody>
      </p:sp>
      <p:sp>
        <p:nvSpPr>
          <p:cNvPr id="5" name="Footer Placeholder 4">
            <a:extLst>
              <a:ext uri="{FF2B5EF4-FFF2-40B4-BE49-F238E27FC236}">
                <a16:creationId xmlns:a16="http://schemas.microsoft.com/office/drawing/2014/main" id="{357E8353-BA0D-C910-697F-487693DDA3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DB799A-DC60-7141-FD33-5825D35FCA9C}"/>
              </a:ext>
            </a:extLst>
          </p:cNvPr>
          <p:cNvSpPr>
            <a:spLocks noGrp="1"/>
          </p:cNvSpPr>
          <p:nvPr>
            <p:ph type="sldNum" sz="quarter" idx="12"/>
          </p:nvPr>
        </p:nvSpPr>
        <p:spPr/>
        <p:txBody>
          <a:bodyPr/>
          <a:lstStyle/>
          <a:p>
            <a:fld id="{6BEA9611-2A3B-4CF8-BA60-75FC05F9FCFF}" type="slidenum">
              <a:rPr lang="en-IN" smtClean="0"/>
              <a:t>‹#›</a:t>
            </a:fld>
            <a:endParaRPr lang="en-IN"/>
          </a:p>
        </p:txBody>
      </p:sp>
    </p:spTree>
    <p:extLst>
      <p:ext uri="{BB962C8B-B14F-4D97-AF65-F5344CB8AC3E}">
        <p14:creationId xmlns:p14="http://schemas.microsoft.com/office/powerpoint/2010/main" val="3002124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C23AD4-7A78-5F03-B205-CB33883468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66BCA2-7D2B-0AA0-D90D-FB53EF57DD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9C95A7-953B-0134-98E4-E621631D1F50}"/>
              </a:ext>
            </a:extLst>
          </p:cNvPr>
          <p:cNvSpPr>
            <a:spLocks noGrp="1"/>
          </p:cNvSpPr>
          <p:nvPr>
            <p:ph type="dt" sz="half" idx="10"/>
          </p:nvPr>
        </p:nvSpPr>
        <p:spPr/>
        <p:txBody>
          <a:bodyPr/>
          <a:lstStyle/>
          <a:p>
            <a:fld id="{FC6E803F-CBBE-45C2-81F3-8AA0593420C7}" type="datetimeFigureOut">
              <a:rPr lang="en-IN" smtClean="0"/>
              <a:t>27-01-2024</a:t>
            </a:fld>
            <a:endParaRPr lang="en-IN"/>
          </a:p>
        </p:txBody>
      </p:sp>
      <p:sp>
        <p:nvSpPr>
          <p:cNvPr id="5" name="Footer Placeholder 4">
            <a:extLst>
              <a:ext uri="{FF2B5EF4-FFF2-40B4-BE49-F238E27FC236}">
                <a16:creationId xmlns:a16="http://schemas.microsoft.com/office/drawing/2014/main" id="{6F26F70B-59BB-08F4-0590-90C9AB3578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67A3F5-7D08-5738-D516-45E0BC4DA0BC}"/>
              </a:ext>
            </a:extLst>
          </p:cNvPr>
          <p:cNvSpPr>
            <a:spLocks noGrp="1"/>
          </p:cNvSpPr>
          <p:nvPr>
            <p:ph type="sldNum" sz="quarter" idx="12"/>
          </p:nvPr>
        </p:nvSpPr>
        <p:spPr/>
        <p:txBody>
          <a:bodyPr/>
          <a:lstStyle/>
          <a:p>
            <a:fld id="{6BEA9611-2A3B-4CF8-BA60-75FC05F9FCFF}" type="slidenum">
              <a:rPr lang="en-IN" smtClean="0"/>
              <a:t>‹#›</a:t>
            </a:fld>
            <a:endParaRPr lang="en-IN"/>
          </a:p>
        </p:txBody>
      </p:sp>
    </p:spTree>
    <p:extLst>
      <p:ext uri="{BB962C8B-B14F-4D97-AF65-F5344CB8AC3E}">
        <p14:creationId xmlns:p14="http://schemas.microsoft.com/office/powerpoint/2010/main" val="196015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07ED3-AF4E-8262-F730-FE9EA971D2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7C9B3C-55DC-DAB4-FBFD-6F938FC3A4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203AF8-10FF-929A-6F13-62E6D1B03CDA}"/>
              </a:ext>
            </a:extLst>
          </p:cNvPr>
          <p:cNvSpPr>
            <a:spLocks noGrp="1"/>
          </p:cNvSpPr>
          <p:nvPr>
            <p:ph type="dt" sz="half" idx="10"/>
          </p:nvPr>
        </p:nvSpPr>
        <p:spPr/>
        <p:txBody>
          <a:bodyPr/>
          <a:lstStyle/>
          <a:p>
            <a:fld id="{FC6E803F-CBBE-45C2-81F3-8AA0593420C7}" type="datetimeFigureOut">
              <a:rPr lang="en-IN" smtClean="0"/>
              <a:t>27-01-2024</a:t>
            </a:fld>
            <a:endParaRPr lang="en-IN"/>
          </a:p>
        </p:txBody>
      </p:sp>
      <p:sp>
        <p:nvSpPr>
          <p:cNvPr id="5" name="Footer Placeholder 4">
            <a:extLst>
              <a:ext uri="{FF2B5EF4-FFF2-40B4-BE49-F238E27FC236}">
                <a16:creationId xmlns:a16="http://schemas.microsoft.com/office/drawing/2014/main" id="{79B888FD-6A05-F352-4626-B7264A2C0C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84E2D0-6B61-E7C7-5949-5F7E5B4CECA7}"/>
              </a:ext>
            </a:extLst>
          </p:cNvPr>
          <p:cNvSpPr>
            <a:spLocks noGrp="1"/>
          </p:cNvSpPr>
          <p:nvPr>
            <p:ph type="sldNum" sz="quarter" idx="12"/>
          </p:nvPr>
        </p:nvSpPr>
        <p:spPr/>
        <p:txBody>
          <a:bodyPr/>
          <a:lstStyle/>
          <a:p>
            <a:fld id="{6BEA9611-2A3B-4CF8-BA60-75FC05F9FCFF}" type="slidenum">
              <a:rPr lang="en-IN" smtClean="0"/>
              <a:t>‹#›</a:t>
            </a:fld>
            <a:endParaRPr lang="en-IN"/>
          </a:p>
        </p:txBody>
      </p:sp>
    </p:spTree>
    <p:extLst>
      <p:ext uri="{BB962C8B-B14F-4D97-AF65-F5344CB8AC3E}">
        <p14:creationId xmlns:p14="http://schemas.microsoft.com/office/powerpoint/2010/main" val="341282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7EAA-8386-527F-8422-4F853E40C7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A2C3E5-CD7F-4061-F6F5-2FC2F4D316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5D6E4C-F403-45E0-5449-1FBC56352958}"/>
              </a:ext>
            </a:extLst>
          </p:cNvPr>
          <p:cNvSpPr>
            <a:spLocks noGrp="1"/>
          </p:cNvSpPr>
          <p:nvPr>
            <p:ph type="dt" sz="half" idx="10"/>
          </p:nvPr>
        </p:nvSpPr>
        <p:spPr/>
        <p:txBody>
          <a:bodyPr/>
          <a:lstStyle/>
          <a:p>
            <a:fld id="{FC6E803F-CBBE-45C2-81F3-8AA0593420C7}" type="datetimeFigureOut">
              <a:rPr lang="en-IN" smtClean="0"/>
              <a:t>27-01-2024</a:t>
            </a:fld>
            <a:endParaRPr lang="en-IN"/>
          </a:p>
        </p:txBody>
      </p:sp>
      <p:sp>
        <p:nvSpPr>
          <p:cNvPr id="5" name="Footer Placeholder 4">
            <a:extLst>
              <a:ext uri="{FF2B5EF4-FFF2-40B4-BE49-F238E27FC236}">
                <a16:creationId xmlns:a16="http://schemas.microsoft.com/office/drawing/2014/main" id="{22328165-D617-D5CE-390F-920521B601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0F9198-2B23-0963-6687-8E381ED94EAA}"/>
              </a:ext>
            </a:extLst>
          </p:cNvPr>
          <p:cNvSpPr>
            <a:spLocks noGrp="1"/>
          </p:cNvSpPr>
          <p:nvPr>
            <p:ph type="sldNum" sz="quarter" idx="12"/>
          </p:nvPr>
        </p:nvSpPr>
        <p:spPr/>
        <p:txBody>
          <a:bodyPr/>
          <a:lstStyle/>
          <a:p>
            <a:fld id="{6BEA9611-2A3B-4CF8-BA60-75FC05F9FCFF}" type="slidenum">
              <a:rPr lang="en-IN" smtClean="0"/>
              <a:t>‹#›</a:t>
            </a:fld>
            <a:endParaRPr lang="en-IN"/>
          </a:p>
        </p:txBody>
      </p:sp>
    </p:spTree>
    <p:extLst>
      <p:ext uri="{BB962C8B-B14F-4D97-AF65-F5344CB8AC3E}">
        <p14:creationId xmlns:p14="http://schemas.microsoft.com/office/powerpoint/2010/main" val="62118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2B4B-2101-50FE-EB6E-67379A0F49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F308AD-7083-D444-7FFB-3D4B9F97BB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D80F0A5-DBF6-64EC-C943-4EF70A9F5D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43228C-F11A-1773-CE50-BBD99D634253}"/>
              </a:ext>
            </a:extLst>
          </p:cNvPr>
          <p:cNvSpPr>
            <a:spLocks noGrp="1"/>
          </p:cNvSpPr>
          <p:nvPr>
            <p:ph type="dt" sz="half" idx="10"/>
          </p:nvPr>
        </p:nvSpPr>
        <p:spPr/>
        <p:txBody>
          <a:bodyPr/>
          <a:lstStyle/>
          <a:p>
            <a:fld id="{FC6E803F-CBBE-45C2-81F3-8AA0593420C7}" type="datetimeFigureOut">
              <a:rPr lang="en-IN" smtClean="0"/>
              <a:t>27-01-2024</a:t>
            </a:fld>
            <a:endParaRPr lang="en-IN"/>
          </a:p>
        </p:txBody>
      </p:sp>
      <p:sp>
        <p:nvSpPr>
          <p:cNvPr id="6" name="Footer Placeholder 5">
            <a:extLst>
              <a:ext uri="{FF2B5EF4-FFF2-40B4-BE49-F238E27FC236}">
                <a16:creationId xmlns:a16="http://schemas.microsoft.com/office/drawing/2014/main" id="{BB1E2A19-B23A-2ADE-8660-DC27F1C8BC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558820-A446-4CE5-F7E9-10CAC8BEC57F}"/>
              </a:ext>
            </a:extLst>
          </p:cNvPr>
          <p:cNvSpPr>
            <a:spLocks noGrp="1"/>
          </p:cNvSpPr>
          <p:nvPr>
            <p:ph type="sldNum" sz="quarter" idx="12"/>
          </p:nvPr>
        </p:nvSpPr>
        <p:spPr/>
        <p:txBody>
          <a:bodyPr/>
          <a:lstStyle/>
          <a:p>
            <a:fld id="{6BEA9611-2A3B-4CF8-BA60-75FC05F9FCFF}" type="slidenum">
              <a:rPr lang="en-IN" smtClean="0"/>
              <a:t>‹#›</a:t>
            </a:fld>
            <a:endParaRPr lang="en-IN"/>
          </a:p>
        </p:txBody>
      </p:sp>
    </p:spTree>
    <p:extLst>
      <p:ext uri="{BB962C8B-B14F-4D97-AF65-F5344CB8AC3E}">
        <p14:creationId xmlns:p14="http://schemas.microsoft.com/office/powerpoint/2010/main" val="303253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6DBD-6588-994A-40F3-40D371A68D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51384A-BCB2-09D1-A071-0FCC1CF360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534921-40A0-109F-9AA8-E4A936703D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4FD251-4345-6D78-E354-77A6A66C47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E35DF2-8A0B-12B7-2AB6-5A30231787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3AF300-CC59-04F0-40C6-B416FF5409AA}"/>
              </a:ext>
            </a:extLst>
          </p:cNvPr>
          <p:cNvSpPr>
            <a:spLocks noGrp="1"/>
          </p:cNvSpPr>
          <p:nvPr>
            <p:ph type="dt" sz="half" idx="10"/>
          </p:nvPr>
        </p:nvSpPr>
        <p:spPr/>
        <p:txBody>
          <a:bodyPr/>
          <a:lstStyle/>
          <a:p>
            <a:fld id="{FC6E803F-CBBE-45C2-81F3-8AA0593420C7}" type="datetimeFigureOut">
              <a:rPr lang="en-IN" smtClean="0"/>
              <a:t>27-01-2024</a:t>
            </a:fld>
            <a:endParaRPr lang="en-IN"/>
          </a:p>
        </p:txBody>
      </p:sp>
      <p:sp>
        <p:nvSpPr>
          <p:cNvPr id="8" name="Footer Placeholder 7">
            <a:extLst>
              <a:ext uri="{FF2B5EF4-FFF2-40B4-BE49-F238E27FC236}">
                <a16:creationId xmlns:a16="http://schemas.microsoft.com/office/drawing/2014/main" id="{37BB8B6C-F337-1B99-617F-91F2FB15EC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29C271-6C31-A494-B519-4F8E01537F20}"/>
              </a:ext>
            </a:extLst>
          </p:cNvPr>
          <p:cNvSpPr>
            <a:spLocks noGrp="1"/>
          </p:cNvSpPr>
          <p:nvPr>
            <p:ph type="sldNum" sz="quarter" idx="12"/>
          </p:nvPr>
        </p:nvSpPr>
        <p:spPr/>
        <p:txBody>
          <a:bodyPr/>
          <a:lstStyle/>
          <a:p>
            <a:fld id="{6BEA9611-2A3B-4CF8-BA60-75FC05F9FCFF}" type="slidenum">
              <a:rPr lang="en-IN" smtClean="0"/>
              <a:t>‹#›</a:t>
            </a:fld>
            <a:endParaRPr lang="en-IN"/>
          </a:p>
        </p:txBody>
      </p:sp>
    </p:spTree>
    <p:extLst>
      <p:ext uri="{BB962C8B-B14F-4D97-AF65-F5344CB8AC3E}">
        <p14:creationId xmlns:p14="http://schemas.microsoft.com/office/powerpoint/2010/main" val="3017247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8BC7A-E58E-7009-06E7-BF96D5D56B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BEF9E7-55C7-44D0-8F7E-7EE00281042A}"/>
              </a:ext>
            </a:extLst>
          </p:cNvPr>
          <p:cNvSpPr>
            <a:spLocks noGrp="1"/>
          </p:cNvSpPr>
          <p:nvPr>
            <p:ph type="dt" sz="half" idx="10"/>
          </p:nvPr>
        </p:nvSpPr>
        <p:spPr/>
        <p:txBody>
          <a:bodyPr/>
          <a:lstStyle/>
          <a:p>
            <a:fld id="{FC6E803F-CBBE-45C2-81F3-8AA0593420C7}" type="datetimeFigureOut">
              <a:rPr lang="en-IN" smtClean="0"/>
              <a:t>27-01-2024</a:t>
            </a:fld>
            <a:endParaRPr lang="en-IN"/>
          </a:p>
        </p:txBody>
      </p:sp>
      <p:sp>
        <p:nvSpPr>
          <p:cNvPr id="4" name="Footer Placeholder 3">
            <a:extLst>
              <a:ext uri="{FF2B5EF4-FFF2-40B4-BE49-F238E27FC236}">
                <a16:creationId xmlns:a16="http://schemas.microsoft.com/office/drawing/2014/main" id="{5F92552C-7875-310D-7B35-F8A2943212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FBBF85-0422-349A-A9E8-2C82CC0CC448}"/>
              </a:ext>
            </a:extLst>
          </p:cNvPr>
          <p:cNvSpPr>
            <a:spLocks noGrp="1"/>
          </p:cNvSpPr>
          <p:nvPr>
            <p:ph type="sldNum" sz="quarter" idx="12"/>
          </p:nvPr>
        </p:nvSpPr>
        <p:spPr/>
        <p:txBody>
          <a:bodyPr/>
          <a:lstStyle/>
          <a:p>
            <a:fld id="{6BEA9611-2A3B-4CF8-BA60-75FC05F9FCFF}" type="slidenum">
              <a:rPr lang="en-IN" smtClean="0"/>
              <a:t>‹#›</a:t>
            </a:fld>
            <a:endParaRPr lang="en-IN"/>
          </a:p>
        </p:txBody>
      </p:sp>
    </p:spTree>
    <p:extLst>
      <p:ext uri="{BB962C8B-B14F-4D97-AF65-F5344CB8AC3E}">
        <p14:creationId xmlns:p14="http://schemas.microsoft.com/office/powerpoint/2010/main" val="322188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01EC66-CA7C-4138-14F4-74128E3BC4A3}"/>
              </a:ext>
            </a:extLst>
          </p:cNvPr>
          <p:cNvSpPr>
            <a:spLocks noGrp="1"/>
          </p:cNvSpPr>
          <p:nvPr>
            <p:ph type="dt" sz="half" idx="10"/>
          </p:nvPr>
        </p:nvSpPr>
        <p:spPr/>
        <p:txBody>
          <a:bodyPr/>
          <a:lstStyle/>
          <a:p>
            <a:fld id="{FC6E803F-CBBE-45C2-81F3-8AA0593420C7}" type="datetimeFigureOut">
              <a:rPr lang="en-IN" smtClean="0"/>
              <a:t>27-01-2024</a:t>
            </a:fld>
            <a:endParaRPr lang="en-IN"/>
          </a:p>
        </p:txBody>
      </p:sp>
      <p:sp>
        <p:nvSpPr>
          <p:cNvPr id="3" name="Footer Placeholder 2">
            <a:extLst>
              <a:ext uri="{FF2B5EF4-FFF2-40B4-BE49-F238E27FC236}">
                <a16:creationId xmlns:a16="http://schemas.microsoft.com/office/drawing/2014/main" id="{36300785-0B87-276C-5514-ECD5933EFB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D14DE4-D0A3-FFF1-7997-2FA6B7B81F7C}"/>
              </a:ext>
            </a:extLst>
          </p:cNvPr>
          <p:cNvSpPr>
            <a:spLocks noGrp="1"/>
          </p:cNvSpPr>
          <p:nvPr>
            <p:ph type="sldNum" sz="quarter" idx="12"/>
          </p:nvPr>
        </p:nvSpPr>
        <p:spPr/>
        <p:txBody>
          <a:bodyPr/>
          <a:lstStyle/>
          <a:p>
            <a:fld id="{6BEA9611-2A3B-4CF8-BA60-75FC05F9FCFF}" type="slidenum">
              <a:rPr lang="en-IN" smtClean="0"/>
              <a:t>‹#›</a:t>
            </a:fld>
            <a:endParaRPr lang="en-IN"/>
          </a:p>
        </p:txBody>
      </p:sp>
    </p:spTree>
    <p:extLst>
      <p:ext uri="{BB962C8B-B14F-4D97-AF65-F5344CB8AC3E}">
        <p14:creationId xmlns:p14="http://schemas.microsoft.com/office/powerpoint/2010/main" val="1877061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6FCE6-AE2D-33AF-47C8-0BCB3866C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A79776-5733-0511-E117-BC881B140C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E0418C-A5CE-9F5E-B3A7-4C81E8513E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0F8D7F-0F4F-F8C1-8DA8-2C0C395D42B3}"/>
              </a:ext>
            </a:extLst>
          </p:cNvPr>
          <p:cNvSpPr>
            <a:spLocks noGrp="1"/>
          </p:cNvSpPr>
          <p:nvPr>
            <p:ph type="dt" sz="half" idx="10"/>
          </p:nvPr>
        </p:nvSpPr>
        <p:spPr/>
        <p:txBody>
          <a:bodyPr/>
          <a:lstStyle/>
          <a:p>
            <a:fld id="{FC6E803F-CBBE-45C2-81F3-8AA0593420C7}" type="datetimeFigureOut">
              <a:rPr lang="en-IN" smtClean="0"/>
              <a:t>27-01-2024</a:t>
            </a:fld>
            <a:endParaRPr lang="en-IN"/>
          </a:p>
        </p:txBody>
      </p:sp>
      <p:sp>
        <p:nvSpPr>
          <p:cNvPr id="6" name="Footer Placeholder 5">
            <a:extLst>
              <a:ext uri="{FF2B5EF4-FFF2-40B4-BE49-F238E27FC236}">
                <a16:creationId xmlns:a16="http://schemas.microsoft.com/office/drawing/2014/main" id="{8949AFA2-2D5E-FB6F-49B3-19DF082676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0901BC-CA5E-11CB-2FCB-27825309D22E}"/>
              </a:ext>
            </a:extLst>
          </p:cNvPr>
          <p:cNvSpPr>
            <a:spLocks noGrp="1"/>
          </p:cNvSpPr>
          <p:nvPr>
            <p:ph type="sldNum" sz="quarter" idx="12"/>
          </p:nvPr>
        </p:nvSpPr>
        <p:spPr/>
        <p:txBody>
          <a:bodyPr/>
          <a:lstStyle/>
          <a:p>
            <a:fld id="{6BEA9611-2A3B-4CF8-BA60-75FC05F9FCFF}" type="slidenum">
              <a:rPr lang="en-IN" smtClean="0"/>
              <a:t>‹#›</a:t>
            </a:fld>
            <a:endParaRPr lang="en-IN"/>
          </a:p>
        </p:txBody>
      </p:sp>
    </p:spTree>
    <p:extLst>
      <p:ext uri="{BB962C8B-B14F-4D97-AF65-F5344CB8AC3E}">
        <p14:creationId xmlns:p14="http://schemas.microsoft.com/office/powerpoint/2010/main" val="1558323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8937-DF08-85D1-849C-0545180E97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08066A-894B-1C00-3CD9-C79DDA7A17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854813-16BA-AAF3-C95F-83DB38A3AD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B6184-13E9-CFAC-26C8-FC17A95C6428}"/>
              </a:ext>
            </a:extLst>
          </p:cNvPr>
          <p:cNvSpPr>
            <a:spLocks noGrp="1"/>
          </p:cNvSpPr>
          <p:nvPr>
            <p:ph type="dt" sz="half" idx="10"/>
          </p:nvPr>
        </p:nvSpPr>
        <p:spPr/>
        <p:txBody>
          <a:bodyPr/>
          <a:lstStyle/>
          <a:p>
            <a:fld id="{FC6E803F-CBBE-45C2-81F3-8AA0593420C7}" type="datetimeFigureOut">
              <a:rPr lang="en-IN" smtClean="0"/>
              <a:t>27-01-2024</a:t>
            </a:fld>
            <a:endParaRPr lang="en-IN"/>
          </a:p>
        </p:txBody>
      </p:sp>
      <p:sp>
        <p:nvSpPr>
          <p:cNvPr id="6" name="Footer Placeholder 5">
            <a:extLst>
              <a:ext uri="{FF2B5EF4-FFF2-40B4-BE49-F238E27FC236}">
                <a16:creationId xmlns:a16="http://schemas.microsoft.com/office/drawing/2014/main" id="{84DAD98F-8AB7-33EE-175B-C954645D86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24043A-A645-4C27-CE34-AAC05D0814F5}"/>
              </a:ext>
            </a:extLst>
          </p:cNvPr>
          <p:cNvSpPr>
            <a:spLocks noGrp="1"/>
          </p:cNvSpPr>
          <p:nvPr>
            <p:ph type="sldNum" sz="quarter" idx="12"/>
          </p:nvPr>
        </p:nvSpPr>
        <p:spPr/>
        <p:txBody>
          <a:bodyPr/>
          <a:lstStyle/>
          <a:p>
            <a:fld id="{6BEA9611-2A3B-4CF8-BA60-75FC05F9FCFF}" type="slidenum">
              <a:rPr lang="en-IN" smtClean="0"/>
              <a:t>‹#›</a:t>
            </a:fld>
            <a:endParaRPr lang="en-IN"/>
          </a:p>
        </p:txBody>
      </p:sp>
    </p:spTree>
    <p:extLst>
      <p:ext uri="{BB962C8B-B14F-4D97-AF65-F5344CB8AC3E}">
        <p14:creationId xmlns:p14="http://schemas.microsoft.com/office/powerpoint/2010/main" val="222014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FEB0B3-A7B7-98E8-0E91-083BA12B40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136E1F-1371-E2B5-E55C-9F30F66BD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7A967A-F2FC-319B-6BCD-84D015EE66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E803F-CBBE-45C2-81F3-8AA0593420C7}" type="datetimeFigureOut">
              <a:rPr lang="en-IN" smtClean="0"/>
              <a:t>27-01-2024</a:t>
            </a:fld>
            <a:endParaRPr lang="en-IN"/>
          </a:p>
        </p:txBody>
      </p:sp>
      <p:sp>
        <p:nvSpPr>
          <p:cNvPr id="5" name="Footer Placeholder 4">
            <a:extLst>
              <a:ext uri="{FF2B5EF4-FFF2-40B4-BE49-F238E27FC236}">
                <a16:creationId xmlns:a16="http://schemas.microsoft.com/office/drawing/2014/main" id="{73F641DE-B02F-A507-30CA-321DA8207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E71DD7-DFE2-0D6A-642B-2D093DA533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A9611-2A3B-4CF8-BA60-75FC05F9FCFF}" type="slidenum">
              <a:rPr lang="en-IN" smtClean="0"/>
              <a:t>‹#›</a:t>
            </a:fld>
            <a:endParaRPr lang="en-IN"/>
          </a:p>
        </p:txBody>
      </p:sp>
    </p:spTree>
    <p:extLst>
      <p:ext uri="{BB962C8B-B14F-4D97-AF65-F5344CB8AC3E}">
        <p14:creationId xmlns:p14="http://schemas.microsoft.com/office/powerpoint/2010/main" val="2959067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4B23-9D77-D2BF-6540-F999166D790C}"/>
              </a:ext>
            </a:extLst>
          </p:cNvPr>
          <p:cNvSpPr>
            <a:spLocks noGrp="1"/>
          </p:cNvSpPr>
          <p:nvPr>
            <p:ph type="title"/>
          </p:nvPr>
        </p:nvSpPr>
        <p:spPr>
          <a:xfrm>
            <a:off x="259702" y="159853"/>
            <a:ext cx="10515600" cy="717226"/>
          </a:xfrm>
        </p:spPr>
        <p:txBody>
          <a:bodyPr>
            <a:normAutofit/>
          </a:bodyPr>
          <a:lstStyle/>
          <a:p>
            <a:r>
              <a:rPr lang="en-IN" sz="3600" b="1" dirty="0">
                <a:latin typeface="Times New Roman" panose="02020603050405020304" pitchFamily="18" charset="0"/>
                <a:cs typeface="Times New Roman" panose="02020603050405020304" pitchFamily="18" charset="0"/>
              </a:rPr>
              <a:t>Protection</a:t>
            </a:r>
          </a:p>
        </p:txBody>
      </p:sp>
      <p:sp>
        <p:nvSpPr>
          <p:cNvPr id="3" name="Content Placeholder 2">
            <a:extLst>
              <a:ext uri="{FF2B5EF4-FFF2-40B4-BE49-F238E27FC236}">
                <a16:creationId xmlns:a16="http://schemas.microsoft.com/office/drawing/2014/main" id="{83CB2D9D-FE9D-6B27-AA99-3B1F73FBE734}"/>
              </a:ext>
            </a:extLst>
          </p:cNvPr>
          <p:cNvSpPr>
            <a:spLocks noGrp="1"/>
          </p:cNvSpPr>
          <p:nvPr>
            <p:ph idx="1"/>
          </p:nvPr>
        </p:nvSpPr>
        <p:spPr>
          <a:xfrm>
            <a:off x="259702" y="867748"/>
            <a:ext cx="11411338" cy="5505060"/>
          </a:xfrm>
        </p:spPr>
        <p:txBody>
          <a:bodyPr>
            <a:normAutofit fontScale="925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 mechanism that controls the access of programs, processes, or users to the resources defined by a computer system is referred to as protection.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You may utilize protection as a tool for multi-programming operating systems, allowing multiple users to safely share a common logical namespace, including a directory or files.</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needs the protection of computer resources like the software, memory, processor, etc. </a:t>
            </a:r>
          </a:p>
          <a:p>
            <a:pPr algn="just">
              <a:lnSpc>
                <a:spcPct val="150000"/>
              </a:lnSpc>
            </a:pPr>
            <a:r>
              <a:rPr lang="en-US" sz="2400" b="0" i="0" dirty="0">
                <a:effectLst/>
                <a:latin typeface="Times New Roman" panose="02020603050405020304" pitchFamily="18" charset="0"/>
                <a:cs typeface="Times New Roman" panose="02020603050405020304" pitchFamily="18" charset="0"/>
              </a:rPr>
              <a:t>Users should take protective measures as a helper to multiprogramming OS so that multiple users may safely use a common logical namespace like a directory or data. </a:t>
            </a:r>
          </a:p>
          <a:p>
            <a:pPr algn="just">
              <a:lnSpc>
                <a:spcPct val="150000"/>
              </a:lnSpc>
            </a:pPr>
            <a:r>
              <a:rPr lang="en-US" sz="2400" b="0" i="0" dirty="0">
                <a:effectLst/>
                <a:latin typeface="Times New Roman" panose="02020603050405020304" pitchFamily="18" charset="0"/>
                <a:cs typeface="Times New Roman" panose="02020603050405020304" pitchFamily="18" charset="0"/>
              </a:rPr>
              <a:t>Protection may be achieved by maintaining confidentiality, honesty and availability in the OS.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critical to secure the device from unauthorized access, viruses, worms, and other malware</a:t>
            </a:r>
          </a:p>
        </p:txBody>
      </p:sp>
    </p:spTree>
    <p:extLst>
      <p:ext uri="{BB962C8B-B14F-4D97-AF65-F5344CB8AC3E}">
        <p14:creationId xmlns:p14="http://schemas.microsoft.com/office/powerpoint/2010/main" val="465036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72943C-5D2A-9E77-104C-57C0C8448C66}"/>
              </a:ext>
            </a:extLst>
          </p:cNvPr>
          <p:cNvSpPr>
            <a:spLocks noGrp="1"/>
          </p:cNvSpPr>
          <p:nvPr>
            <p:ph idx="1"/>
          </p:nvPr>
        </p:nvSpPr>
        <p:spPr>
          <a:xfrm>
            <a:off x="363894" y="214603"/>
            <a:ext cx="10989906" cy="640080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A domain can be realized in a variety of ways: </a:t>
            </a:r>
          </a:p>
          <a:p>
            <a:pPr algn="just">
              <a:lnSpc>
                <a:spcPct val="150000"/>
              </a:lnSpc>
            </a:pPr>
            <a:r>
              <a:rPr lang="en-US" sz="2400" dirty="0">
                <a:latin typeface="Times New Roman" panose="02020603050405020304" pitchFamily="18" charset="0"/>
                <a:cs typeface="Times New Roman" panose="02020603050405020304" pitchFamily="18" charset="0"/>
              </a:rPr>
              <a:t>Each </a:t>
            </a:r>
            <a:r>
              <a:rPr lang="en-US" sz="2400" dirty="0">
                <a:solidFill>
                  <a:srgbClr val="C00000"/>
                </a:solidFill>
                <a:latin typeface="Times New Roman" panose="02020603050405020304" pitchFamily="18" charset="0"/>
                <a:cs typeface="Times New Roman" panose="02020603050405020304" pitchFamily="18" charset="0"/>
              </a:rPr>
              <a:t>user</a:t>
            </a:r>
            <a:r>
              <a:rPr lang="en-US" sz="2400" dirty="0">
                <a:latin typeface="Times New Roman" panose="02020603050405020304" pitchFamily="18" charset="0"/>
                <a:cs typeface="Times New Roman" panose="02020603050405020304" pitchFamily="18" charset="0"/>
              </a:rPr>
              <a:t> may be a domain. In this case, the set of objects that can be accessed depends on the identity of the user. Domain switching occurs when the user is changed—generally when one user logs out and another user logs in. </a:t>
            </a:r>
          </a:p>
          <a:p>
            <a:pPr algn="just">
              <a:lnSpc>
                <a:spcPct val="150000"/>
              </a:lnSpc>
            </a:pPr>
            <a:r>
              <a:rPr lang="en-US" sz="2400" dirty="0">
                <a:latin typeface="Times New Roman" panose="02020603050405020304" pitchFamily="18" charset="0"/>
                <a:cs typeface="Times New Roman" panose="02020603050405020304" pitchFamily="18" charset="0"/>
              </a:rPr>
              <a:t>Each </a:t>
            </a:r>
            <a:r>
              <a:rPr lang="en-US" sz="2400" dirty="0">
                <a:solidFill>
                  <a:srgbClr val="C00000"/>
                </a:solidFill>
                <a:latin typeface="Times New Roman" panose="02020603050405020304" pitchFamily="18" charset="0"/>
                <a:cs typeface="Times New Roman" panose="02020603050405020304" pitchFamily="18" charset="0"/>
              </a:rPr>
              <a:t>process</a:t>
            </a:r>
            <a:r>
              <a:rPr lang="en-US" sz="2400" dirty="0">
                <a:latin typeface="Times New Roman" panose="02020603050405020304" pitchFamily="18" charset="0"/>
                <a:cs typeface="Times New Roman" panose="02020603050405020304" pitchFamily="18" charset="0"/>
              </a:rPr>
              <a:t> may be a domain. In this case, the set of objects that can be accessed depends on the identity of the process. Domain switching occurs when one process sends a message to another process and then waits for a response. </a:t>
            </a:r>
          </a:p>
          <a:p>
            <a:pPr algn="just">
              <a:lnSpc>
                <a:spcPct val="150000"/>
              </a:lnSpc>
            </a:pPr>
            <a:r>
              <a:rPr lang="en-US" sz="2400" dirty="0">
                <a:latin typeface="Times New Roman" panose="02020603050405020304" pitchFamily="18" charset="0"/>
                <a:cs typeface="Times New Roman" panose="02020603050405020304" pitchFamily="18" charset="0"/>
              </a:rPr>
              <a:t>Each </a:t>
            </a:r>
            <a:r>
              <a:rPr lang="en-US" sz="2400" dirty="0">
                <a:solidFill>
                  <a:srgbClr val="C00000"/>
                </a:solidFill>
                <a:latin typeface="Times New Roman" panose="02020603050405020304" pitchFamily="18" charset="0"/>
                <a:cs typeface="Times New Roman" panose="02020603050405020304" pitchFamily="18" charset="0"/>
              </a:rPr>
              <a:t>procedure</a:t>
            </a:r>
            <a:r>
              <a:rPr lang="en-US" sz="2400" dirty="0">
                <a:latin typeface="Times New Roman" panose="02020603050405020304" pitchFamily="18" charset="0"/>
                <a:cs typeface="Times New Roman" panose="02020603050405020304" pitchFamily="18" charset="0"/>
              </a:rPr>
              <a:t> may be a domain. In this case, the set of objects that can be accessed corresponds to the local variables defined within the procedure. Domain switching occurs when a procedure call is made.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426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C6DC-7618-16F1-BF40-E723FD618D8B}"/>
              </a:ext>
            </a:extLst>
          </p:cNvPr>
          <p:cNvSpPr>
            <a:spLocks noGrp="1"/>
          </p:cNvSpPr>
          <p:nvPr>
            <p:ph type="title"/>
          </p:nvPr>
        </p:nvSpPr>
        <p:spPr>
          <a:xfrm>
            <a:off x="838200" y="365125"/>
            <a:ext cx="10515600" cy="493291"/>
          </a:xfrm>
        </p:spPr>
        <p:txBody>
          <a:bodyPr>
            <a:normAutofit fontScale="90000"/>
          </a:bodyPr>
          <a:lstStyle/>
          <a:p>
            <a:r>
              <a:rPr lang="en-IN" sz="3600" b="1" dirty="0">
                <a:solidFill>
                  <a:srgbClr val="FF0000"/>
                </a:solidFill>
                <a:latin typeface="Times New Roman" panose="02020603050405020304" pitchFamily="18" charset="0"/>
                <a:cs typeface="Times New Roman" panose="02020603050405020304" pitchFamily="18" charset="0"/>
              </a:rPr>
              <a:t>Security violation categories</a:t>
            </a:r>
          </a:p>
        </p:txBody>
      </p:sp>
      <p:sp>
        <p:nvSpPr>
          <p:cNvPr id="3" name="Content Placeholder 2">
            <a:extLst>
              <a:ext uri="{FF2B5EF4-FFF2-40B4-BE49-F238E27FC236}">
                <a16:creationId xmlns:a16="http://schemas.microsoft.com/office/drawing/2014/main" id="{7D5500D7-0E1D-63D6-91E3-E9C8B330B425}"/>
              </a:ext>
            </a:extLst>
          </p:cNvPr>
          <p:cNvSpPr>
            <a:spLocks noGrp="1"/>
          </p:cNvSpPr>
          <p:nvPr>
            <p:ph idx="1"/>
          </p:nvPr>
        </p:nvSpPr>
        <p:spPr>
          <a:xfrm>
            <a:off x="475861" y="1082351"/>
            <a:ext cx="10877939" cy="5094612"/>
          </a:xfrm>
        </p:spPr>
        <p:txBody>
          <a:bodyPr/>
          <a:lstStyle/>
          <a:p>
            <a:pPr algn="just">
              <a:lnSpc>
                <a:spcPct val="150000"/>
              </a:lnSpc>
            </a:pPr>
            <a:r>
              <a:rPr lang="en-IN" sz="2400" dirty="0">
                <a:latin typeface="Times New Roman" panose="02020603050405020304" pitchFamily="18" charset="0"/>
                <a:cs typeface="Times New Roman" panose="02020603050405020304" pitchFamily="18" charset="0"/>
              </a:rPr>
              <a:t>Breach of confidentiality- unauthorised reading of data</a:t>
            </a:r>
          </a:p>
          <a:p>
            <a:pPr algn="just">
              <a:lnSpc>
                <a:spcPct val="150000"/>
              </a:lnSpc>
            </a:pPr>
            <a:r>
              <a:rPr lang="en-IN" sz="2400" dirty="0">
                <a:latin typeface="Times New Roman" panose="02020603050405020304" pitchFamily="18" charset="0"/>
                <a:cs typeface="Times New Roman" panose="02020603050405020304" pitchFamily="18" charset="0"/>
              </a:rPr>
              <a:t>Breach of integrity- unauthorised modification of data</a:t>
            </a:r>
          </a:p>
          <a:p>
            <a:pPr algn="just">
              <a:lnSpc>
                <a:spcPct val="150000"/>
              </a:lnSpc>
            </a:pPr>
            <a:r>
              <a:rPr lang="en-IN" sz="2400" dirty="0">
                <a:latin typeface="Times New Roman" panose="02020603050405020304" pitchFamily="18" charset="0"/>
                <a:cs typeface="Times New Roman" panose="02020603050405020304" pitchFamily="18" charset="0"/>
              </a:rPr>
              <a:t>Breach of availability- Unauthorised destruction of data</a:t>
            </a:r>
          </a:p>
          <a:p>
            <a:pPr algn="just">
              <a:lnSpc>
                <a:spcPct val="150000"/>
              </a:lnSpc>
            </a:pPr>
            <a:r>
              <a:rPr lang="en-IN" sz="2400" dirty="0">
                <a:latin typeface="Times New Roman" panose="02020603050405020304" pitchFamily="18" charset="0"/>
                <a:cs typeface="Times New Roman" panose="02020603050405020304" pitchFamily="18" charset="0"/>
              </a:rPr>
              <a:t>Theft of service- Unauthorised use of resources</a:t>
            </a:r>
          </a:p>
          <a:p>
            <a:pPr algn="just">
              <a:lnSpc>
                <a:spcPct val="150000"/>
              </a:lnSpc>
            </a:pPr>
            <a:r>
              <a:rPr lang="en-IN" sz="2400" dirty="0">
                <a:latin typeface="Times New Roman" panose="02020603050405020304" pitchFamily="18" charset="0"/>
                <a:cs typeface="Times New Roman" panose="02020603050405020304" pitchFamily="18" charset="0"/>
              </a:rPr>
              <a:t>Denial of service(DOS)- Prevention of legitimate use</a:t>
            </a:r>
          </a:p>
          <a:p>
            <a:endParaRPr lang="en-IN" dirty="0"/>
          </a:p>
        </p:txBody>
      </p:sp>
    </p:spTree>
    <p:extLst>
      <p:ext uri="{BB962C8B-B14F-4D97-AF65-F5344CB8AC3E}">
        <p14:creationId xmlns:p14="http://schemas.microsoft.com/office/powerpoint/2010/main" val="2694051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12104-0FF9-C72C-4D50-A7A597FB3FDE}"/>
              </a:ext>
            </a:extLst>
          </p:cNvPr>
          <p:cNvSpPr>
            <a:spLocks noGrp="1"/>
          </p:cNvSpPr>
          <p:nvPr>
            <p:ph idx="1"/>
          </p:nvPr>
        </p:nvSpPr>
        <p:spPr>
          <a:xfrm>
            <a:off x="345233" y="270588"/>
            <a:ext cx="11430000" cy="6335485"/>
          </a:xfrm>
        </p:spPr>
        <p:txBody>
          <a:bodyPr>
            <a:noAutofit/>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Need of Protection in Operating System</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To ensure data safety, process and program safety against illegal user access, or even program access, we need protection. </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to ensure that programs, resources and data are accessed only according to the systems’ policies. </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also to ensure that there are no access rights’ breach, no unauthorized access to the existing data, no virus or worms. </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There can be security threats such as unauthorized reading, writing, modification or preventing the system to work properly for the authorized users themselves.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0763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41A01-9AA5-1F0C-3DBA-AA901E6A8EBB}"/>
              </a:ext>
            </a:extLst>
          </p:cNvPr>
          <p:cNvSpPr>
            <a:spLocks noGrp="1"/>
          </p:cNvSpPr>
          <p:nvPr>
            <p:ph idx="1"/>
          </p:nvPr>
        </p:nvSpPr>
        <p:spPr>
          <a:xfrm>
            <a:off x="326571" y="261256"/>
            <a:ext cx="11532637" cy="6456785"/>
          </a:xfrm>
        </p:spPr>
        <p:txBody>
          <a:bodyPr>
            <a:normAutofit/>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Goals of Protection in Operating System</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Therefore, protection is a method </a:t>
            </a:r>
            <a:r>
              <a:rPr lang="en-US" sz="2400" b="1" i="0" dirty="0">
                <a:effectLst/>
                <a:latin typeface="Times New Roman" panose="02020603050405020304" pitchFamily="18" charset="0"/>
                <a:cs typeface="Times New Roman" panose="02020603050405020304" pitchFamily="18" charset="0"/>
              </a:rPr>
              <a:t>of safeguarding data and processes </a:t>
            </a:r>
            <a:r>
              <a:rPr lang="en-US" sz="2400" b="0" i="0" dirty="0">
                <a:effectLst/>
                <a:latin typeface="Times New Roman" panose="02020603050405020304" pitchFamily="18" charset="0"/>
                <a:cs typeface="Times New Roman" panose="02020603050405020304" pitchFamily="18" charset="0"/>
              </a:rPr>
              <a:t>against malicious and intentional intrusion. For that purpose, we have </a:t>
            </a:r>
            <a:r>
              <a:rPr lang="en-US" sz="2400" b="1" i="0" dirty="0">
                <a:effectLst/>
                <a:latin typeface="Times New Roman" panose="02020603050405020304" pitchFamily="18" charset="0"/>
                <a:cs typeface="Times New Roman" panose="02020603050405020304" pitchFamily="18" charset="0"/>
              </a:rPr>
              <a:t>protection policies </a:t>
            </a:r>
            <a:r>
              <a:rPr lang="en-US" sz="2400" b="0" i="0" dirty="0">
                <a:effectLst/>
                <a:latin typeface="Times New Roman" panose="02020603050405020304" pitchFamily="18" charset="0"/>
                <a:cs typeface="Times New Roman" panose="02020603050405020304" pitchFamily="18" charset="0"/>
              </a:rPr>
              <a:t>that are either designed by the system itself or specified by the management itself or are imposed by the programmers individually to protect their programs with extra safety. </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also gives a </a:t>
            </a:r>
            <a:r>
              <a:rPr lang="en-US" sz="2400" b="1" i="0" dirty="0">
                <a:effectLst/>
                <a:latin typeface="Times New Roman" panose="02020603050405020304" pitchFamily="18" charset="0"/>
                <a:cs typeface="Times New Roman" panose="02020603050405020304" pitchFamily="18" charset="0"/>
              </a:rPr>
              <a:t>multiprogramming OS </a:t>
            </a:r>
            <a:r>
              <a:rPr lang="en-US" sz="2400" b="0" i="0" dirty="0">
                <a:effectLst/>
                <a:latin typeface="Times New Roman" panose="02020603050405020304" pitchFamily="18" charset="0"/>
                <a:cs typeface="Times New Roman" panose="02020603050405020304" pitchFamily="18" charset="0"/>
              </a:rPr>
              <a:t>the sense of safety that is required by its users to share common space like files or directories.</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policies bind </a:t>
            </a:r>
            <a:r>
              <a:rPr lang="en-US" sz="2400" b="1" i="0" dirty="0">
                <a:effectLst/>
                <a:latin typeface="Times New Roman" panose="02020603050405020304" pitchFamily="18" charset="0"/>
                <a:cs typeface="Times New Roman" panose="02020603050405020304" pitchFamily="18" charset="0"/>
              </a:rPr>
              <a:t>how the processes are to access </a:t>
            </a:r>
            <a:r>
              <a:rPr lang="en-US" sz="2400" b="0" i="0" dirty="0">
                <a:effectLst/>
                <a:latin typeface="Times New Roman" panose="02020603050405020304" pitchFamily="18" charset="0"/>
                <a:cs typeface="Times New Roman" panose="02020603050405020304" pitchFamily="18" charset="0"/>
              </a:rPr>
              <a:t>the resources present in the computer system, resources like CPU, memory, software and even the OS. Both the OS designer and the application programmer are responsible for this. However, these policies always change from time to time.  </a:t>
            </a:r>
          </a:p>
        </p:txBody>
      </p:sp>
    </p:spTree>
    <p:extLst>
      <p:ext uri="{BB962C8B-B14F-4D97-AF65-F5344CB8AC3E}">
        <p14:creationId xmlns:p14="http://schemas.microsoft.com/office/powerpoint/2010/main" val="3326829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153BF-AE75-1EF0-E509-860CD1D1A06D}"/>
              </a:ext>
            </a:extLst>
          </p:cNvPr>
          <p:cNvSpPr>
            <a:spLocks noGrp="1"/>
          </p:cNvSpPr>
          <p:nvPr>
            <p:ph idx="1"/>
          </p:nvPr>
        </p:nvSpPr>
        <p:spPr>
          <a:xfrm>
            <a:off x="289249" y="765110"/>
            <a:ext cx="11064551" cy="5719666"/>
          </a:xfrm>
        </p:spPr>
        <p:txBody>
          <a:bodyPr>
            <a:normAutofit fontScale="92500" lnSpcReduction="20000"/>
          </a:bodyPr>
          <a:lstStyle/>
          <a:p>
            <a:pPr algn="just" fontAlgn="base">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 domain is a collection of access rights, each of which is an ordered pair &lt;object name, rights-set&gt;</a:t>
            </a:r>
            <a:endParaRPr lang="en-US" sz="2600" b="0" i="0" dirty="0">
              <a:effectLst/>
              <a:latin typeface="Times New Roman" panose="02020603050405020304" pitchFamily="18" charset="0"/>
              <a:cs typeface="Times New Roman" panose="02020603050405020304" pitchFamily="18" charset="0"/>
            </a:endParaRPr>
          </a:p>
          <a:p>
            <a:pPr algn="just" fontAlgn="base">
              <a:lnSpc>
                <a:spcPct val="15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The protection policies limit the access of each process with respect to their resource handling. </a:t>
            </a:r>
          </a:p>
          <a:p>
            <a:pPr algn="just" fontAlgn="base">
              <a:lnSpc>
                <a:spcPct val="15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A process is bound to use only those resources which it requires to complete its task, in the time limit that it requires and also the mode in which it is required. That is the protected domain of a process.  </a:t>
            </a:r>
          </a:p>
          <a:p>
            <a:pPr algn="just" fontAlgn="base">
              <a:lnSpc>
                <a:spcPct val="15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A computer system has processes and objects, which are treated as abstract data types, and these objects have operations specific to them. </a:t>
            </a:r>
          </a:p>
          <a:p>
            <a:pPr algn="just" fontAlgn="base">
              <a:lnSpc>
                <a:spcPct val="15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A domain element is described as &lt;object, {set of operations on object}&gt;. </a:t>
            </a:r>
          </a:p>
          <a:p>
            <a:pPr marL="0" indent="0">
              <a:buNone/>
            </a:pPr>
            <a:endParaRPr lang="en-IN" dirty="0"/>
          </a:p>
        </p:txBody>
      </p:sp>
      <p:sp>
        <p:nvSpPr>
          <p:cNvPr id="5" name="Title 4">
            <a:extLst>
              <a:ext uri="{FF2B5EF4-FFF2-40B4-BE49-F238E27FC236}">
                <a16:creationId xmlns:a16="http://schemas.microsoft.com/office/drawing/2014/main" id="{6EEB15A3-C9B0-FAC6-7F4E-95865EC58213}"/>
              </a:ext>
            </a:extLst>
          </p:cNvPr>
          <p:cNvSpPr>
            <a:spLocks noGrp="1"/>
          </p:cNvSpPr>
          <p:nvPr>
            <p:ph type="title"/>
          </p:nvPr>
        </p:nvSpPr>
        <p:spPr>
          <a:xfrm>
            <a:off x="213049" y="122530"/>
            <a:ext cx="10515600" cy="558508"/>
          </a:xfrm>
        </p:spPr>
        <p:txBody>
          <a:bodyPr>
            <a:noAutofit/>
          </a:bodyPr>
          <a:lstStyle/>
          <a:p>
            <a:r>
              <a:rPr lang="en-IN" sz="3600" b="1" dirty="0">
                <a:latin typeface="Times New Roman" panose="02020603050405020304" pitchFamily="18" charset="0"/>
                <a:cs typeface="Times New Roman" panose="02020603050405020304" pitchFamily="18" charset="0"/>
              </a:rPr>
              <a:t>Domain of protection</a:t>
            </a:r>
          </a:p>
        </p:txBody>
      </p:sp>
    </p:spTree>
    <p:extLst>
      <p:ext uri="{BB962C8B-B14F-4D97-AF65-F5344CB8AC3E}">
        <p14:creationId xmlns:p14="http://schemas.microsoft.com/office/powerpoint/2010/main" val="4213774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111BDE-BAA1-D959-6372-CAA3D624634A}"/>
              </a:ext>
            </a:extLst>
          </p:cNvPr>
          <p:cNvSpPr>
            <a:spLocks noGrp="1"/>
          </p:cNvSpPr>
          <p:nvPr>
            <p:ph idx="1"/>
          </p:nvPr>
        </p:nvSpPr>
        <p:spPr>
          <a:xfrm>
            <a:off x="391886" y="298580"/>
            <a:ext cx="10961914" cy="5878383"/>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Each domain consists of a set of </a:t>
            </a:r>
            <a:r>
              <a:rPr lang="en-US" sz="2400" b="0" i="0" dirty="0">
                <a:effectLst/>
                <a:highlight>
                  <a:srgbClr val="FFFF00"/>
                </a:highlight>
                <a:latin typeface="Times New Roman" panose="02020603050405020304" pitchFamily="18" charset="0"/>
                <a:cs typeface="Times New Roman" panose="02020603050405020304" pitchFamily="18" charset="0"/>
              </a:rPr>
              <a:t>objects and the operations </a:t>
            </a:r>
            <a:r>
              <a:rPr lang="en-US" sz="2400" b="0" i="0" dirty="0">
                <a:effectLst/>
                <a:latin typeface="Times New Roman" panose="02020603050405020304" pitchFamily="18" charset="0"/>
                <a:cs typeface="Times New Roman" panose="02020603050405020304" pitchFamily="18" charset="0"/>
              </a:rPr>
              <a:t>that can be performed on them.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domain can consist of either only a process or a procedure or a user.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Then, if a domain corresponds to a procedure, then changing domain would mean changing procedure ID. </a:t>
            </a:r>
          </a:p>
          <a:p>
            <a:pPr algn="just">
              <a:lnSpc>
                <a:spcPct val="150000"/>
              </a:lnSpc>
            </a:pPr>
            <a:r>
              <a:rPr lang="en-US" sz="2400" b="0" i="0" dirty="0">
                <a:effectLst/>
                <a:latin typeface="Times New Roman" panose="02020603050405020304" pitchFamily="18" charset="0"/>
                <a:cs typeface="Times New Roman" panose="02020603050405020304" pitchFamily="18" charset="0"/>
              </a:rPr>
              <a:t>Objects may share a common operation or two. Then the domains overlap.</a:t>
            </a:r>
          </a:p>
          <a:p>
            <a:endParaRPr lang="en-IN" dirty="0"/>
          </a:p>
        </p:txBody>
      </p:sp>
    </p:spTree>
    <p:extLst>
      <p:ext uri="{BB962C8B-B14F-4D97-AF65-F5344CB8AC3E}">
        <p14:creationId xmlns:p14="http://schemas.microsoft.com/office/powerpoint/2010/main" val="132833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8299A9-A88A-81D9-2D14-5813E94AA17C}"/>
              </a:ext>
            </a:extLst>
          </p:cNvPr>
          <p:cNvSpPr>
            <a:spLocks noGrp="1"/>
          </p:cNvSpPr>
          <p:nvPr>
            <p:ph idx="1"/>
          </p:nvPr>
        </p:nvSpPr>
        <p:spPr>
          <a:xfrm>
            <a:off x="214604" y="233265"/>
            <a:ext cx="11644604" cy="6456784"/>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Hardware objects (such as the CPU, memory segments, printers, disks, and tape drives) and </a:t>
            </a:r>
          </a:p>
          <a:p>
            <a:pPr algn="just">
              <a:lnSpc>
                <a:spcPct val="150000"/>
              </a:lnSpc>
            </a:pPr>
            <a:r>
              <a:rPr lang="en-US" sz="2400" dirty="0">
                <a:latin typeface="Times New Roman" panose="02020603050405020304" pitchFamily="18" charset="0"/>
                <a:cs typeface="Times New Roman" panose="02020603050405020304" pitchFamily="18" charset="0"/>
              </a:rPr>
              <a:t>Software objects (such as files, programs, and semaphores). </a:t>
            </a:r>
          </a:p>
          <a:p>
            <a:pPr algn="just">
              <a:lnSpc>
                <a:spcPct val="150000"/>
              </a:lnSpc>
            </a:pPr>
            <a:r>
              <a:rPr lang="en-US" sz="2400" dirty="0">
                <a:latin typeface="Times New Roman" panose="02020603050405020304" pitchFamily="18" charset="0"/>
                <a:cs typeface="Times New Roman" panose="02020603050405020304" pitchFamily="18" charset="0"/>
              </a:rPr>
              <a:t>Each object has a unique name that differentiates it from all other objects in the system, and each can be accessed only through well-defined and meaningful operations. </a:t>
            </a:r>
          </a:p>
          <a:p>
            <a:pPr algn="just">
              <a:lnSpc>
                <a:spcPct val="150000"/>
              </a:lnSpc>
            </a:pPr>
            <a:r>
              <a:rPr lang="en-US" sz="2400" dirty="0">
                <a:latin typeface="Times New Roman" panose="02020603050405020304" pitchFamily="18" charset="0"/>
                <a:cs typeface="Times New Roman" panose="02020603050405020304" pitchFamily="18" charset="0"/>
              </a:rPr>
              <a:t>Objects are essentially abstract data types. The operations that are possible depend on the object. </a:t>
            </a:r>
          </a:p>
          <a:p>
            <a:pPr algn="just">
              <a:lnSpc>
                <a:spcPct val="150000"/>
              </a:lnSpc>
            </a:pPr>
            <a:r>
              <a:rPr lang="en-US" sz="2400" dirty="0">
                <a:latin typeface="Times New Roman" panose="02020603050405020304" pitchFamily="18" charset="0"/>
                <a:cs typeface="Times New Roman" panose="02020603050405020304" pitchFamily="18" charset="0"/>
              </a:rPr>
              <a:t>For example, on a CPU, we can only execute. </a:t>
            </a:r>
          </a:p>
          <a:p>
            <a:pPr algn="just">
              <a:lnSpc>
                <a:spcPct val="150000"/>
              </a:lnSpc>
            </a:pPr>
            <a:r>
              <a:rPr lang="en-US" sz="2400" dirty="0">
                <a:latin typeface="Times New Roman" panose="02020603050405020304" pitchFamily="18" charset="0"/>
                <a:cs typeface="Times New Roman" panose="02020603050405020304" pitchFamily="18" charset="0"/>
              </a:rPr>
              <a:t>Memory words can be read and written, whereas a DVD-ROM can only be read. </a:t>
            </a:r>
          </a:p>
          <a:p>
            <a:pPr algn="just">
              <a:lnSpc>
                <a:spcPct val="150000"/>
              </a:lnSpc>
            </a:pPr>
            <a:r>
              <a:rPr lang="en-US" sz="2400" dirty="0">
                <a:latin typeface="Times New Roman" panose="02020603050405020304" pitchFamily="18" charset="0"/>
                <a:cs typeface="Times New Roman" panose="02020603050405020304" pitchFamily="18" charset="0"/>
              </a:rPr>
              <a:t>Tape drives can be read, written, and rewound. </a:t>
            </a:r>
          </a:p>
          <a:p>
            <a:pPr algn="just">
              <a:lnSpc>
                <a:spcPct val="150000"/>
              </a:lnSpc>
            </a:pPr>
            <a:r>
              <a:rPr lang="en-US" sz="2400" dirty="0">
                <a:latin typeface="Times New Roman" panose="02020603050405020304" pitchFamily="18" charset="0"/>
                <a:cs typeface="Times New Roman" panose="02020603050405020304" pitchFamily="18" charset="0"/>
              </a:rPr>
              <a:t>Data files can be created, opened, read, written, closed, and deleted; </a:t>
            </a:r>
          </a:p>
          <a:p>
            <a:pPr algn="just">
              <a:lnSpc>
                <a:spcPct val="150000"/>
              </a:lnSpc>
            </a:pPr>
            <a:r>
              <a:rPr lang="en-US" sz="2400" dirty="0">
                <a:latin typeface="Times New Roman" panose="02020603050405020304" pitchFamily="18" charset="0"/>
                <a:cs typeface="Times New Roman" panose="02020603050405020304" pitchFamily="18" charset="0"/>
              </a:rPr>
              <a:t>program files can be read, written, executed, and deleted.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215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2EFD99DE-4E83-4DA7-D54E-E44F1F9BE9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7250" y="570739"/>
            <a:ext cx="104775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26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DFC533-81BE-6FA2-0917-E191C0132DAB}"/>
              </a:ext>
            </a:extLst>
          </p:cNvPr>
          <p:cNvSpPr>
            <a:spLocks noGrp="1"/>
          </p:cNvSpPr>
          <p:nvPr>
            <p:ph idx="1"/>
          </p:nvPr>
        </p:nvSpPr>
        <p:spPr>
          <a:xfrm>
            <a:off x="485192" y="354563"/>
            <a:ext cx="10868608" cy="5822400"/>
          </a:xfrm>
        </p:spPr>
        <p:txBody>
          <a:bodyPr>
            <a:normAutofit fontScale="92500"/>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Association between process and domain :</a:t>
            </a:r>
            <a:endParaRPr lang="en-US" sz="2400" dirty="0">
              <a:latin typeface="Times New Roman" panose="02020603050405020304" pitchFamily="18" charset="0"/>
              <a:cs typeface="Times New Roman" panose="02020603050405020304" pitchFamily="18" charset="0"/>
            </a:endParaRP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Processes switch from one domain to other when they have the access right to do so. It can be of two types as follows.</a:t>
            </a:r>
          </a:p>
          <a:p>
            <a:pPr algn="just" fontAlgn="base">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Fixed or static –</a:t>
            </a:r>
            <a:endParaRPr lang="en-US" sz="2400" dirty="0">
              <a:latin typeface="Times New Roman" panose="02020603050405020304" pitchFamily="18" charset="0"/>
              <a:cs typeface="Times New Roman" panose="02020603050405020304" pitchFamily="18" charset="0"/>
            </a:endParaRP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In fixed association, all the access rights can be given to the processes at the very beginning but that give rise to a lot of access rights for domain switching. So, a way of changing the contents of the domain are found dynamically. </a:t>
            </a:r>
            <a:endParaRPr lang="en-US" sz="2400" dirty="0">
              <a:latin typeface="Times New Roman" panose="02020603050405020304" pitchFamily="18" charset="0"/>
              <a:cs typeface="Times New Roman" panose="02020603050405020304" pitchFamily="18" charset="0"/>
            </a:endParaRP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2.Changing or dynamic –</a:t>
            </a:r>
            <a:endParaRPr lang="en-US" sz="2400" dirty="0">
              <a:latin typeface="Times New Roman" panose="02020603050405020304" pitchFamily="18" charset="0"/>
              <a:cs typeface="Times New Roman" panose="02020603050405020304" pitchFamily="18" charset="0"/>
            </a:endParaRP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In dynamic association where a process can switch dynamically, creating a new domain in the process, if need be.  </a:t>
            </a:r>
          </a:p>
          <a:p>
            <a:endParaRPr lang="en-IN" dirty="0"/>
          </a:p>
        </p:txBody>
      </p:sp>
    </p:spTree>
    <p:extLst>
      <p:ext uri="{BB962C8B-B14F-4D97-AF65-F5344CB8AC3E}">
        <p14:creationId xmlns:p14="http://schemas.microsoft.com/office/powerpoint/2010/main" val="3742337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1010</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Protection</vt:lpstr>
      <vt:lpstr>Security violation categories</vt:lpstr>
      <vt:lpstr>PowerPoint Presentation</vt:lpstr>
      <vt:lpstr>PowerPoint Presentation</vt:lpstr>
      <vt:lpstr>Domain of protection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of protection</dc:title>
  <dc:creator>Akash Kadao</dc:creator>
  <cp:lastModifiedBy>Akash Kadao</cp:lastModifiedBy>
  <cp:revision>3</cp:revision>
  <dcterms:created xsi:type="dcterms:W3CDTF">2023-10-13T06:27:23Z</dcterms:created>
  <dcterms:modified xsi:type="dcterms:W3CDTF">2024-01-27T08:20:05Z</dcterms:modified>
</cp:coreProperties>
</file>