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1" r:id="rId2"/>
    <p:sldId id="312" r:id="rId3"/>
    <p:sldId id="313" r:id="rId4"/>
    <p:sldId id="314" r:id="rId5"/>
    <p:sldId id="285" r:id="rId6"/>
    <p:sldId id="286" r:id="rId7"/>
    <p:sldId id="290" r:id="rId8"/>
    <p:sldId id="291" r:id="rId9"/>
    <p:sldId id="292" r:id="rId10"/>
    <p:sldId id="293" r:id="rId11"/>
    <p:sldId id="294" r:id="rId12"/>
    <p:sldId id="295" r:id="rId13"/>
    <p:sldId id="300" r:id="rId14"/>
    <p:sldId id="29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0FE6A-348F-D0A0-0D31-C299F2DE97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721C95-7A68-8D48-30D3-09D3B6E88D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6FB87E-5F0B-04E7-D01E-BA1BEA5935F3}"/>
              </a:ext>
            </a:extLst>
          </p:cNvPr>
          <p:cNvSpPr>
            <a:spLocks noGrp="1"/>
          </p:cNvSpPr>
          <p:nvPr>
            <p:ph type="dt" sz="half" idx="10"/>
          </p:nvPr>
        </p:nvSpPr>
        <p:spPr/>
        <p:txBody>
          <a:bodyPr/>
          <a:lstStyle/>
          <a:p>
            <a:fld id="{057D7F84-0540-4DDE-A6E4-E374701D57E5}" type="datetimeFigureOut">
              <a:rPr lang="en-IN" smtClean="0"/>
              <a:t>13-10-2023</a:t>
            </a:fld>
            <a:endParaRPr lang="en-IN"/>
          </a:p>
        </p:txBody>
      </p:sp>
      <p:sp>
        <p:nvSpPr>
          <p:cNvPr id="5" name="Footer Placeholder 4">
            <a:extLst>
              <a:ext uri="{FF2B5EF4-FFF2-40B4-BE49-F238E27FC236}">
                <a16:creationId xmlns:a16="http://schemas.microsoft.com/office/drawing/2014/main" id="{401FD578-19C8-1A21-B639-788C72DDD5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047B59-D16A-1120-D6D7-657BB479CC63}"/>
              </a:ext>
            </a:extLst>
          </p:cNvPr>
          <p:cNvSpPr>
            <a:spLocks noGrp="1"/>
          </p:cNvSpPr>
          <p:nvPr>
            <p:ph type="sldNum" sz="quarter" idx="12"/>
          </p:nvPr>
        </p:nvSpPr>
        <p:spPr/>
        <p:txBody>
          <a:bodyPr/>
          <a:lstStyle/>
          <a:p>
            <a:fld id="{60946D1D-78E1-4C4E-8988-931D766359CB}" type="slidenum">
              <a:rPr lang="en-IN" smtClean="0"/>
              <a:t>‹#›</a:t>
            </a:fld>
            <a:endParaRPr lang="en-IN"/>
          </a:p>
        </p:txBody>
      </p:sp>
    </p:spTree>
    <p:extLst>
      <p:ext uri="{BB962C8B-B14F-4D97-AF65-F5344CB8AC3E}">
        <p14:creationId xmlns:p14="http://schemas.microsoft.com/office/powerpoint/2010/main" val="1607707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71C86-15A2-2CA8-E0F8-60C6969170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86E30F-3D96-C5EF-EC0A-53399B315B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0205AE-7AF2-5A49-B316-2B69007611B4}"/>
              </a:ext>
            </a:extLst>
          </p:cNvPr>
          <p:cNvSpPr>
            <a:spLocks noGrp="1"/>
          </p:cNvSpPr>
          <p:nvPr>
            <p:ph type="dt" sz="half" idx="10"/>
          </p:nvPr>
        </p:nvSpPr>
        <p:spPr/>
        <p:txBody>
          <a:bodyPr/>
          <a:lstStyle/>
          <a:p>
            <a:fld id="{057D7F84-0540-4DDE-A6E4-E374701D57E5}" type="datetimeFigureOut">
              <a:rPr lang="en-IN" smtClean="0"/>
              <a:t>13-10-2023</a:t>
            </a:fld>
            <a:endParaRPr lang="en-IN"/>
          </a:p>
        </p:txBody>
      </p:sp>
      <p:sp>
        <p:nvSpPr>
          <p:cNvPr id="5" name="Footer Placeholder 4">
            <a:extLst>
              <a:ext uri="{FF2B5EF4-FFF2-40B4-BE49-F238E27FC236}">
                <a16:creationId xmlns:a16="http://schemas.microsoft.com/office/drawing/2014/main" id="{3A48DE00-E4DF-2B6E-DD51-57DEEADBE3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50E38C-F96F-3E1A-40C6-DF4B23326D13}"/>
              </a:ext>
            </a:extLst>
          </p:cNvPr>
          <p:cNvSpPr>
            <a:spLocks noGrp="1"/>
          </p:cNvSpPr>
          <p:nvPr>
            <p:ph type="sldNum" sz="quarter" idx="12"/>
          </p:nvPr>
        </p:nvSpPr>
        <p:spPr/>
        <p:txBody>
          <a:bodyPr/>
          <a:lstStyle/>
          <a:p>
            <a:fld id="{60946D1D-78E1-4C4E-8988-931D766359CB}" type="slidenum">
              <a:rPr lang="en-IN" smtClean="0"/>
              <a:t>‹#›</a:t>
            </a:fld>
            <a:endParaRPr lang="en-IN"/>
          </a:p>
        </p:txBody>
      </p:sp>
    </p:spTree>
    <p:extLst>
      <p:ext uri="{BB962C8B-B14F-4D97-AF65-F5344CB8AC3E}">
        <p14:creationId xmlns:p14="http://schemas.microsoft.com/office/powerpoint/2010/main" val="2872599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EB4046-0321-37E7-BD20-8895A3B115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C87F4D-8537-9BDB-14C0-7722AFE02B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7A37DA-10E2-26BD-C0E6-893D784C915F}"/>
              </a:ext>
            </a:extLst>
          </p:cNvPr>
          <p:cNvSpPr>
            <a:spLocks noGrp="1"/>
          </p:cNvSpPr>
          <p:nvPr>
            <p:ph type="dt" sz="half" idx="10"/>
          </p:nvPr>
        </p:nvSpPr>
        <p:spPr/>
        <p:txBody>
          <a:bodyPr/>
          <a:lstStyle/>
          <a:p>
            <a:fld id="{057D7F84-0540-4DDE-A6E4-E374701D57E5}" type="datetimeFigureOut">
              <a:rPr lang="en-IN" smtClean="0"/>
              <a:t>13-10-2023</a:t>
            </a:fld>
            <a:endParaRPr lang="en-IN"/>
          </a:p>
        </p:txBody>
      </p:sp>
      <p:sp>
        <p:nvSpPr>
          <p:cNvPr id="5" name="Footer Placeholder 4">
            <a:extLst>
              <a:ext uri="{FF2B5EF4-FFF2-40B4-BE49-F238E27FC236}">
                <a16:creationId xmlns:a16="http://schemas.microsoft.com/office/drawing/2014/main" id="{154B6F7A-F24E-D5E4-FF56-1FBECDBCB6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E0A0A4-E285-940C-05DB-C335CAB12F8F}"/>
              </a:ext>
            </a:extLst>
          </p:cNvPr>
          <p:cNvSpPr>
            <a:spLocks noGrp="1"/>
          </p:cNvSpPr>
          <p:nvPr>
            <p:ph type="sldNum" sz="quarter" idx="12"/>
          </p:nvPr>
        </p:nvSpPr>
        <p:spPr/>
        <p:txBody>
          <a:bodyPr/>
          <a:lstStyle/>
          <a:p>
            <a:fld id="{60946D1D-78E1-4C4E-8988-931D766359CB}" type="slidenum">
              <a:rPr lang="en-IN" smtClean="0"/>
              <a:t>‹#›</a:t>
            </a:fld>
            <a:endParaRPr lang="en-IN"/>
          </a:p>
        </p:txBody>
      </p:sp>
    </p:spTree>
    <p:extLst>
      <p:ext uri="{BB962C8B-B14F-4D97-AF65-F5344CB8AC3E}">
        <p14:creationId xmlns:p14="http://schemas.microsoft.com/office/powerpoint/2010/main" val="3259697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E6158-775E-E8F2-94C9-FE94E04774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C3EB14-5F9D-4D8D-FF73-78125372DA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D03DF6-5E35-5F9B-F76E-BCEBEF575DD1}"/>
              </a:ext>
            </a:extLst>
          </p:cNvPr>
          <p:cNvSpPr>
            <a:spLocks noGrp="1"/>
          </p:cNvSpPr>
          <p:nvPr>
            <p:ph type="dt" sz="half" idx="10"/>
          </p:nvPr>
        </p:nvSpPr>
        <p:spPr/>
        <p:txBody>
          <a:bodyPr/>
          <a:lstStyle/>
          <a:p>
            <a:fld id="{057D7F84-0540-4DDE-A6E4-E374701D57E5}" type="datetimeFigureOut">
              <a:rPr lang="en-IN" smtClean="0"/>
              <a:t>13-10-2023</a:t>
            </a:fld>
            <a:endParaRPr lang="en-IN"/>
          </a:p>
        </p:txBody>
      </p:sp>
      <p:sp>
        <p:nvSpPr>
          <p:cNvPr id="5" name="Footer Placeholder 4">
            <a:extLst>
              <a:ext uri="{FF2B5EF4-FFF2-40B4-BE49-F238E27FC236}">
                <a16:creationId xmlns:a16="http://schemas.microsoft.com/office/drawing/2014/main" id="{9B3FCD51-2D0B-E4C1-2A41-2916AF5798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9D90C0-2606-346C-22F1-6CEA19229D0C}"/>
              </a:ext>
            </a:extLst>
          </p:cNvPr>
          <p:cNvSpPr>
            <a:spLocks noGrp="1"/>
          </p:cNvSpPr>
          <p:nvPr>
            <p:ph type="sldNum" sz="quarter" idx="12"/>
          </p:nvPr>
        </p:nvSpPr>
        <p:spPr/>
        <p:txBody>
          <a:bodyPr/>
          <a:lstStyle/>
          <a:p>
            <a:fld id="{60946D1D-78E1-4C4E-8988-931D766359CB}" type="slidenum">
              <a:rPr lang="en-IN" smtClean="0"/>
              <a:t>‹#›</a:t>
            </a:fld>
            <a:endParaRPr lang="en-IN"/>
          </a:p>
        </p:txBody>
      </p:sp>
    </p:spTree>
    <p:extLst>
      <p:ext uri="{BB962C8B-B14F-4D97-AF65-F5344CB8AC3E}">
        <p14:creationId xmlns:p14="http://schemas.microsoft.com/office/powerpoint/2010/main" val="2321188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EAD6D-979A-53A0-B561-7FF9405F8D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BD7DA2-53D7-13B7-14B6-029DAFD4E1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13B08B-69BD-F072-6EE1-C67084289103}"/>
              </a:ext>
            </a:extLst>
          </p:cNvPr>
          <p:cNvSpPr>
            <a:spLocks noGrp="1"/>
          </p:cNvSpPr>
          <p:nvPr>
            <p:ph type="dt" sz="half" idx="10"/>
          </p:nvPr>
        </p:nvSpPr>
        <p:spPr/>
        <p:txBody>
          <a:bodyPr/>
          <a:lstStyle/>
          <a:p>
            <a:fld id="{057D7F84-0540-4DDE-A6E4-E374701D57E5}" type="datetimeFigureOut">
              <a:rPr lang="en-IN" smtClean="0"/>
              <a:t>13-10-2023</a:t>
            </a:fld>
            <a:endParaRPr lang="en-IN"/>
          </a:p>
        </p:txBody>
      </p:sp>
      <p:sp>
        <p:nvSpPr>
          <p:cNvPr id="5" name="Footer Placeholder 4">
            <a:extLst>
              <a:ext uri="{FF2B5EF4-FFF2-40B4-BE49-F238E27FC236}">
                <a16:creationId xmlns:a16="http://schemas.microsoft.com/office/drawing/2014/main" id="{07483891-D6F9-9476-1EB4-2F6C737FCC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CF550A-059A-763E-93A1-D96484BA675A}"/>
              </a:ext>
            </a:extLst>
          </p:cNvPr>
          <p:cNvSpPr>
            <a:spLocks noGrp="1"/>
          </p:cNvSpPr>
          <p:nvPr>
            <p:ph type="sldNum" sz="quarter" idx="12"/>
          </p:nvPr>
        </p:nvSpPr>
        <p:spPr/>
        <p:txBody>
          <a:bodyPr/>
          <a:lstStyle/>
          <a:p>
            <a:fld id="{60946D1D-78E1-4C4E-8988-931D766359CB}" type="slidenum">
              <a:rPr lang="en-IN" smtClean="0"/>
              <a:t>‹#›</a:t>
            </a:fld>
            <a:endParaRPr lang="en-IN"/>
          </a:p>
        </p:txBody>
      </p:sp>
    </p:spTree>
    <p:extLst>
      <p:ext uri="{BB962C8B-B14F-4D97-AF65-F5344CB8AC3E}">
        <p14:creationId xmlns:p14="http://schemas.microsoft.com/office/powerpoint/2010/main" val="3220327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62F55-F488-0BB4-EC9F-C1696CEB03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1916DB-62D5-F67A-B03B-56CA62A332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27F209-71F7-F7C9-96E6-0680720D0A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D99436-B80C-785D-20EE-F831549557D3}"/>
              </a:ext>
            </a:extLst>
          </p:cNvPr>
          <p:cNvSpPr>
            <a:spLocks noGrp="1"/>
          </p:cNvSpPr>
          <p:nvPr>
            <p:ph type="dt" sz="half" idx="10"/>
          </p:nvPr>
        </p:nvSpPr>
        <p:spPr/>
        <p:txBody>
          <a:bodyPr/>
          <a:lstStyle/>
          <a:p>
            <a:fld id="{057D7F84-0540-4DDE-A6E4-E374701D57E5}" type="datetimeFigureOut">
              <a:rPr lang="en-IN" smtClean="0"/>
              <a:t>13-10-2023</a:t>
            </a:fld>
            <a:endParaRPr lang="en-IN"/>
          </a:p>
        </p:txBody>
      </p:sp>
      <p:sp>
        <p:nvSpPr>
          <p:cNvPr id="6" name="Footer Placeholder 5">
            <a:extLst>
              <a:ext uri="{FF2B5EF4-FFF2-40B4-BE49-F238E27FC236}">
                <a16:creationId xmlns:a16="http://schemas.microsoft.com/office/drawing/2014/main" id="{00300046-98FC-E073-5EF9-DC8F71F9CF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0F9427-1A45-B208-7612-43FF2A28CF03}"/>
              </a:ext>
            </a:extLst>
          </p:cNvPr>
          <p:cNvSpPr>
            <a:spLocks noGrp="1"/>
          </p:cNvSpPr>
          <p:nvPr>
            <p:ph type="sldNum" sz="quarter" idx="12"/>
          </p:nvPr>
        </p:nvSpPr>
        <p:spPr/>
        <p:txBody>
          <a:bodyPr/>
          <a:lstStyle/>
          <a:p>
            <a:fld id="{60946D1D-78E1-4C4E-8988-931D766359CB}" type="slidenum">
              <a:rPr lang="en-IN" smtClean="0"/>
              <a:t>‹#›</a:t>
            </a:fld>
            <a:endParaRPr lang="en-IN"/>
          </a:p>
        </p:txBody>
      </p:sp>
    </p:spTree>
    <p:extLst>
      <p:ext uri="{BB962C8B-B14F-4D97-AF65-F5344CB8AC3E}">
        <p14:creationId xmlns:p14="http://schemas.microsoft.com/office/powerpoint/2010/main" val="377429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6F0A1-907A-358C-EB9C-5C2F88B4A6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653D79-2B37-1861-4F1C-95CAA32BCA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CAC057-277A-E6DD-D301-DFF9FB632D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040CF8-00CE-60EC-94F8-D556B74C1B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1D903E-73C4-8A9D-E3F3-BD30BB2875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2786E5-76B8-20AD-21A0-DE094F32B122}"/>
              </a:ext>
            </a:extLst>
          </p:cNvPr>
          <p:cNvSpPr>
            <a:spLocks noGrp="1"/>
          </p:cNvSpPr>
          <p:nvPr>
            <p:ph type="dt" sz="half" idx="10"/>
          </p:nvPr>
        </p:nvSpPr>
        <p:spPr/>
        <p:txBody>
          <a:bodyPr/>
          <a:lstStyle/>
          <a:p>
            <a:fld id="{057D7F84-0540-4DDE-A6E4-E374701D57E5}" type="datetimeFigureOut">
              <a:rPr lang="en-IN" smtClean="0"/>
              <a:t>13-10-2023</a:t>
            </a:fld>
            <a:endParaRPr lang="en-IN"/>
          </a:p>
        </p:txBody>
      </p:sp>
      <p:sp>
        <p:nvSpPr>
          <p:cNvPr id="8" name="Footer Placeholder 7">
            <a:extLst>
              <a:ext uri="{FF2B5EF4-FFF2-40B4-BE49-F238E27FC236}">
                <a16:creationId xmlns:a16="http://schemas.microsoft.com/office/drawing/2014/main" id="{996D30DE-7581-861B-FB33-9E0ADE3608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F07FB2-AADB-A3D9-2168-5F5BD02AC2EC}"/>
              </a:ext>
            </a:extLst>
          </p:cNvPr>
          <p:cNvSpPr>
            <a:spLocks noGrp="1"/>
          </p:cNvSpPr>
          <p:nvPr>
            <p:ph type="sldNum" sz="quarter" idx="12"/>
          </p:nvPr>
        </p:nvSpPr>
        <p:spPr/>
        <p:txBody>
          <a:bodyPr/>
          <a:lstStyle/>
          <a:p>
            <a:fld id="{60946D1D-78E1-4C4E-8988-931D766359CB}" type="slidenum">
              <a:rPr lang="en-IN" smtClean="0"/>
              <a:t>‹#›</a:t>
            </a:fld>
            <a:endParaRPr lang="en-IN"/>
          </a:p>
        </p:txBody>
      </p:sp>
    </p:spTree>
    <p:extLst>
      <p:ext uri="{BB962C8B-B14F-4D97-AF65-F5344CB8AC3E}">
        <p14:creationId xmlns:p14="http://schemas.microsoft.com/office/powerpoint/2010/main" val="1554213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FB4D8-6CBA-2FD4-65E6-5FCC1D5788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C00DD7-DB2E-021D-E756-3AABE8D31171}"/>
              </a:ext>
            </a:extLst>
          </p:cNvPr>
          <p:cNvSpPr>
            <a:spLocks noGrp="1"/>
          </p:cNvSpPr>
          <p:nvPr>
            <p:ph type="dt" sz="half" idx="10"/>
          </p:nvPr>
        </p:nvSpPr>
        <p:spPr/>
        <p:txBody>
          <a:bodyPr/>
          <a:lstStyle/>
          <a:p>
            <a:fld id="{057D7F84-0540-4DDE-A6E4-E374701D57E5}" type="datetimeFigureOut">
              <a:rPr lang="en-IN" smtClean="0"/>
              <a:t>13-10-2023</a:t>
            </a:fld>
            <a:endParaRPr lang="en-IN"/>
          </a:p>
        </p:txBody>
      </p:sp>
      <p:sp>
        <p:nvSpPr>
          <p:cNvPr id="4" name="Footer Placeholder 3">
            <a:extLst>
              <a:ext uri="{FF2B5EF4-FFF2-40B4-BE49-F238E27FC236}">
                <a16:creationId xmlns:a16="http://schemas.microsoft.com/office/drawing/2014/main" id="{D9347F5D-DD62-1DB7-96E2-865356C9D0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1195D8-7FD4-95E9-E6E3-B6F3FC04C539}"/>
              </a:ext>
            </a:extLst>
          </p:cNvPr>
          <p:cNvSpPr>
            <a:spLocks noGrp="1"/>
          </p:cNvSpPr>
          <p:nvPr>
            <p:ph type="sldNum" sz="quarter" idx="12"/>
          </p:nvPr>
        </p:nvSpPr>
        <p:spPr/>
        <p:txBody>
          <a:bodyPr/>
          <a:lstStyle/>
          <a:p>
            <a:fld id="{60946D1D-78E1-4C4E-8988-931D766359CB}" type="slidenum">
              <a:rPr lang="en-IN" smtClean="0"/>
              <a:t>‹#›</a:t>
            </a:fld>
            <a:endParaRPr lang="en-IN"/>
          </a:p>
        </p:txBody>
      </p:sp>
    </p:spTree>
    <p:extLst>
      <p:ext uri="{BB962C8B-B14F-4D97-AF65-F5344CB8AC3E}">
        <p14:creationId xmlns:p14="http://schemas.microsoft.com/office/powerpoint/2010/main" val="401245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9523E0-FFBC-5A33-40F0-22E2594F1603}"/>
              </a:ext>
            </a:extLst>
          </p:cNvPr>
          <p:cNvSpPr>
            <a:spLocks noGrp="1"/>
          </p:cNvSpPr>
          <p:nvPr>
            <p:ph type="dt" sz="half" idx="10"/>
          </p:nvPr>
        </p:nvSpPr>
        <p:spPr/>
        <p:txBody>
          <a:bodyPr/>
          <a:lstStyle/>
          <a:p>
            <a:fld id="{057D7F84-0540-4DDE-A6E4-E374701D57E5}" type="datetimeFigureOut">
              <a:rPr lang="en-IN" smtClean="0"/>
              <a:t>13-10-2023</a:t>
            </a:fld>
            <a:endParaRPr lang="en-IN"/>
          </a:p>
        </p:txBody>
      </p:sp>
      <p:sp>
        <p:nvSpPr>
          <p:cNvPr id="3" name="Footer Placeholder 2">
            <a:extLst>
              <a:ext uri="{FF2B5EF4-FFF2-40B4-BE49-F238E27FC236}">
                <a16:creationId xmlns:a16="http://schemas.microsoft.com/office/drawing/2014/main" id="{0FC65C3E-61B9-3199-172A-E36324B510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3E1631-D64F-9E7F-56C8-7E7F1A87644F}"/>
              </a:ext>
            </a:extLst>
          </p:cNvPr>
          <p:cNvSpPr>
            <a:spLocks noGrp="1"/>
          </p:cNvSpPr>
          <p:nvPr>
            <p:ph type="sldNum" sz="quarter" idx="12"/>
          </p:nvPr>
        </p:nvSpPr>
        <p:spPr/>
        <p:txBody>
          <a:bodyPr/>
          <a:lstStyle/>
          <a:p>
            <a:fld id="{60946D1D-78E1-4C4E-8988-931D766359CB}" type="slidenum">
              <a:rPr lang="en-IN" smtClean="0"/>
              <a:t>‹#›</a:t>
            </a:fld>
            <a:endParaRPr lang="en-IN"/>
          </a:p>
        </p:txBody>
      </p:sp>
    </p:spTree>
    <p:extLst>
      <p:ext uri="{BB962C8B-B14F-4D97-AF65-F5344CB8AC3E}">
        <p14:creationId xmlns:p14="http://schemas.microsoft.com/office/powerpoint/2010/main" val="2416218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C89A2-D078-E331-BFA7-8D68501828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0CEC1C-E982-5CFE-B7E3-E385452E8A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A1B9F7-8BCC-D314-12A8-CD43E64CC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13138E-803B-5BE6-BEBB-D183DA6A1149}"/>
              </a:ext>
            </a:extLst>
          </p:cNvPr>
          <p:cNvSpPr>
            <a:spLocks noGrp="1"/>
          </p:cNvSpPr>
          <p:nvPr>
            <p:ph type="dt" sz="half" idx="10"/>
          </p:nvPr>
        </p:nvSpPr>
        <p:spPr/>
        <p:txBody>
          <a:bodyPr/>
          <a:lstStyle/>
          <a:p>
            <a:fld id="{057D7F84-0540-4DDE-A6E4-E374701D57E5}" type="datetimeFigureOut">
              <a:rPr lang="en-IN" smtClean="0"/>
              <a:t>13-10-2023</a:t>
            </a:fld>
            <a:endParaRPr lang="en-IN"/>
          </a:p>
        </p:txBody>
      </p:sp>
      <p:sp>
        <p:nvSpPr>
          <p:cNvPr id="6" name="Footer Placeholder 5">
            <a:extLst>
              <a:ext uri="{FF2B5EF4-FFF2-40B4-BE49-F238E27FC236}">
                <a16:creationId xmlns:a16="http://schemas.microsoft.com/office/drawing/2014/main" id="{E63CD5A5-E287-AC96-ED1D-761E5B6CDD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A589BD-780B-1887-981C-A7EB39B44A37}"/>
              </a:ext>
            </a:extLst>
          </p:cNvPr>
          <p:cNvSpPr>
            <a:spLocks noGrp="1"/>
          </p:cNvSpPr>
          <p:nvPr>
            <p:ph type="sldNum" sz="quarter" idx="12"/>
          </p:nvPr>
        </p:nvSpPr>
        <p:spPr/>
        <p:txBody>
          <a:bodyPr/>
          <a:lstStyle/>
          <a:p>
            <a:fld id="{60946D1D-78E1-4C4E-8988-931D766359CB}" type="slidenum">
              <a:rPr lang="en-IN" smtClean="0"/>
              <a:t>‹#›</a:t>
            </a:fld>
            <a:endParaRPr lang="en-IN"/>
          </a:p>
        </p:txBody>
      </p:sp>
    </p:spTree>
    <p:extLst>
      <p:ext uri="{BB962C8B-B14F-4D97-AF65-F5344CB8AC3E}">
        <p14:creationId xmlns:p14="http://schemas.microsoft.com/office/powerpoint/2010/main" val="277848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DF3B-C40B-18E9-823F-C83D0044C4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8FB2A3-9F40-85D4-F23D-2894B6453F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D43399-0529-3417-3BFC-50C4C4B278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B32129-3E07-4626-F9D7-B4CD34A6935C}"/>
              </a:ext>
            </a:extLst>
          </p:cNvPr>
          <p:cNvSpPr>
            <a:spLocks noGrp="1"/>
          </p:cNvSpPr>
          <p:nvPr>
            <p:ph type="dt" sz="half" idx="10"/>
          </p:nvPr>
        </p:nvSpPr>
        <p:spPr/>
        <p:txBody>
          <a:bodyPr/>
          <a:lstStyle/>
          <a:p>
            <a:fld id="{057D7F84-0540-4DDE-A6E4-E374701D57E5}" type="datetimeFigureOut">
              <a:rPr lang="en-IN" smtClean="0"/>
              <a:t>13-10-2023</a:t>
            </a:fld>
            <a:endParaRPr lang="en-IN"/>
          </a:p>
        </p:txBody>
      </p:sp>
      <p:sp>
        <p:nvSpPr>
          <p:cNvPr id="6" name="Footer Placeholder 5">
            <a:extLst>
              <a:ext uri="{FF2B5EF4-FFF2-40B4-BE49-F238E27FC236}">
                <a16:creationId xmlns:a16="http://schemas.microsoft.com/office/drawing/2014/main" id="{A720224F-6E9B-2507-0EE2-C53FC25563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970D1D-DE05-F486-4034-446AA0F58B27}"/>
              </a:ext>
            </a:extLst>
          </p:cNvPr>
          <p:cNvSpPr>
            <a:spLocks noGrp="1"/>
          </p:cNvSpPr>
          <p:nvPr>
            <p:ph type="sldNum" sz="quarter" idx="12"/>
          </p:nvPr>
        </p:nvSpPr>
        <p:spPr/>
        <p:txBody>
          <a:bodyPr/>
          <a:lstStyle/>
          <a:p>
            <a:fld id="{60946D1D-78E1-4C4E-8988-931D766359CB}" type="slidenum">
              <a:rPr lang="en-IN" smtClean="0"/>
              <a:t>‹#›</a:t>
            </a:fld>
            <a:endParaRPr lang="en-IN"/>
          </a:p>
        </p:txBody>
      </p:sp>
    </p:spTree>
    <p:extLst>
      <p:ext uri="{BB962C8B-B14F-4D97-AF65-F5344CB8AC3E}">
        <p14:creationId xmlns:p14="http://schemas.microsoft.com/office/powerpoint/2010/main" val="4208156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B335A7-2F9D-7BA9-3153-099844CA37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B22A83-A63B-804D-40A6-4E83AF16B7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E57267-10CB-7553-14D2-F37FA6E3F8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7D7F84-0540-4DDE-A6E4-E374701D57E5}" type="datetimeFigureOut">
              <a:rPr lang="en-IN" smtClean="0"/>
              <a:t>13-10-2023</a:t>
            </a:fld>
            <a:endParaRPr lang="en-IN"/>
          </a:p>
        </p:txBody>
      </p:sp>
      <p:sp>
        <p:nvSpPr>
          <p:cNvPr id="5" name="Footer Placeholder 4">
            <a:extLst>
              <a:ext uri="{FF2B5EF4-FFF2-40B4-BE49-F238E27FC236}">
                <a16:creationId xmlns:a16="http://schemas.microsoft.com/office/drawing/2014/main" id="{01C23240-6DC4-6BB4-5B04-84E7325C62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040B682-7857-5E86-CEFD-F263E408C6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46D1D-78E1-4C4E-8988-931D766359CB}" type="slidenum">
              <a:rPr lang="en-IN" smtClean="0"/>
              <a:t>‹#›</a:t>
            </a:fld>
            <a:endParaRPr lang="en-IN"/>
          </a:p>
        </p:txBody>
      </p:sp>
    </p:spTree>
    <p:extLst>
      <p:ext uri="{BB962C8B-B14F-4D97-AF65-F5344CB8AC3E}">
        <p14:creationId xmlns:p14="http://schemas.microsoft.com/office/powerpoint/2010/main" val="3963616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citrix.com/solutions/secure-access/what-is-data-security-and-data-loss-prevention.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itrix.com/solutions/app-delivery-and-security/what-is-hybrid-cloud.html" TargetMode="External"/><Relationship Id="rId2" Type="http://schemas.openxmlformats.org/officeDocument/2006/relationships/hyperlink" Target="https://www.citrix.com/solutions/zero-trust-network-access/what-is-zero-trust-security.html" TargetMode="External"/><Relationship Id="rId1" Type="http://schemas.openxmlformats.org/officeDocument/2006/relationships/slideLayout" Target="../slideLayouts/slideLayout2.xml"/><Relationship Id="rId6" Type="http://schemas.openxmlformats.org/officeDocument/2006/relationships/hyperlink" Target="https://www.citrix.com/solutions/unified-endpoint-management/what-is-byod.html" TargetMode="External"/><Relationship Id="rId5" Type="http://schemas.openxmlformats.org/officeDocument/2006/relationships/hyperlink" Target="https://www.citrix.com/solutions/secure-access/what-is-single-sign-on-sso.html" TargetMode="External"/><Relationship Id="rId4" Type="http://schemas.openxmlformats.org/officeDocument/2006/relationships/hyperlink" Target="https://www.citrix.com/solutions/app-delivery-and-security/what-is-multi-cloud.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CA23-088C-971D-BA91-2FD81F126C1D}"/>
              </a:ext>
            </a:extLst>
          </p:cNvPr>
          <p:cNvSpPr>
            <a:spLocks noGrp="1"/>
          </p:cNvSpPr>
          <p:nvPr>
            <p:ph type="title"/>
          </p:nvPr>
        </p:nvSpPr>
        <p:spPr>
          <a:xfrm>
            <a:off x="177282" y="187844"/>
            <a:ext cx="11176518" cy="670573"/>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Access Control</a:t>
            </a:r>
          </a:p>
        </p:txBody>
      </p:sp>
      <p:sp>
        <p:nvSpPr>
          <p:cNvPr id="3" name="Content Placeholder 2">
            <a:extLst>
              <a:ext uri="{FF2B5EF4-FFF2-40B4-BE49-F238E27FC236}">
                <a16:creationId xmlns:a16="http://schemas.microsoft.com/office/drawing/2014/main" id="{30428D6D-9DCE-A455-2769-FA814CAFF7D2}"/>
              </a:ext>
            </a:extLst>
          </p:cNvPr>
          <p:cNvSpPr>
            <a:spLocks noGrp="1"/>
          </p:cNvSpPr>
          <p:nvPr>
            <p:ph idx="1"/>
          </p:nvPr>
        </p:nvSpPr>
        <p:spPr>
          <a:xfrm>
            <a:off x="251927" y="951722"/>
            <a:ext cx="11504644" cy="5523723"/>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Access control is a fundamental component of </a:t>
            </a:r>
            <a:r>
              <a:rPr lang="en-US" sz="24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data security</a:t>
            </a:r>
            <a:r>
              <a:rPr lang="en-US" sz="2400" b="0" i="0" dirty="0">
                <a:effectLst/>
                <a:latin typeface="Times New Roman" panose="02020603050405020304" pitchFamily="18" charset="0"/>
                <a:cs typeface="Times New Roman" panose="02020603050405020304" pitchFamily="18" charset="0"/>
              </a:rPr>
              <a:t> that dictates who’s allowed to access and use company information and resources.</a:t>
            </a:r>
          </a:p>
          <a:p>
            <a:pPr algn="just">
              <a:lnSpc>
                <a:spcPct val="150000"/>
              </a:lnSpc>
            </a:pPr>
            <a:r>
              <a:rPr lang="en-US" sz="2400" b="0" i="0" dirty="0">
                <a:effectLst/>
                <a:latin typeface="Times New Roman" panose="02020603050405020304" pitchFamily="18" charset="0"/>
                <a:cs typeface="Times New Roman" panose="02020603050405020304" pitchFamily="18" charset="0"/>
              </a:rPr>
              <a:t>Through authentication and authorization, access control policies make sure users are who they say they are and that they have appropriate access to company data. </a:t>
            </a:r>
          </a:p>
          <a:p>
            <a:pPr algn="just">
              <a:lnSpc>
                <a:spcPct val="150000"/>
              </a:lnSpc>
            </a:pPr>
            <a:r>
              <a:rPr lang="en-US" sz="2400" b="0" i="0" dirty="0">
                <a:effectLst/>
                <a:latin typeface="Times New Roman" panose="02020603050405020304" pitchFamily="18" charset="0"/>
                <a:cs typeface="Times New Roman" panose="02020603050405020304" pitchFamily="18" charset="0"/>
              </a:rPr>
              <a:t>Access control can also be applied to limit physical access to campuses, buildings, rooms, and datacenters.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5332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F681-8CBD-EE3A-D18C-6C0CBBBCEDE6}"/>
              </a:ext>
            </a:extLst>
          </p:cNvPr>
          <p:cNvSpPr>
            <a:spLocks noGrp="1"/>
          </p:cNvSpPr>
          <p:nvPr>
            <p:ph type="title"/>
          </p:nvPr>
        </p:nvSpPr>
        <p:spPr>
          <a:xfrm>
            <a:off x="167951" y="150520"/>
            <a:ext cx="11185849" cy="661243"/>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Capability Based System</a:t>
            </a:r>
          </a:p>
        </p:txBody>
      </p:sp>
      <p:sp>
        <p:nvSpPr>
          <p:cNvPr id="3" name="Content Placeholder 2">
            <a:extLst>
              <a:ext uri="{FF2B5EF4-FFF2-40B4-BE49-F238E27FC236}">
                <a16:creationId xmlns:a16="http://schemas.microsoft.com/office/drawing/2014/main" id="{69B84AEF-AEA9-B460-54DD-B2FC64E98A1E}"/>
              </a:ext>
            </a:extLst>
          </p:cNvPr>
          <p:cNvSpPr>
            <a:spLocks noGrp="1"/>
          </p:cNvSpPr>
          <p:nvPr>
            <p:ph idx="1"/>
          </p:nvPr>
        </p:nvSpPr>
        <p:spPr>
          <a:xfrm>
            <a:off x="289249" y="895739"/>
            <a:ext cx="11504645" cy="5645020"/>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concept of capability-based protection was introduced in the early 1970s. </a:t>
            </a:r>
          </a:p>
          <a:p>
            <a:pPr algn="just">
              <a:lnSpc>
                <a:spcPct val="150000"/>
              </a:lnSpc>
            </a:pPr>
            <a:r>
              <a:rPr lang="en-US" sz="2400" dirty="0">
                <a:latin typeface="Times New Roman" panose="02020603050405020304" pitchFamily="18" charset="0"/>
                <a:cs typeface="Times New Roman" panose="02020603050405020304" pitchFamily="18" charset="0"/>
              </a:rPr>
              <a:t>Two early research systems were Hydra and CAP. </a:t>
            </a:r>
          </a:p>
          <a:p>
            <a:pPr algn="just">
              <a:lnSpc>
                <a:spcPct val="150000"/>
              </a:lnSpc>
            </a:pPr>
            <a:r>
              <a:rPr lang="en-US" sz="2400" dirty="0">
                <a:latin typeface="Times New Roman" panose="02020603050405020304" pitchFamily="18" charset="0"/>
                <a:cs typeface="Times New Roman" panose="02020603050405020304" pitchFamily="18" charset="0"/>
              </a:rPr>
              <a:t>Neither system was widely used, but both provided interesting proving grounds for protection theories. </a:t>
            </a:r>
          </a:p>
          <a:p>
            <a:pPr algn="just">
              <a:lnSpc>
                <a:spcPct val="150000"/>
              </a:lnSpc>
            </a:pPr>
            <a:r>
              <a:rPr lang="en-US" sz="2400" dirty="0">
                <a:latin typeface="Times New Roman" panose="02020603050405020304" pitchFamily="18" charset="0"/>
                <a:cs typeface="Times New Roman" panose="02020603050405020304" pitchFamily="18" charset="0"/>
              </a:rPr>
              <a:t>Here, we consider two more contemporary approaches to capabilities.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4929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442A-6705-950E-3A8B-D29C46B9819A}"/>
              </a:ext>
            </a:extLst>
          </p:cNvPr>
          <p:cNvSpPr>
            <a:spLocks noGrp="1"/>
          </p:cNvSpPr>
          <p:nvPr>
            <p:ph type="title"/>
          </p:nvPr>
        </p:nvSpPr>
        <p:spPr>
          <a:xfrm>
            <a:off x="214604" y="187843"/>
            <a:ext cx="11139196" cy="633251"/>
          </a:xfrm>
        </p:spPr>
        <p:txBody>
          <a:bodyPr>
            <a:normAutofit fontScale="90000"/>
          </a:bodyPr>
          <a:lstStyle/>
          <a:p>
            <a:r>
              <a:rPr lang="en-IN" b="1" dirty="0">
                <a:solidFill>
                  <a:srgbClr val="C00000"/>
                </a:solidFill>
                <a:latin typeface="Times New Roman" panose="02020603050405020304" pitchFamily="18" charset="0"/>
                <a:cs typeface="Times New Roman" panose="02020603050405020304" pitchFamily="18" charset="0"/>
              </a:rPr>
              <a:t>Linux Capabilities</a:t>
            </a:r>
          </a:p>
        </p:txBody>
      </p:sp>
      <p:sp>
        <p:nvSpPr>
          <p:cNvPr id="3" name="Content Placeholder 2">
            <a:extLst>
              <a:ext uri="{FF2B5EF4-FFF2-40B4-BE49-F238E27FC236}">
                <a16:creationId xmlns:a16="http://schemas.microsoft.com/office/drawing/2014/main" id="{7D2E566E-BB63-160F-46AD-4417B43A4A46}"/>
              </a:ext>
            </a:extLst>
          </p:cNvPr>
          <p:cNvSpPr>
            <a:spLocks noGrp="1"/>
          </p:cNvSpPr>
          <p:nvPr>
            <p:ph idx="1"/>
          </p:nvPr>
        </p:nvSpPr>
        <p:spPr>
          <a:xfrm>
            <a:off x="214603" y="821094"/>
            <a:ext cx="11541967" cy="5728996"/>
          </a:xfrm>
        </p:spPr>
        <p:txBody>
          <a:bodyPr>
            <a:normAutofit fontScale="92500"/>
          </a:bodyPr>
          <a:lstStyle/>
          <a:p>
            <a:pPr algn="just">
              <a:lnSpc>
                <a:spcPct val="150000"/>
              </a:lnSpc>
            </a:pPr>
            <a:r>
              <a:rPr lang="en-US" sz="2400" dirty="0">
                <a:latin typeface="Times New Roman" panose="02020603050405020304" pitchFamily="18" charset="0"/>
                <a:cs typeface="Times New Roman" panose="02020603050405020304" pitchFamily="18" charset="0"/>
              </a:rPr>
              <a:t>Linux uses capabilities to address the limitations of the UNIX model, which we described earlier.</a:t>
            </a:r>
          </a:p>
          <a:p>
            <a:pPr algn="just">
              <a:lnSpc>
                <a:spcPct val="150000"/>
              </a:lnSpc>
            </a:pPr>
            <a:r>
              <a:rPr lang="en-US" sz="2400" dirty="0">
                <a:latin typeface="Times New Roman" panose="02020603050405020304" pitchFamily="18" charset="0"/>
                <a:cs typeface="Times New Roman" panose="02020603050405020304" pitchFamily="18" charset="0"/>
              </a:rPr>
              <a:t>The POSIX standards group introduced capabilities in POSIX 1003.1e. </a:t>
            </a:r>
          </a:p>
          <a:p>
            <a:pPr algn="just">
              <a:lnSpc>
                <a:spcPct val="150000"/>
              </a:lnSpc>
            </a:pPr>
            <a:r>
              <a:rPr lang="en-US" sz="2400" dirty="0">
                <a:latin typeface="Times New Roman" panose="02020603050405020304" pitchFamily="18" charset="0"/>
                <a:cs typeface="Times New Roman" panose="02020603050405020304" pitchFamily="18" charset="0"/>
              </a:rPr>
              <a:t>Although POSIX.1e was eventually withdrawn, Linux was quick to adopt capabilities in Version 2.2 and has continued to add new developments. </a:t>
            </a:r>
          </a:p>
          <a:p>
            <a:pPr algn="just">
              <a:lnSpc>
                <a:spcPct val="150000"/>
              </a:lnSpc>
            </a:pPr>
            <a:r>
              <a:rPr lang="en-US" sz="2400" dirty="0">
                <a:latin typeface="Times New Roman" panose="02020603050405020304" pitchFamily="18" charset="0"/>
                <a:cs typeface="Times New Roman" panose="02020603050405020304" pitchFamily="18" charset="0"/>
              </a:rPr>
              <a:t>In essence, Linux’s capabilities “slice up” the powers of root into distinct areas, each represented by a bit in a bitmask, as shown in Figure 17.11. Fine grained control over privileged operations can be achieved by toggling bits in the bitmask. </a:t>
            </a:r>
          </a:p>
          <a:p>
            <a:pPr algn="just">
              <a:lnSpc>
                <a:spcPct val="150000"/>
              </a:lnSpc>
            </a:pPr>
            <a:r>
              <a:rPr lang="en-US" sz="2400" dirty="0">
                <a:latin typeface="Times New Roman" panose="02020603050405020304" pitchFamily="18" charset="0"/>
                <a:cs typeface="Times New Roman" panose="02020603050405020304" pitchFamily="18" charset="0"/>
              </a:rPr>
              <a:t>In practice, three bitmasks are used—denoting the capabilities permitted, effective, and inheritable. Bitmasks can apply on a per-process or a per-thread basis. </a:t>
            </a:r>
          </a:p>
          <a:p>
            <a:pPr algn="just">
              <a:lnSpc>
                <a:spcPct val="150000"/>
              </a:lnSpc>
            </a:pPr>
            <a:r>
              <a:rPr lang="en-US" sz="2400" dirty="0">
                <a:latin typeface="Times New Roman" panose="02020603050405020304" pitchFamily="18" charset="0"/>
                <a:cs typeface="Times New Roman" panose="02020603050405020304" pitchFamily="18" charset="0"/>
              </a:rPr>
              <a:t>Furthermore, once revoked, capabilities cannot be reacquired. </a:t>
            </a:r>
          </a:p>
        </p:txBody>
      </p:sp>
    </p:spTree>
    <p:extLst>
      <p:ext uri="{BB962C8B-B14F-4D97-AF65-F5344CB8AC3E}">
        <p14:creationId xmlns:p14="http://schemas.microsoft.com/office/powerpoint/2010/main" val="1982559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C1D2FB-70CD-F132-BB32-679EFDF9E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921" y="453390"/>
            <a:ext cx="9181323" cy="5951220"/>
          </a:xfrm>
          <a:prstGeom prst="rect">
            <a:avLst/>
          </a:prstGeom>
        </p:spPr>
      </p:pic>
    </p:spTree>
    <p:extLst>
      <p:ext uri="{BB962C8B-B14F-4D97-AF65-F5344CB8AC3E}">
        <p14:creationId xmlns:p14="http://schemas.microsoft.com/office/powerpoint/2010/main" val="2360442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7D6506-8393-B620-6BB5-000C2F903B67}"/>
              </a:ext>
            </a:extLst>
          </p:cNvPr>
          <p:cNvSpPr>
            <a:spLocks noGrp="1"/>
          </p:cNvSpPr>
          <p:nvPr>
            <p:ph idx="1"/>
          </p:nvPr>
        </p:nvSpPr>
        <p:spPr>
          <a:xfrm>
            <a:off x="419878" y="354562"/>
            <a:ext cx="11346024" cy="6288833"/>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The usual sequence of events is that a process or thread starts with the full set of permitted capabilities and voluntarily decreases that set during execution. </a:t>
            </a:r>
          </a:p>
          <a:p>
            <a:pPr algn="just">
              <a:lnSpc>
                <a:spcPct val="150000"/>
              </a:lnSpc>
            </a:pPr>
            <a:r>
              <a:rPr lang="en-US" sz="2400" dirty="0">
                <a:latin typeface="Times New Roman" panose="02020603050405020304" pitchFamily="18" charset="0"/>
                <a:cs typeface="Times New Roman" panose="02020603050405020304" pitchFamily="18" charset="0"/>
              </a:rPr>
              <a:t>For example, after opening a network port, a thread might remove that capability so that no further ports can be opened.</a:t>
            </a:r>
          </a:p>
          <a:p>
            <a:pPr algn="just">
              <a:lnSpc>
                <a:spcPct val="150000"/>
              </a:lnSpc>
            </a:pPr>
            <a:r>
              <a:rPr lang="en-US" sz="2400" dirty="0">
                <a:latin typeface="Times New Roman" panose="02020603050405020304" pitchFamily="18" charset="0"/>
                <a:cs typeface="Times New Roman" panose="02020603050405020304" pitchFamily="18" charset="0"/>
              </a:rPr>
              <a:t>You can probably see that capabilities are a direct implementation of the principle of least privilege. </a:t>
            </a:r>
          </a:p>
          <a:p>
            <a:pPr algn="just">
              <a:lnSpc>
                <a:spcPct val="150000"/>
              </a:lnSpc>
            </a:pPr>
            <a:r>
              <a:rPr lang="en-US" sz="2400" dirty="0">
                <a:latin typeface="Times New Roman" panose="02020603050405020304" pitchFamily="18" charset="0"/>
                <a:cs typeface="Times New Roman" panose="02020603050405020304" pitchFamily="18" charset="0"/>
              </a:rPr>
              <a:t>As explained earlier, this tenet of security dictates that an application or user must be given only those rights than are required for its normal operation. </a:t>
            </a:r>
          </a:p>
          <a:p>
            <a:pPr algn="just">
              <a:lnSpc>
                <a:spcPct val="150000"/>
              </a:lnSpc>
            </a:pPr>
            <a:r>
              <a:rPr lang="en-US" sz="2400" dirty="0">
                <a:latin typeface="Times New Roman" panose="02020603050405020304" pitchFamily="18" charset="0"/>
                <a:cs typeface="Times New Roman" panose="02020603050405020304" pitchFamily="18" charset="0"/>
              </a:rPr>
              <a:t>Android (which is based on Linux) also utilizes capabilities, which enable system processes (notably, “system server”), to avoid root ownership, instead selectively enabling only those operations required. The</a:t>
            </a:r>
          </a:p>
        </p:txBody>
      </p:sp>
    </p:spTree>
    <p:extLst>
      <p:ext uri="{BB962C8B-B14F-4D97-AF65-F5344CB8AC3E}">
        <p14:creationId xmlns:p14="http://schemas.microsoft.com/office/powerpoint/2010/main" val="3228266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27EA0B-D6A1-8F8F-9A8B-97E4E48A8ADE}"/>
              </a:ext>
            </a:extLst>
          </p:cNvPr>
          <p:cNvSpPr>
            <a:spLocks noGrp="1"/>
          </p:cNvSpPr>
          <p:nvPr>
            <p:ph idx="1"/>
          </p:nvPr>
        </p:nvSpPr>
        <p:spPr>
          <a:xfrm>
            <a:off x="363894" y="242596"/>
            <a:ext cx="10989906" cy="5934367"/>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Linux capabilities model is a great improvement over the traditional UNIX model, but it still is inflexible.</a:t>
            </a:r>
          </a:p>
          <a:p>
            <a:pPr algn="just">
              <a:lnSpc>
                <a:spcPct val="150000"/>
              </a:lnSpc>
            </a:pPr>
            <a:r>
              <a:rPr lang="en-US" sz="2400" dirty="0">
                <a:latin typeface="Times New Roman" panose="02020603050405020304" pitchFamily="18" charset="0"/>
                <a:cs typeface="Times New Roman" panose="02020603050405020304" pitchFamily="18" charset="0"/>
              </a:rPr>
              <a:t>For one thing, using a bitmap with a bit representing each capability makes it impossible to add capabilities dynamically and requires recompiling the kernel to add more. </a:t>
            </a:r>
          </a:p>
          <a:p>
            <a:pPr algn="just">
              <a:lnSpc>
                <a:spcPct val="150000"/>
              </a:lnSpc>
            </a:pPr>
            <a:r>
              <a:rPr lang="en-US" sz="2400" dirty="0">
                <a:latin typeface="Times New Roman" panose="02020603050405020304" pitchFamily="18" charset="0"/>
                <a:cs typeface="Times New Roman" panose="02020603050405020304" pitchFamily="18" charset="0"/>
              </a:rPr>
              <a:t>In addition, the feature applies only to kernel-enforced capabilities.</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28304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EDB3-4427-240F-BE5B-FF35C4B294FD}"/>
              </a:ext>
            </a:extLst>
          </p:cNvPr>
          <p:cNvSpPr>
            <a:spLocks noGrp="1"/>
          </p:cNvSpPr>
          <p:nvPr>
            <p:ph type="title"/>
          </p:nvPr>
        </p:nvSpPr>
        <p:spPr>
          <a:xfrm>
            <a:off x="205273" y="159851"/>
            <a:ext cx="11148527" cy="595929"/>
          </a:xfrm>
        </p:spPr>
        <p:txBody>
          <a:bodyPr>
            <a:normAutofit/>
          </a:bodyPr>
          <a:lstStyle/>
          <a:p>
            <a:r>
              <a:rPr lang="en-US" sz="3600" b="1" i="0" dirty="0">
                <a:solidFill>
                  <a:schemeClr val="accent2"/>
                </a:solidFill>
                <a:effectLst/>
                <a:latin typeface="Times New Roman" panose="02020603050405020304" pitchFamily="18" charset="0"/>
                <a:cs typeface="Times New Roman" panose="02020603050405020304" pitchFamily="18" charset="0"/>
              </a:rPr>
              <a:t>How does access control work?</a:t>
            </a:r>
            <a:endParaRPr lang="en-IN" sz="36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BD0F09-2963-2B5E-4210-11EBF8F753EB}"/>
              </a:ext>
            </a:extLst>
          </p:cNvPr>
          <p:cNvSpPr>
            <a:spLocks noGrp="1"/>
          </p:cNvSpPr>
          <p:nvPr>
            <p:ph idx="1"/>
          </p:nvPr>
        </p:nvSpPr>
        <p:spPr>
          <a:xfrm>
            <a:off x="205273" y="830424"/>
            <a:ext cx="11504645" cy="5654352"/>
          </a:xfrm>
        </p:spPr>
        <p:txBody>
          <a:bodyPr/>
          <a:lstStyle/>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Access control identifies users by verifying various login credentials, which can include usernames and passwords, PINs, biometric scans, and security tokens.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Many access control systems also include </a:t>
            </a:r>
            <a:r>
              <a:rPr lang="en-US" sz="2400" b="1" i="0" dirty="0">
                <a:effectLst/>
                <a:latin typeface="Times New Roman" panose="02020603050405020304" pitchFamily="18" charset="0"/>
                <a:cs typeface="Times New Roman" panose="02020603050405020304" pitchFamily="18" charset="0"/>
              </a:rPr>
              <a:t>multifactor authentication (MFA), </a:t>
            </a:r>
            <a:r>
              <a:rPr lang="en-US" sz="2400" b="0" i="0" dirty="0">
                <a:solidFill>
                  <a:srgbClr val="000000"/>
                </a:solidFill>
                <a:effectLst/>
                <a:latin typeface="Times New Roman" panose="02020603050405020304" pitchFamily="18" charset="0"/>
                <a:cs typeface="Times New Roman" panose="02020603050405020304" pitchFamily="18" charset="0"/>
              </a:rPr>
              <a:t>a method that requires multiple authentication methods to verify a user’s identity.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Once a user is authenticated, access control then authorizes the appropriate level of access and allowed actions associated with that user’s credentials and IP address.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There are four main types of access control. Organizations typically choose the method that makes the most sense based on their unique security and compliance requirements. The four access control models are:</a:t>
            </a:r>
          </a:p>
          <a:p>
            <a:pPr marL="0" indent="0">
              <a:buNone/>
            </a:pPr>
            <a:endParaRPr lang="en-IN" dirty="0"/>
          </a:p>
        </p:txBody>
      </p:sp>
    </p:spTree>
    <p:extLst>
      <p:ext uri="{BB962C8B-B14F-4D97-AF65-F5344CB8AC3E}">
        <p14:creationId xmlns:p14="http://schemas.microsoft.com/office/powerpoint/2010/main" val="749829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BF9045-9EC0-D215-CDA1-2DD05CD5A728}"/>
              </a:ext>
            </a:extLst>
          </p:cNvPr>
          <p:cNvSpPr>
            <a:spLocks noGrp="1"/>
          </p:cNvSpPr>
          <p:nvPr>
            <p:ph idx="1"/>
          </p:nvPr>
        </p:nvSpPr>
        <p:spPr>
          <a:xfrm>
            <a:off x="307910" y="317240"/>
            <a:ext cx="11457992" cy="6120881"/>
          </a:xfrm>
        </p:spPr>
        <p:txBody>
          <a:bodyPr>
            <a:normAutofit fontScale="92500" lnSpcReduction="20000"/>
          </a:bodyPr>
          <a:lstStyle/>
          <a:p>
            <a:pPr algn="just">
              <a:lnSpc>
                <a:spcPct val="160000"/>
              </a:lnSpc>
              <a:buFont typeface="+mj-lt"/>
              <a:buAutoNum type="arabicPeriod"/>
            </a:pPr>
            <a:r>
              <a:rPr lang="en-US" sz="2400" b="1" i="0" dirty="0">
                <a:solidFill>
                  <a:srgbClr val="000000"/>
                </a:solidFill>
                <a:effectLst/>
                <a:latin typeface="Times New Roman" panose="02020603050405020304" pitchFamily="18" charset="0"/>
                <a:cs typeface="Times New Roman" panose="02020603050405020304" pitchFamily="18" charset="0"/>
              </a:rPr>
              <a:t>Discretionary access control (DAC):  </a:t>
            </a:r>
            <a:r>
              <a:rPr lang="en-US" sz="2400" b="0" i="0" dirty="0">
                <a:solidFill>
                  <a:srgbClr val="000000"/>
                </a:solidFill>
                <a:effectLst/>
                <a:latin typeface="Times New Roman" panose="02020603050405020304" pitchFamily="18" charset="0"/>
                <a:cs typeface="Times New Roman" panose="02020603050405020304" pitchFamily="18" charset="0"/>
              </a:rPr>
              <a:t>In this method, the owner or administrator of the protected system, data, or resource sets the policies for who is allowed access.</a:t>
            </a:r>
          </a:p>
          <a:p>
            <a:pPr algn="just">
              <a:lnSpc>
                <a:spcPct val="160000"/>
              </a:lnSpc>
              <a:buFont typeface="+mj-lt"/>
              <a:buAutoNum type="arabicPeriod"/>
            </a:pPr>
            <a:r>
              <a:rPr lang="en-US" sz="2400" b="1" i="0" dirty="0">
                <a:solidFill>
                  <a:srgbClr val="000000"/>
                </a:solidFill>
                <a:effectLst/>
                <a:latin typeface="Times New Roman" panose="02020603050405020304" pitchFamily="18" charset="0"/>
                <a:cs typeface="Times New Roman" panose="02020603050405020304" pitchFamily="18" charset="0"/>
              </a:rPr>
              <a:t>Mandatory access control (MAC): </a:t>
            </a:r>
            <a:r>
              <a:rPr lang="en-US" sz="2400" b="0" i="0" dirty="0">
                <a:solidFill>
                  <a:srgbClr val="000000"/>
                </a:solidFill>
                <a:effectLst/>
                <a:latin typeface="Times New Roman" panose="02020603050405020304" pitchFamily="18" charset="0"/>
                <a:cs typeface="Times New Roman" panose="02020603050405020304" pitchFamily="18" charset="0"/>
              </a:rPr>
              <a:t>In this nondiscretionary model, people are granted access based on an information clearance. A central authority regulates access rights based on different security levels. This model is common in government and military environments.</a:t>
            </a:r>
            <a:r>
              <a:rPr lang="en-US" sz="2400" b="1" i="0" dirty="0">
                <a:solidFill>
                  <a:srgbClr val="000000"/>
                </a:solidFill>
                <a:effectLst/>
                <a:latin typeface="Times New Roman" panose="02020603050405020304" pitchFamily="18" charset="0"/>
                <a:cs typeface="Times New Roman" panose="02020603050405020304" pitchFamily="18" charset="0"/>
              </a:rPr>
              <a:t> </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a:lnSpc>
                <a:spcPct val="160000"/>
              </a:lnSpc>
              <a:buFont typeface="+mj-lt"/>
              <a:buAutoNum type="arabicPeriod"/>
            </a:pPr>
            <a:r>
              <a:rPr lang="en-US" sz="2400" b="1" i="0" dirty="0">
                <a:solidFill>
                  <a:srgbClr val="000000"/>
                </a:solidFill>
                <a:effectLst/>
                <a:latin typeface="Times New Roman" panose="02020603050405020304" pitchFamily="18" charset="0"/>
                <a:cs typeface="Times New Roman" panose="02020603050405020304" pitchFamily="18" charset="0"/>
              </a:rPr>
              <a:t>Role-based access control (RBAC): </a:t>
            </a:r>
            <a:r>
              <a:rPr lang="en-US" sz="2400" b="0" i="0" dirty="0">
                <a:solidFill>
                  <a:srgbClr val="000000"/>
                </a:solidFill>
                <a:effectLst/>
                <a:latin typeface="Times New Roman" panose="02020603050405020304" pitchFamily="18" charset="0"/>
                <a:cs typeface="Times New Roman" panose="02020603050405020304" pitchFamily="18" charset="0"/>
              </a:rPr>
              <a:t>RBAC grants access based on defined </a:t>
            </a:r>
            <a:r>
              <a:rPr lang="en-US" sz="2400" b="1" i="0" dirty="0">
                <a:effectLst/>
                <a:latin typeface="Times New Roman" panose="02020603050405020304" pitchFamily="18" charset="0"/>
                <a:cs typeface="Times New Roman" panose="02020603050405020304" pitchFamily="18" charset="0"/>
              </a:rPr>
              <a:t>business functions </a:t>
            </a:r>
            <a:r>
              <a:rPr lang="en-US" sz="2400" b="0" i="0" dirty="0">
                <a:solidFill>
                  <a:srgbClr val="000000"/>
                </a:solidFill>
                <a:effectLst/>
                <a:latin typeface="Times New Roman" panose="02020603050405020304" pitchFamily="18" charset="0"/>
                <a:cs typeface="Times New Roman" panose="02020603050405020304" pitchFamily="18" charset="0"/>
              </a:rPr>
              <a:t>rather than the </a:t>
            </a:r>
            <a:r>
              <a:rPr lang="en-US" sz="2400" b="1" i="0" dirty="0">
                <a:solidFill>
                  <a:srgbClr val="000000"/>
                </a:solidFill>
                <a:effectLst/>
                <a:latin typeface="Times New Roman" panose="02020603050405020304" pitchFamily="18" charset="0"/>
                <a:cs typeface="Times New Roman" panose="02020603050405020304" pitchFamily="18" charset="0"/>
              </a:rPr>
              <a:t>individual user’s identity</a:t>
            </a:r>
            <a:r>
              <a:rPr lang="en-US" sz="2400" b="0" i="0" dirty="0">
                <a:solidFill>
                  <a:srgbClr val="000000"/>
                </a:solidFill>
                <a:effectLst/>
                <a:latin typeface="Times New Roman" panose="02020603050405020304" pitchFamily="18" charset="0"/>
                <a:cs typeface="Times New Roman" panose="02020603050405020304" pitchFamily="18" charset="0"/>
              </a:rPr>
              <a:t>. The goal is to provide users with access only to data that’s been deemed necessary for their roles within the organization. This widely used method is based on a complex combination of role assignments, authorizations, and permissions.</a:t>
            </a:r>
          </a:p>
          <a:p>
            <a:pPr algn="just">
              <a:lnSpc>
                <a:spcPct val="160000"/>
              </a:lnSpc>
              <a:buFont typeface="+mj-lt"/>
              <a:buAutoNum type="arabicPeriod"/>
            </a:pPr>
            <a:r>
              <a:rPr lang="en-US" sz="2400" b="1" i="0" dirty="0">
                <a:solidFill>
                  <a:srgbClr val="000000"/>
                </a:solidFill>
                <a:effectLst/>
                <a:latin typeface="Times New Roman" panose="02020603050405020304" pitchFamily="18" charset="0"/>
                <a:cs typeface="Times New Roman" panose="02020603050405020304" pitchFamily="18" charset="0"/>
              </a:rPr>
              <a:t>Attribute-based access control (ABAC):</a:t>
            </a:r>
            <a:r>
              <a:rPr lang="en-US" sz="2400" b="0" i="0" dirty="0">
                <a:solidFill>
                  <a:srgbClr val="000000"/>
                </a:solidFill>
                <a:effectLst/>
                <a:latin typeface="Times New Roman" panose="02020603050405020304" pitchFamily="18" charset="0"/>
                <a:cs typeface="Times New Roman" panose="02020603050405020304" pitchFamily="18" charset="0"/>
              </a:rPr>
              <a:t> In this dynamic method, access is based on a set of attributes and environmental conditions, such as time of day and location, assigned to both users and resources.</a:t>
            </a:r>
          </a:p>
          <a:p>
            <a:pPr marL="0" indent="0">
              <a:buNone/>
            </a:pPr>
            <a:endParaRPr lang="en-IN" dirty="0"/>
          </a:p>
        </p:txBody>
      </p:sp>
    </p:spTree>
    <p:extLst>
      <p:ext uri="{BB962C8B-B14F-4D97-AF65-F5344CB8AC3E}">
        <p14:creationId xmlns:p14="http://schemas.microsoft.com/office/powerpoint/2010/main" val="9611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F3F75-80C8-A4A0-445D-77079032C41B}"/>
              </a:ext>
            </a:extLst>
          </p:cNvPr>
          <p:cNvSpPr>
            <a:spLocks noGrp="1"/>
          </p:cNvSpPr>
          <p:nvPr>
            <p:ph type="title"/>
          </p:nvPr>
        </p:nvSpPr>
        <p:spPr>
          <a:xfrm>
            <a:off x="233265" y="141192"/>
            <a:ext cx="11120535" cy="642580"/>
          </a:xfrm>
        </p:spPr>
        <p:txBody>
          <a:bodyPr>
            <a:normAutofit/>
          </a:bodyPr>
          <a:lstStyle/>
          <a:p>
            <a:r>
              <a:rPr lang="en-US" sz="3600" b="1" i="0" dirty="0">
                <a:solidFill>
                  <a:schemeClr val="accent2"/>
                </a:solidFill>
                <a:effectLst/>
                <a:latin typeface="Times New Roman" panose="02020603050405020304" pitchFamily="18" charset="0"/>
                <a:cs typeface="Times New Roman" panose="02020603050405020304" pitchFamily="18" charset="0"/>
              </a:rPr>
              <a:t>Why is access control important?</a:t>
            </a:r>
            <a:endParaRPr lang="en-IN" sz="36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8EA760-3BF7-37BB-F08C-42523B43A2AA}"/>
              </a:ext>
            </a:extLst>
          </p:cNvPr>
          <p:cNvSpPr>
            <a:spLocks noGrp="1"/>
          </p:cNvSpPr>
          <p:nvPr>
            <p:ph idx="1"/>
          </p:nvPr>
        </p:nvSpPr>
        <p:spPr>
          <a:xfrm>
            <a:off x="233265" y="895738"/>
            <a:ext cx="11588621" cy="5654351"/>
          </a:xfrm>
        </p:spPr>
        <p:txBody>
          <a:bodyPr>
            <a:normAutofit fontScale="925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Access control keeps confidential information such as customer data, personally identifiable information, and intellectual property from falling into the wrong hands.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It’s a key component of the modern </a:t>
            </a:r>
            <a:r>
              <a:rPr lang="en-US" sz="2400" b="0" i="0" u="none" strike="noStrike" dirty="0">
                <a:solidFill>
                  <a:srgbClr val="00687A"/>
                </a:solidFill>
                <a:effectLst/>
                <a:latin typeface="Times New Roman" panose="02020603050405020304" pitchFamily="18" charset="0"/>
                <a:cs typeface="Times New Roman" panose="02020603050405020304" pitchFamily="18" charset="0"/>
                <a:hlinkClick r:id="rId2"/>
              </a:rPr>
              <a:t>zero trust security framework</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which uses various mechanisms to continuously verify access to the company network. </a:t>
            </a:r>
          </a:p>
          <a:p>
            <a:pPr algn="just">
              <a:lnSpc>
                <a:spcPct val="150000"/>
              </a:lnSpc>
            </a:pPr>
            <a:r>
              <a:rPr lang="en-US" sz="2400" b="0" i="0" dirty="0">
                <a:effectLst/>
                <a:latin typeface="Times New Roman" panose="02020603050405020304" pitchFamily="18" charset="0"/>
                <a:cs typeface="Times New Roman" panose="02020603050405020304" pitchFamily="18" charset="0"/>
              </a:rPr>
              <a:t>Without robust access control policies, organizations risk data leakage from both internal and external sources.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Access control is particularly important for organizations with </a:t>
            </a:r>
            <a:r>
              <a:rPr lang="en-US" sz="2400" b="0" i="0" u="none" strike="noStrike" dirty="0">
                <a:solidFill>
                  <a:srgbClr val="00687A"/>
                </a:solidFill>
                <a:effectLst/>
                <a:latin typeface="Times New Roman" panose="02020603050405020304" pitchFamily="18" charset="0"/>
                <a:cs typeface="Times New Roman" panose="02020603050405020304" pitchFamily="18" charset="0"/>
                <a:hlinkClick r:id="rId3"/>
              </a:rPr>
              <a:t>hybrid cloud</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and</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a:solidFill>
                  <a:srgbClr val="00687A"/>
                </a:solidFill>
                <a:effectLst/>
                <a:latin typeface="Times New Roman" panose="02020603050405020304" pitchFamily="18" charset="0"/>
                <a:cs typeface="Times New Roman" panose="02020603050405020304" pitchFamily="18" charset="0"/>
                <a:hlinkClick r:id="rId4"/>
              </a:rPr>
              <a:t>multi-cloud cloud</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environments, where resources, apps, and data reside both on premises and in the cloud.</a:t>
            </a:r>
          </a:p>
          <a:p>
            <a:pPr algn="just">
              <a:lnSpc>
                <a:spcPct val="150000"/>
              </a:lnSpc>
            </a:pPr>
            <a:r>
              <a:rPr lang="en-US" sz="2400" b="0" i="0" dirty="0">
                <a:effectLst/>
                <a:latin typeface="Times New Roman" panose="02020603050405020304" pitchFamily="18" charset="0"/>
                <a:cs typeface="Times New Roman" panose="02020603050405020304" pitchFamily="18" charset="0"/>
              </a:rPr>
              <a:t>Access control can provide these environments with more robust access security beyond </a:t>
            </a:r>
            <a:r>
              <a:rPr lang="en-US" sz="2400" b="0" i="0" u="none" strike="noStrike" dirty="0">
                <a:solidFill>
                  <a:srgbClr val="00687A"/>
                </a:solidFill>
                <a:effectLst/>
                <a:latin typeface="Times New Roman" panose="02020603050405020304" pitchFamily="18" charset="0"/>
                <a:cs typeface="Times New Roman" panose="02020603050405020304" pitchFamily="18" charset="0"/>
                <a:hlinkClick r:id="rId5"/>
              </a:rPr>
              <a:t>single sign-on (SSO)</a:t>
            </a:r>
            <a:r>
              <a:rPr lang="en-US" sz="2400" b="0" i="0" dirty="0">
                <a:solidFill>
                  <a:srgbClr val="000000"/>
                </a:solidFill>
                <a:effectLst/>
                <a:latin typeface="Times New Roman" panose="02020603050405020304" pitchFamily="18" charset="0"/>
                <a:cs typeface="Times New Roman" panose="02020603050405020304" pitchFamily="18" charset="0"/>
              </a:rPr>
              <a:t>, and prevent unauthorized access from unmanaged and </a:t>
            </a:r>
            <a:r>
              <a:rPr lang="en-US" sz="2400" b="0" i="0" u="none" strike="noStrike" dirty="0">
                <a:solidFill>
                  <a:srgbClr val="00687A"/>
                </a:solidFill>
                <a:effectLst/>
                <a:latin typeface="Times New Roman" panose="02020603050405020304" pitchFamily="18" charset="0"/>
                <a:cs typeface="Times New Roman" panose="02020603050405020304" pitchFamily="18" charset="0"/>
                <a:hlinkClick r:id="rId6"/>
              </a:rPr>
              <a:t>BYO devices</a:t>
            </a:r>
            <a:r>
              <a:rPr lang="en-US" sz="2400" b="0" i="0" dirty="0">
                <a:solidFill>
                  <a:srgbClr val="000000"/>
                </a:solidFill>
                <a:effectLst/>
                <a:latin typeface="Times New Roman" panose="02020603050405020304" pitchFamily="18" charset="0"/>
                <a:cs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3379182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22838-0E3A-CF3F-2569-0C0754EE9DD3}"/>
              </a:ext>
            </a:extLst>
          </p:cNvPr>
          <p:cNvSpPr>
            <a:spLocks noGrp="1"/>
          </p:cNvSpPr>
          <p:nvPr>
            <p:ph type="title"/>
          </p:nvPr>
        </p:nvSpPr>
        <p:spPr>
          <a:xfrm>
            <a:off x="214604" y="159851"/>
            <a:ext cx="10961914" cy="614589"/>
          </a:xfrm>
        </p:spPr>
        <p:txBody>
          <a:bodyPr>
            <a:normAutofit/>
          </a:bodyPr>
          <a:lstStyle/>
          <a:p>
            <a:r>
              <a:rPr lang="en-IN" sz="3600" b="1" dirty="0">
                <a:latin typeface="Times New Roman" panose="02020603050405020304" pitchFamily="18" charset="0"/>
                <a:cs typeface="Times New Roman" panose="02020603050405020304" pitchFamily="18" charset="0"/>
              </a:rPr>
              <a:t>Revocation of access rights</a:t>
            </a:r>
          </a:p>
        </p:txBody>
      </p:sp>
      <p:sp>
        <p:nvSpPr>
          <p:cNvPr id="3" name="Content Placeholder 2">
            <a:extLst>
              <a:ext uri="{FF2B5EF4-FFF2-40B4-BE49-F238E27FC236}">
                <a16:creationId xmlns:a16="http://schemas.microsoft.com/office/drawing/2014/main" id="{2F7105CF-EF94-A4DE-CD52-0FC7B64CD30F}"/>
              </a:ext>
            </a:extLst>
          </p:cNvPr>
          <p:cNvSpPr>
            <a:spLocks noGrp="1"/>
          </p:cNvSpPr>
          <p:nvPr>
            <p:ph idx="1"/>
          </p:nvPr>
        </p:nvSpPr>
        <p:spPr>
          <a:xfrm>
            <a:off x="214604" y="774440"/>
            <a:ext cx="11585510" cy="5812972"/>
          </a:xfrm>
        </p:spPr>
        <p:txBody>
          <a:bodyPr>
            <a:normAutofit fontScale="85000"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In a dynamic protection system, we may sometimes need to revoke access rights to objects shared by different users.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Various questions about revocation may arise: </a:t>
            </a:r>
          </a:p>
          <a:p>
            <a:pPr algn="just">
              <a:lnSpc>
                <a:spcPct val="150000"/>
              </a:lnSpc>
            </a:pPr>
            <a:r>
              <a:rPr lang="en-US" sz="2400" b="1" dirty="0">
                <a:latin typeface="Times New Roman" panose="02020603050405020304" pitchFamily="18" charset="0"/>
                <a:cs typeface="Times New Roman" panose="02020603050405020304" pitchFamily="18" charset="0"/>
              </a:rPr>
              <a:t>Immediate versus delayed: </a:t>
            </a:r>
            <a:r>
              <a:rPr lang="en-US" sz="2400" dirty="0">
                <a:latin typeface="Times New Roman" panose="02020603050405020304" pitchFamily="18" charset="0"/>
                <a:cs typeface="Times New Roman" panose="02020603050405020304" pitchFamily="18" charset="0"/>
              </a:rPr>
              <a:t>Does revocation occur immediately, or is it delayed? If revocation is delayed, can we find out when it will take place?</a:t>
            </a:r>
          </a:p>
          <a:p>
            <a:pPr algn="just">
              <a:lnSpc>
                <a:spcPct val="150000"/>
              </a:lnSpc>
            </a:pPr>
            <a:r>
              <a:rPr lang="en-US" sz="2400" b="1" dirty="0">
                <a:latin typeface="Times New Roman" panose="02020603050405020304" pitchFamily="18" charset="0"/>
                <a:cs typeface="Times New Roman" panose="02020603050405020304" pitchFamily="18" charset="0"/>
              </a:rPr>
              <a:t>Selective versus general: </a:t>
            </a:r>
            <a:r>
              <a:rPr lang="en-US" sz="2400" dirty="0">
                <a:latin typeface="Times New Roman" panose="02020603050405020304" pitchFamily="18" charset="0"/>
                <a:cs typeface="Times New Roman" panose="02020603050405020304" pitchFamily="18" charset="0"/>
              </a:rPr>
              <a:t>When an access right to an object is revoked, does it affect all the users who have an access right to that object, or can we specify a select group of users whose access rights should be revoked?</a:t>
            </a:r>
          </a:p>
          <a:p>
            <a:pPr algn="just">
              <a:lnSpc>
                <a:spcPct val="150000"/>
              </a:lnSpc>
            </a:pPr>
            <a:r>
              <a:rPr lang="en-US" sz="2400" b="1" dirty="0">
                <a:latin typeface="Times New Roman" panose="02020603050405020304" pitchFamily="18" charset="0"/>
                <a:cs typeface="Times New Roman" panose="02020603050405020304" pitchFamily="18" charset="0"/>
              </a:rPr>
              <a:t>Partial versus total:</a:t>
            </a:r>
            <a:r>
              <a:rPr lang="en-US" sz="2400" dirty="0">
                <a:latin typeface="Times New Roman" panose="02020603050405020304" pitchFamily="18" charset="0"/>
                <a:cs typeface="Times New Roman" panose="02020603050405020304" pitchFamily="18" charset="0"/>
              </a:rPr>
              <a:t> Can a subset of the rights associated with an object be revoked, or must we revoke all access rights for this object? </a:t>
            </a:r>
          </a:p>
          <a:p>
            <a:pPr algn="just">
              <a:lnSpc>
                <a:spcPct val="150000"/>
              </a:lnSpc>
            </a:pPr>
            <a:r>
              <a:rPr lang="en-US" sz="2400" b="1" dirty="0">
                <a:latin typeface="Times New Roman" panose="02020603050405020304" pitchFamily="18" charset="0"/>
                <a:cs typeface="Times New Roman" panose="02020603050405020304" pitchFamily="18" charset="0"/>
              </a:rPr>
              <a:t>Temporary versus permanent:</a:t>
            </a:r>
            <a:r>
              <a:rPr lang="en-US" sz="2400" dirty="0">
                <a:latin typeface="Times New Roman" panose="02020603050405020304" pitchFamily="18" charset="0"/>
                <a:cs typeface="Times New Roman" panose="02020603050405020304" pitchFamily="18" charset="0"/>
              </a:rPr>
              <a:t> Can access be revoked permanently (that is, the revoked access right will never again be available), or can access be revoked and later be obtained again?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6798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B34E34-697E-3292-FF59-C48317E45031}"/>
              </a:ext>
            </a:extLst>
          </p:cNvPr>
          <p:cNvSpPr>
            <a:spLocks noGrp="1"/>
          </p:cNvSpPr>
          <p:nvPr>
            <p:ph idx="1"/>
          </p:nvPr>
        </p:nvSpPr>
        <p:spPr>
          <a:xfrm>
            <a:off x="354563" y="419878"/>
            <a:ext cx="11346025" cy="6186195"/>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With an access-list scheme, revocation is easy. The access list is searched for any access rights to be revoked, and they are deleted from the list. </a:t>
            </a:r>
          </a:p>
          <a:p>
            <a:pPr algn="just">
              <a:lnSpc>
                <a:spcPct val="150000"/>
              </a:lnSpc>
            </a:pPr>
            <a:r>
              <a:rPr lang="en-US" sz="2400" dirty="0">
                <a:latin typeface="Times New Roman" panose="02020603050405020304" pitchFamily="18" charset="0"/>
                <a:cs typeface="Times New Roman" panose="02020603050405020304" pitchFamily="18" charset="0"/>
              </a:rPr>
              <a:t>Revocation is immediate and can be general or selective, total or partial, and permanent or temporary. </a:t>
            </a:r>
          </a:p>
          <a:p>
            <a:pPr algn="just">
              <a:lnSpc>
                <a:spcPct val="150000"/>
              </a:lnSpc>
            </a:pPr>
            <a:r>
              <a:rPr lang="en-US" sz="2400" dirty="0">
                <a:latin typeface="Times New Roman" panose="02020603050405020304" pitchFamily="18" charset="0"/>
                <a:cs typeface="Times New Roman" panose="02020603050405020304" pitchFamily="18" charset="0"/>
              </a:rPr>
              <a:t>Capabilities, however, present a much more difficult revocation problem, as mentioned earlier. </a:t>
            </a:r>
          </a:p>
          <a:p>
            <a:pPr algn="just">
              <a:lnSpc>
                <a:spcPct val="150000"/>
              </a:lnSpc>
            </a:pPr>
            <a:r>
              <a:rPr lang="en-US" sz="2400" dirty="0">
                <a:latin typeface="Times New Roman" panose="02020603050405020304" pitchFamily="18" charset="0"/>
                <a:cs typeface="Times New Roman" panose="02020603050405020304" pitchFamily="18" charset="0"/>
              </a:rPr>
              <a:t>Since the capabilities are distributed throughout the system, we must find them before we can revoke them. </a:t>
            </a:r>
          </a:p>
          <a:p>
            <a:pPr algn="just">
              <a:lnSpc>
                <a:spcPct val="150000"/>
              </a:lnSpc>
            </a:pPr>
            <a:r>
              <a:rPr lang="en-US" sz="2400" dirty="0">
                <a:latin typeface="Times New Roman" panose="02020603050405020304" pitchFamily="18" charset="0"/>
                <a:cs typeface="Times New Roman" panose="02020603050405020304" pitchFamily="18" charset="0"/>
              </a:rPr>
              <a:t>Schemes that implement revocation for capabilities include the following: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240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5B20FC-1E20-A03E-1E82-354FE6952317}"/>
              </a:ext>
            </a:extLst>
          </p:cNvPr>
          <p:cNvSpPr>
            <a:spLocks noGrp="1"/>
          </p:cNvSpPr>
          <p:nvPr>
            <p:ph idx="1"/>
          </p:nvPr>
        </p:nvSpPr>
        <p:spPr>
          <a:xfrm>
            <a:off x="382555" y="167950"/>
            <a:ext cx="11364686" cy="6419461"/>
          </a:xfrm>
        </p:spPr>
        <p:txBody>
          <a:bodyPr>
            <a:normAutofit fontScale="92500" lnSpcReduction="10000"/>
          </a:bodyPr>
          <a:lstStyle/>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Reacquisition</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dirty="0">
                <a:latin typeface="Times New Roman" panose="02020603050405020304" pitchFamily="18" charset="0"/>
                <a:cs typeface="Times New Roman" panose="02020603050405020304" pitchFamily="18" charset="0"/>
              </a:rPr>
              <a:t>Periodically, capabilities are deleted from each domain. </a:t>
            </a:r>
          </a:p>
          <a:p>
            <a:pPr algn="just">
              <a:lnSpc>
                <a:spcPct val="150000"/>
              </a:lnSpc>
            </a:pPr>
            <a:r>
              <a:rPr lang="en-US" sz="2400" dirty="0">
                <a:latin typeface="Times New Roman" panose="02020603050405020304" pitchFamily="18" charset="0"/>
                <a:cs typeface="Times New Roman" panose="02020603050405020304" pitchFamily="18" charset="0"/>
              </a:rPr>
              <a:t>If a process wants to use a capability, it may find that that capability has been deleted. </a:t>
            </a:r>
          </a:p>
          <a:p>
            <a:pPr algn="just">
              <a:lnSpc>
                <a:spcPct val="150000"/>
              </a:lnSpc>
            </a:pPr>
            <a:r>
              <a:rPr lang="en-US" sz="2400" dirty="0">
                <a:latin typeface="Times New Roman" panose="02020603050405020304" pitchFamily="18" charset="0"/>
                <a:cs typeface="Times New Roman" panose="02020603050405020304" pitchFamily="18" charset="0"/>
              </a:rPr>
              <a:t>The process may then try to reacquire the capability. </a:t>
            </a:r>
          </a:p>
          <a:p>
            <a:pPr algn="just">
              <a:lnSpc>
                <a:spcPct val="150000"/>
              </a:lnSpc>
            </a:pPr>
            <a:r>
              <a:rPr lang="en-US" sz="2400" dirty="0">
                <a:latin typeface="Times New Roman" panose="02020603050405020304" pitchFamily="18" charset="0"/>
                <a:cs typeface="Times New Roman" panose="02020603050405020304" pitchFamily="18" charset="0"/>
              </a:rPr>
              <a:t>If access has been revoked, the process will not be able to reacquire the capability. </a:t>
            </a:r>
          </a:p>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Back-pointers</a:t>
            </a:r>
            <a:r>
              <a:rPr lang="en-US" sz="2400" dirty="0">
                <a:solidFill>
                  <a:srgbClr val="FF0000"/>
                </a:solidFill>
                <a:latin typeface="Times New Roman" panose="02020603050405020304" pitchFamily="18" charset="0"/>
                <a:cs typeface="Times New Roman" panose="02020603050405020304" pitchFamily="18" charset="0"/>
              </a:rPr>
              <a:t>: </a:t>
            </a:r>
          </a:p>
          <a:p>
            <a:pPr algn="just">
              <a:lnSpc>
                <a:spcPct val="150000"/>
              </a:lnSpc>
            </a:pPr>
            <a:r>
              <a:rPr lang="en-US" sz="2400" dirty="0">
                <a:latin typeface="Times New Roman" panose="02020603050405020304" pitchFamily="18" charset="0"/>
                <a:cs typeface="Times New Roman" panose="02020603050405020304" pitchFamily="18" charset="0"/>
              </a:rPr>
              <a:t>A list of pointers is maintained with each object, pointing to all capabilities associated with that object. </a:t>
            </a:r>
          </a:p>
          <a:p>
            <a:pPr algn="just">
              <a:lnSpc>
                <a:spcPct val="150000"/>
              </a:lnSpc>
            </a:pPr>
            <a:r>
              <a:rPr lang="en-US" sz="2400" dirty="0">
                <a:latin typeface="Times New Roman" panose="02020603050405020304" pitchFamily="18" charset="0"/>
                <a:cs typeface="Times New Roman" panose="02020603050405020304" pitchFamily="18" charset="0"/>
              </a:rPr>
              <a:t>When revocation is required, we can follow these pointers, changing the capabilities as necessary. </a:t>
            </a:r>
          </a:p>
          <a:p>
            <a:pPr algn="just">
              <a:lnSpc>
                <a:spcPct val="150000"/>
              </a:lnSpc>
            </a:pPr>
            <a:r>
              <a:rPr lang="en-US" sz="2400" dirty="0">
                <a:latin typeface="Times New Roman" panose="02020603050405020304" pitchFamily="18" charset="0"/>
                <a:cs typeface="Times New Roman" panose="02020603050405020304" pitchFamily="18" charset="0"/>
              </a:rPr>
              <a:t>This scheme was adopted in the MULTICS system. </a:t>
            </a:r>
          </a:p>
          <a:p>
            <a:pPr algn="just">
              <a:lnSpc>
                <a:spcPct val="150000"/>
              </a:lnSpc>
            </a:pPr>
            <a:r>
              <a:rPr lang="en-US" sz="2400" dirty="0">
                <a:latin typeface="Times New Roman" panose="02020603050405020304" pitchFamily="18" charset="0"/>
                <a:cs typeface="Times New Roman" panose="02020603050405020304" pitchFamily="18" charset="0"/>
              </a:rPr>
              <a:t>It is quite general, but its implementation is costly.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1609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7C6D7B-3B88-C444-B502-5EA1250A8E18}"/>
              </a:ext>
            </a:extLst>
          </p:cNvPr>
          <p:cNvSpPr>
            <a:spLocks noGrp="1"/>
          </p:cNvSpPr>
          <p:nvPr>
            <p:ph idx="1"/>
          </p:nvPr>
        </p:nvSpPr>
        <p:spPr>
          <a:xfrm>
            <a:off x="270588" y="233265"/>
            <a:ext cx="11439330" cy="6279502"/>
          </a:xfrm>
        </p:spPr>
        <p:txBody>
          <a:bodyPr>
            <a:normAutofit fontScale="92500"/>
          </a:bodyPr>
          <a:lstStyle/>
          <a:p>
            <a:pPr marL="0" indent="0" algn="just">
              <a:lnSpc>
                <a:spcPct val="150000"/>
              </a:lnSpc>
              <a:buNone/>
            </a:pPr>
            <a:r>
              <a:rPr lang="en-US" sz="2400" b="1" dirty="0">
                <a:solidFill>
                  <a:srgbClr val="FF0000"/>
                </a:solidFill>
                <a:latin typeface="Times New Roman" panose="02020603050405020304" pitchFamily="18" charset="0"/>
                <a:cs typeface="Times New Roman" panose="02020603050405020304" pitchFamily="18" charset="0"/>
              </a:rPr>
              <a:t>Indirection:</a:t>
            </a:r>
          </a:p>
          <a:p>
            <a:pPr algn="just">
              <a:lnSpc>
                <a:spcPct val="150000"/>
              </a:lnSpc>
            </a:pPr>
            <a:r>
              <a:rPr lang="en-US" sz="2400" dirty="0">
                <a:latin typeface="Times New Roman" panose="02020603050405020304" pitchFamily="18" charset="0"/>
                <a:cs typeface="Times New Roman" panose="02020603050405020304" pitchFamily="18" charset="0"/>
              </a:rPr>
              <a:t>The capabilities point indirectly, not directly, to the objects. </a:t>
            </a:r>
          </a:p>
          <a:p>
            <a:pPr algn="just">
              <a:lnSpc>
                <a:spcPct val="150000"/>
              </a:lnSpc>
            </a:pPr>
            <a:r>
              <a:rPr lang="en-US" sz="2400" dirty="0">
                <a:latin typeface="Times New Roman" panose="02020603050405020304" pitchFamily="18" charset="0"/>
                <a:cs typeface="Times New Roman" panose="02020603050405020304" pitchFamily="18" charset="0"/>
              </a:rPr>
              <a:t>Each capability points to a unique entry in a global table, which in turn points to the object. </a:t>
            </a:r>
          </a:p>
          <a:p>
            <a:pPr algn="just">
              <a:lnSpc>
                <a:spcPct val="150000"/>
              </a:lnSpc>
            </a:pPr>
            <a:r>
              <a:rPr lang="en-US" sz="2400" dirty="0">
                <a:latin typeface="Times New Roman" panose="02020603050405020304" pitchFamily="18" charset="0"/>
                <a:cs typeface="Times New Roman" panose="02020603050405020304" pitchFamily="18" charset="0"/>
              </a:rPr>
              <a:t>We implement revocation by searching the global table for the desired entry and deleting it. </a:t>
            </a:r>
          </a:p>
          <a:p>
            <a:pPr algn="just">
              <a:lnSpc>
                <a:spcPct val="150000"/>
              </a:lnSpc>
            </a:pPr>
            <a:r>
              <a:rPr lang="en-US" sz="2400" dirty="0">
                <a:latin typeface="Times New Roman" panose="02020603050405020304" pitchFamily="18" charset="0"/>
                <a:cs typeface="Times New Roman" panose="02020603050405020304" pitchFamily="18" charset="0"/>
              </a:rPr>
              <a:t>Then, when an access is attempted, the capability is found to point to an illegal table entry. </a:t>
            </a:r>
          </a:p>
          <a:p>
            <a:pPr algn="just">
              <a:lnSpc>
                <a:spcPct val="150000"/>
              </a:lnSpc>
            </a:pPr>
            <a:r>
              <a:rPr lang="en-US" sz="2400" dirty="0">
                <a:latin typeface="Times New Roman" panose="02020603050405020304" pitchFamily="18" charset="0"/>
                <a:cs typeface="Times New Roman" panose="02020603050405020304" pitchFamily="18" charset="0"/>
              </a:rPr>
              <a:t>Table entries can be reused for other capabilities without difficulty, since both the capability and the table entry contain the unique name of the object. </a:t>
            </a:r>
          </a:p>
          <a:p>
            <a:pPr algn="just">
              <a:lnSpc>
                <a:spcPct val="150000"/>
              </a:lnSpc>
            </a:pPr>
            <a:r>
              <a:rPr lang="en-US" sz="2400" dirty="0">
                <a:latin typeface="Times New Roman" panose="02020603050405020304" pitchFamily="18" charset="0"/>
                <a:cs typeface="Times New Roman" panose="02020603050405020304" pitchFamily="18" charset="0"/>
              </a:rPr>
              <a:t>The object for a capability and its table entry must match. </a:t>
            </a:r>
          </a:p>
          <a:p>
            <a:pPr algn="just">
              <a:lnSpc>
                <a:spcPct val="150000"/>
              </a:lnSpc>
            </a:pPr>
            <a:r>
              <a:rPr lang="en-US" sz="2400" dirty="0">
                <a:latin typeface="Times New Roman" panose="02020603050405020304" pitchFamily="18" charset="0"/>
                <a:cs typeface="Times New Roman" panose="02020603050405020304" pitchFamily="18" charset="0"/>
              </a:rPr>
              <a:t>This scheme was adopted in the CAL system. It does not allow selective revocation.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05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D23DF0-DC6E-EF40-6476-DDE6C92B3F40}"/>
              </a:ext>
            </a:extLst>
          </p:cNvPr>
          <p:cNvSpPr>
            <a:spLocks noGrp="1"/>
          </p:cNvSpPr>
          <p:nvPr>
            <p:ph idx="1"/>
          </p:nvPr>
        </p:nvSpPr>
        <p:spPr>
          <a:xfrm>
            <a:off x="279918" y="261257"/>
            <a:ext cx="11541968" cy="6270172"/>
          </a:xfrm>
        </p:spPr>
        <p:txBody>
          <a:bodyPr>
            <a:normAutofit fontScale="92500" lnSpcReduction="10000"/>
          </a:bodyPr>
          <a:lstStyle/>
          <a:p>
            <a:pPr marL="0" indent="0" algn="just">
              <a:lnSpc>
                <a:spcPct val="150000"/>
              </a:lnSpc>
              <a:buNone/>
            </a:pPr>
            <a:r>
              <a:rPr lang="en-US" sz="2400" b="1" dirty="0">
                <a:solidFill>
                  <a:srgbClr val="FF0000"/>
                </a:solidFill>
                <a:latin typeface="Times New Roman" panose="02020603050405020304" pitchFamily="18" charset="0"/>
                <a:cs typeface="Times New Roman" panose="02020603050405020304" pitchFamily="18" charset="0"/>
              </a:rPr>
              <a:t>Keys </a:t>
            </a:r>
          </a:p>
          <a:p>
            <a:pPr algn="just">
              <a:lnSpc>
                <a:spcPct val="150000"/>
              </a:lnSpc>
            </a:pPr>
            <a:r>
              <a:rPr lang="en-US" sz="2400" dirty="0">
                <a:latin typeface="Times New Roman" panose="02020603050405020304" pitchFamily="18" charset="0"/>
                <a:cs typeface="Times New Roman" panose="02020603050405020304" pitchFamily="18" charset="0"/>
              </a:rPr>
              <a:t>A key is a unique bit pattern that can be associated with a capability. </a:t>
            </a:r>
          </a:p>
          <a:p>
            <a:pPr algn="just">
              <a:lnSpc>
                <a:spcPct val="150000"/>
              </a:lnSpc>
            </a:pPr>
            <a:r>
              <a:rPr lang="en-US" sz="2400" dirty="0">
                <a:latin typeface="Times New Roman" panose="02020603050405020304" pitchFamily="18" charset="0"/>
                <a:cs typeface="Times New Roman" panose="02020603050405020304" pitchFamily="18" charset="0"/>
              </a:rPr>
              <a:t>This key is defined when the capability is created, and it can be neither modified nor inspected by the process that owns the capability. </a:t>
            </a:r>
          </a:p>
          <a:p>
            <a:pPr algn="just">
              <a:lnSpc>
                <a:spcPct val="150000"/>
              </a:lnSpc>
            </a:pPr>
            <a:r>
              <a:rPr lang="en-US" sz="2400" dirty="0">
                <a:latin typeface="Times New Roman" panose="02020603050405020304" pitchFamily="18" charset="0"/>
                <a:cs typeface="Times New Roman" panose="02020603050405020304" pitchFamily="18" charset="0"/>
              </a:rPr>
              <a:t>A master key is associated with each object; it can be defined or replaced with the set-key operation. </a:t>
            </a:r>
          </a:p>
          <a:p>
            <a:pPr algn="just">
              <a:lnSpc>
                <a:spcPct val="150000"/>
              </a:lnSpc>
            </a:pPr>
            <a:r>
              <a:rPr lang="en-US" sz="2400" dirty="0">
                <a:latin typeface="Times New Roman" panose="02020603050405020304" pitchFamily="18" charset="0"/>
                <a:cs typeface="Times New Roman" panose="02020603050405020304" pitchFamily="18" charset="0"/>
              </a:rPr>
              <a:t>When a capability is created, the current value of the master key is associated with the capability.</a:t>
            </a:r>
          </a:p>
          <a:p>
            <a:pPr algn="just">
              <a:lnSpc>
                <a:spcPct val="150000"/>
              </a:lnSpc>
            </a:pPr>
            <a:r>
              <a:rPr lang="en-US" sz="2400" dirty="0">
                <a:latin typeface="Times New Roman" panose="02020603050405020304" pitchFamily="18" charset="0"/>
                <a:cs typeface="Times New Roman" panose="02020603050405020304" pitchFamily="18" charset="0"/>
              </a:rPr>
              <a:t>When the capability is exercised, its key is compared with the master key. </a:t>
            </a:r>
          </a:p>
          <a:p>
            <a:pPr algn="just">
              <a:lnSpc>
                <a:spcPct val="150000"/>
              </a:lnSpc>
            </a:pPr>
            <a:r>
              <a:rPr lang="en-US" sz="2400" dirty="0">
                <a:latin typeface="Times New Roman" panose="02020603050405020304" pitchFamily="18" charset="0"/>
                <a:cs typeface="Times New Roman" panose="02020603050405020304" pitchFamily="18" charset="0"/>
              </a:rPr>
              <a:t>If the keys match, the operation is allowed to continue; otherwise, an exception condition is raised.</a:t>
            </a:r>
          </a:p>
          <a:p>
            <a:pPr algn="just">
              <a:lnSpc>
                <a:spcPct val="150000"/>
              </a:lnSpc>
            </a:pPr>
            <a:r>
              <a:rPr lang="en-US" sz="2400" dirty="0">
                <a:latin typeface="Times New Roman" panose="02020603050405020304" pitchFamily="18" charset="0"/>
                <a:cs typeface="Times New Roman" panose="02020603050405020304" pitchFamily="18" charset="0"/>
              </a:rPr>
              <a:t>Revocation replaces the master key with a new value via the set-key operation, invalidating all previous capabilities for this object.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62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1518</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Access Control</vt:lpstr>
      <vt:lpstr>How does access control work?</vt:lpstr>
      <vt:lpstr>PowerPoint Presentation</vt:lpstr>
      <vt:lpstr>Why is access control important?</vt:lpstr>
      <vt:lpstr>Revocation of access rights</vt:lpstr>
      <vt:lpstr>PowerPoint Presentation</vt:lpstr>
      <vt:lpstr>PowerPoint Presentation</vt:lpstr>
      <vt:lpstr>PowerPoint Presentation</vt:lpstr>
      <vt:lpstr>PowerPoint Presentation</vt:lpstr>
      <vt:lpstr>Capability Based System</vt:lpstr>
      <vt:lpstr>Linux Capabilities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dc:title>
  <dc:creator>Akash Kadao</dc:creator>
  <cp:lastModifiedBy>Akash Kadao</cp:lastModifiedBy>
  <cp:revision>1</cp:revision>
  <dcterms:created xsi:type="dcterms:W3CDTF">2023-10-13T06:31:38Z</dcterms:created>
  <dcterms:modified xsi:type="dcterms:W3CDTF">2023-10-13T06:32:06Z</dcterms:modified>
</cp:coreProperties>
</file>