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99" r:id="rId4"/>
    <p:sldId id="301" r:id="rId5"/>
    <p:sldId id="302" r:id="rId6"/>
    <p:sldId id="303" r:id="rId7"/>
    <p:sldId id="304" r:id="rId8"/>
    <p:sldId id="305" r:id="rId9"/>
    <p:sldId id="306" r:id="rId10"/>
    <p:sldId id="307" r:id="rId11"/>
    <p:sldId id="308" r:id="rId12"/>
    <p:sldId id="309"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4274-3656-8746-383A-E49FFE3DC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0D13D3-4718-7D4B-61CD-EE125E194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42EE1F-EDA7-E731-3DBC-EADDEB05AC97}"/>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5" name="Footer Placeholder 4">
            <a:extLst>
              <a:ext uri="{FF2B5EF4-FFF2-40B4-BE49-F238E27FC236}">
                <a16:creationId xmlns:a16="http://schemas.microsoft.com/office/drawing/2014/main" id="{3AEE4AC6-CEC6-3165-3D4A-CD47E8DDF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27F52-1863-4FDE-578A-CC3AA52E18E9}"/>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413618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8961-5479-A283-1619-C84429BCE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6F87F7-8D0E-43B5-473A-BCBF12DF6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AB67F-592F-4EE8-D96E-7BFBE5445147}"/>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5" name="Footer Placeholder 4">
            <a:extLst>
              <a:ext uri="{FF2B5EF4-FFF2-40B4-BE49-F238E27FC236}">
                <a16:creationId xmlns:a16="http://schemas.microsoft.com/office/drawing/2014/main" id="{B43DF6B9-5F2D-9695-FE0E-D1E2C218F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8A064-9136-E6FE-F762-889333492DB8}"/>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34861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88AA2-F076-463B-AF9D-1A8420C1F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9C8F9-C427-F0E8-A829-2C96A7D24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A0313-979D-DCB4-61CC-1BCFA92BFE68}"/>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5" name="Footer Placeholder 4">
            <a:extLst>
              <a:ext uri="{FF2B5EF4-FFF2-40B4-BE49-F238E27FC236}">
                <a16:creationId xmlns:a16="http://schemas.microsoft.com/office/drawing/2014/main" id="{6146373E-1449-2FEB-2488-D00A16174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C7C7E-1ECA-D84E-0DC4-FF0643C00CDF}"/>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02728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328A-5721-53C8-B171-52F79ADD7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541CC-16B1-13D1-2891-BB4887478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F921F-22DF-AB41-B7EB-B7F8F3940197}"/>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5" name="Footer Placeholder 4">
            <a:extLst>
              <a:ext uri="{FF2B5EF4-FFF2-40B4-BE49-F238E27FC236}">
                <a16:creationId xmlns:a16="http://schemas.microsoft.com/office/drawing/2014/main" id="{306A1A2D-9F67-B536-19D6-F0FB69248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11B0B-A2A8-6421-803D-2EAB3B670353}"/>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418869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2CDF-611D-674F-F126-39B640D9E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0D5784-4AC6-176B-62A8-5D34E008E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91F70-1B55-34CA-3111-EEB07B241524}"/>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5" name="Footer Placeholder 4">
            <a:extLst>
              <a:ext uri="{FF2B5EF4-FFF2-40B4-BE49-F238E27FC236}">
                <a16:creationId xmlns:a16="http://schemas.microsoft.com/office/drawing/2014/main" id="{D6A7997B-4B4A-A9CA-B512-397B6A1DE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C2581-0846-BC86-0BD0-BD52F6A4182E}"/>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9585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1150-1381-32A5-419C-AB8D7C27FE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FFB74C-2F42-8486-8A2E-556F3F06A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DDE2B2-B93F-6B6F-62C3-6848C90D9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E1962F-A670-ECC1-8B18-30A51B792EE6}"/>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6" name="Footer Placeholder 5">
            <a:extLst>
              <a:ext uri="{FF2B5EF4-FFF2-40B4-BE49-F238E27FC236}">
                <a16:creationId xmlns:a16="http://schemas.microsoft.com/office/drawing/2014/main" id="{BE08EC93-A958-FFEF-62DF-99DE297DB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5087E-7B62-0DEB-FDC6-960C7EA83BE9}"/>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9055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05EE-1A09-CB85-EB8E-28D009A195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D7D5F-1019-AD1E-3780-4FC857E2B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401A8-C8F9-35EF-079C-C67F84134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42A9DB-8413-D6F3-8C79-A228063B2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B70AE-EEB0-8282-9289-BEA03A53A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610616-DAF3-12AD-A39D-FA09A9104371}"/>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8" name="Footer Placeholder 7">
            <a:extLst>
              <a:ext uri="{FF2B5EF4-FFF2-40B4-BE49-F238E27FC236}">
                <a16:creationId xmlns:a16="http://schemas.microsoft.com/office/drawing/2014/main" id="{B08579C5-E058-B2C9-DB87-1FE669EB64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956477-0DEF-FA15-B827-074907AF5CC4}"/>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118996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7FDE-3DC0-E441-DB37-4ACB3D92CF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05260D-D8EB-45AD-2AD8-053C8BDFCF10}"/>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4" name="Footer Placeholder 3">
            <a:extLst>
              <a:ext uri="{FF2B5EF4-FFF2-40B4-BE49-F238E27FC236}">
                <a16:creationId xmlns:a16="http://schemas.microsoft.com/office/drawing/2014/main" id="{EE2BAFED-1CA8-8CEE-365D-7ADB2824FE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6A325D-82D0-1B91-1E00-25C475D50976}"/>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314516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4D6F7-03DD-5D09-517F-9EBDB32D4AAF}"/>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3" name="Footer Placeholder 2">
            <a:extLst>
              <a:ext uri="{FF2B5EF4-FFF2-40B4-BE49-F238E27FC236}">
                <a16:creationId xmlns:a16="http://schemas.microsoft.com/office/drawing/2014/main" id="{7505825D-75D5-B1A1-282A-798BDFEBA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82F509-2F05-090A-1D4B-AAE51DE94361}"/>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184502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1837-147E-0862-20DD-22CD4287B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8BC733-1995-CE26-DD12-58D18B184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75C075-C828-A825-FE79-FECEE8146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FE739-8698-3AA7-28A3-9F8776CD3FA8}"/>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6" name="Footer Placeholder 5">
            <a:extLst>
              <a:ext uri="{FF2B5EF4-FFF2-40B4-BE49-F238E27FC236}">
                <a16:creationId xmlns:a16="http://schemas.microsoft.com/office/drawing/2014/main" id="{8995FB0E-3437-2C11-F981-7FB22C7E7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BD277-7833-6A86-7B27-42D7B3FECB95}"/>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38436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2DD-C1DA-8180-2B2D-EE84B12DF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F85F4B-3B6B-08D6-7260-2BC60058C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81D552-5E1B-0FBA-7FF8-44A43EC5F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1C10-D367-E5C1-1FD5-10D77225D165}"/>
              </a:ext>
            </a:extLst>
          </p:cNvPr>
          <p:cNvSpPr>
            <a:spLocks noGrp="1"/>
          </p:cNvSpPr>
          <p:nvPr>
            <p:ph type="dt" sz="half" idx="10"/>
          </p:nvPr>
        </p:nvSpPr>
        <p:spPr/>
        <p:txBody>
          <a:bodyPr/>
          <a:lstStyle/>
          <a:p>
            <a:fld id="{461DED25-4D1D-45F4-A152-003F9975E92F}" type="datetimeFigureOut">
              <a:rPr lang="en-IN" smtClean="0"/>
              <a:t>13-10-2023</a:t>
            </a:fld>
            <a:endParaRPr lang="en-IN"/>
          </a:p>
        </p:txBody>
      </p:sp>
      <p:sp>
        <p:nvSpPr>
          <p:cNvPr id="6" name="Footer Placeholder 5">
            <a:extLst>
              <a:ext uri="{FF2B5EF4-FFF2-40B4-BE49-F238E27FC236}">
                <a16:creationId xmlns:a16="http://schemas.microsoft.com/office/drawing/2014/main" id="{7C3EA331-76A7-5535-28FD-9F2CC82DA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7B512-5F4E-8929-A383-C1C857A8A68C}"/>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53765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567DD-BA68-880A-4E65-7CC6728BD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C97D6-AD6B-80E9-E478-414EC9456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F0C9B-FA58-355A-261A-9DB9223EA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DED25-4D1D-45F4-A152-003F9975E92F}" type="datetimeFigureOut">
              <a:rPr lang="en-IN" smtClean="0"/>
              <a:t>13-10-2023</a:t>
            </a:fld>
            <a:endParaRPr lang="en-IN"/>
          </a:p>
        </p:txBody>
      </p:sp>
      <p:sp>
        <p:nvSpPr>
          <p:cNvPr id="5" name="Footer Placeholder 4">
            <a:extLst>
              <a:ext uri="{FF2B5EF4-FFF2-40B4-BE49-F238E27FC236}">
                <a16:creationId xmlns:a16="http://schemas.microsoft.com/office/drawing/2014/main" id="{82FABCD0-F071-8E6F-8663-2FE998CD3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915020-288F-F84E-390B-4475EA95E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2E7F3-D22A-4F7C-89FC-F3DDC3BEA012}" type="slidenum">
              <a:rPr lang="en-IN" smtClean="0"/>
              <a:t>‹#›</a:t>
            </a:fld>
            <a:endParaRPr lang="en-IN"/>
          </a:p>
        </p:txBody>
      </p:sp>
    </p:spTree>
    <p:extLst>
      <p:ext uri="{BB962C8B-B14F-4D97-AF65-F5344CB8AC3E}">
        <p14:creationId xmlns:p14="http://schemas.microsoft.com/office/powerpoint/2010/main" val="142028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1C8D-17FB-837E-0E64-62AF71BE3499}"/>
              </a:ext>
            </a:extLst>
          </p:cNvPr>
          <p:cNvSpPr>
            <a:spLocks noGrp="1"/>
          </p:cNvSpPr>
          <p:nvPr>
            <p:ph type="title"/>
          </p:nvPr>
        </p:nvSpPr>
        <p:spPr>
          <a:xfrm>
            <a:off x="195943" y="169183"/>
            <a:ext cx="11064551" cy="679904"/>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Language Based Protection</a:t>
            </a:r>
          </a:p>
        </p:txBody>
      </p:sp>
      <p:sp>
        <p:nvSpPr>
          <p:cNvPr id="3" name="Content Placeholder 2">
            <a:extLst>
              <a:ext uri="{FF2B5EF4-FFF2-40B4-BE49-F238E27FC236}">
                <a16:creationId xmlns:a16="http://schemas.microsoft.com/office/drawing/2014/main" id="{E33C1012-9D82-0F3A-85C2-67395B3AB61D}"/>
              </a:ext>
            </a:extLst>
          </p:cNvPr>
          <p:cNvSpPr>
            <a:spLocks noGrp="1"/>
          </p:cNvSpPr>
          <p:nvPr>
            <p:ph idx="1"/>
          </p:nvPr>
        </p:nvSpPr>
        <p:spPr>
          <a:xfrm>
            <a:off x="289249" y="849086"/>
            <a:ext cx="11485984" cy="571033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the degree that protection is provided in computer systems, it is usually achieved through an operating-system kernel, which acts as a security agent to inspect and validate each attempt to access a protected resource. </a:t>
            </a:r>
          </a:p>
          <a:p>
            <a:pPr algn="just">
              <a:lnSpc>
                <a:spcPct val="150000"/>
              </a:lnSpc>
            </a:pPr>
            <a:r>
              <a:rPr lang="en-US" sz="2400" dirty="0">
                <a:latin typeface="Times New Roman" panose="02020603050405020304" pitchFamily="18" charset="0"/>
                <a:cs typeface="Times New Roman" panose="02020603050405020304" pitchFamily="18" charset="0"/>
              </a:rPr>
              <a:t>Since comprehensive access validation may be a source of considerable overhead, either we must give it hardware support to reduce the cost of each validation, or we must allow the system designer to compromise the goals of protection. </a:t>
            </a:r>
          </a:p>
          <a:p>
            <a:pPr algn="just">
              <a:lnSpc>
                <a:spcPct val="150000"/>
              </a:lnSpc>
            </a:pPr>
            <a:r>
              <a:rPr lang="en-US" sz="2400" dirty="0">
                <a:latin typeface="Times New Roman" panose="02020603050405020304" pitchFamily="18" charset="0"/>
                <a:cs typeface="Times New Roman" panose="02020603050405020304" pitchFamily="18" charset="0"/>
              </a:rPr>
              <a:t>Satisfying all these goals is difficult if the flexibility to implement protection policies is restricted by the support mechanisms provided or if protection environments are made larger than necessary to secure greater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08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B963BF-D55A-8745-6484-A9D4E47BC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1" y="634482"/>
            <a:ext cx="10375641" cy="5225142"/>
          </a:xfrm>
          <a:prstGeom prst="rect">
            <a:avLst/>
          </a:prstGeom>
        </p:spPr>
      </p:pic>
    </p:spTree>
    <p:extLst>
      <p:ext uri="{BB962C8B-B14F-4D97-AF65-F5344CB8AC3E}">
        <p14:creationId xmlns:p14="http://schemas.microsoft.com/office/powerpoint/2010/main" val="46829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0B5E5-3FFD-D308-81A8-AC7A99E9B3C3}"/>
              </a:ext>
            </a:extLst>
          </p:cNvPr>
          <p:cNvSpPr>
            <a:spLocks noGrp="1"/>
          </p:cNvSpPr>
          <p:nvPr>
            <p:ph idx="1"/>
          </p:nvPr>
        </p:nvSpPr>
        <p:spPr>
          <a:xfrm>
            <a:off x="401216" y="335902"/>
            <a:ext cx="11299372" cy="6279502"/>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inspection examines stack frames on the calling thread’s stack, starting from the most recently added frame and working toward the oldest. </a:t>
            </a:r>
          </a:p>
          <a:p>
            <a:pPr algn="just">
              <a:lnSpc>
                <a:spcPct val="150000"/>
              </a:lnSpc>
            </a:pPr>
            <a:r>
              <a:rPr lang="en-US" sz="2400" dirty="0">
                <a:latin typeface="Times New Roman" panose="02020603050405020304" pitchFamily="18" charset="0"/>
                <a:cs typeface="Times New Roman" panose="02020603050405020304" pitchFamily="18" charset="0"/>
              </a:rPr>
              <a:t>If a stack frame is first found that has the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annotation, then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returns immediately and silently, allowing the access. </a:t>
            </a:r>
          </a:p>
          <a:p>
            <a:pPr algn="just">
              <a:lnSpc>
                <a:spcPct val="150000"/>
              </a:lnSpc>
            </a:pPr>
            <a:r>
              <a:rPr lang="en-US" sz="2400" dirty="0">
                <a:latin typeface="Times New Roman" panose="02020603050405020304" pitchFamily="18" charset="0"/>
                <a:cs typeface="Times New Roman" panose="02020603050405020304" pitchFamily="18" charset="0"/>
              </a:rPr>
              <a:t>If a stack frame is first found for which access is disallowed based on the protection domain of the method’s class, then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throws an </a:t>
            </a:r>
            <a:r>
              <a:rPr lang="en-US" sz="2400" dirty="0" err="1">
                <a:latin typeface="Times New Roman" panose="02020603050405020304" pitchFamily="18" charset="0"/>
                <a:cs typeface="Times New Roman" panose="02020603050405020304" pitchFamily="18" charset="0"/>
              </a:rPr>
              <a:t>AccessControlException</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If the stack inspection exhausts the stack without finding either type of frame, then whether access is allowed depends on the implementation (some implementations of the JVM may allow access, while other implementations may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767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227BE-B14C-E2CB-37F1-60C57B5D0140}"/>
              </a:ext>
            </a:extLst>
          </p:cNvPr>
          <p:cNvSpPr>
            <a:spLocks noGrp="1"/>
          </p:cNvSpPr>
          <p:nvPr>
            <p:ph idx="1"/>
          </p:nvPr>
        </p:nvSpPr>
        <p:spPr>
          <a:xfrm>
            <a:off x="326570" y="251927"/>
            <a:ext cx="11504645" cy="6344816"/>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Stack inspection is illustrated in Figure 17.14. Here, the </a:t>
            </a:r>
            <a:r>
              <a:rPr lang="en-US" sz="2400" dirty="0" err="1">
                <a:latin typeface="Times New Roman" panose="02020603050405020304" pitchFamily="18" charset="0"/>
                <a:cs typeface="Times New Roman" panose="02020603050405020304" pitchFamily="18" charset="0"/>
              </a:rPr>
              <a:t>gui</a:t>
            </a:r>
            <a:r>
              <a:rPr lang="en-US" sz="2400" dirty="0">
                <a:latin typeface="Times New Roman" panose="02020603050405020304" pitchFamily="18" charset="0"/>
                <a:cs typeface="Times New Roman" panose="02020603050405020304" pitchFamily="18" charset="0"/>
              </a:rPr>
              <a:t>() method of a class in the untrusted applet protection domain performs two operations, first a get() and then an open(). </a:t>
            </a:r>
          </a:p>
          <a:p>
            <a:pPr algn="just">
              <a:lnSpc>
                <a:spcPct val="150000"/>
              </a:lnSpc>
            </a:pPr>
            <a:r>
              <a:rPr lang="en-US" sz="2400" dirty="0">
                <a:latin typeface="Times New Roman" panose="02020603050405020304" pitchFamily="18" charset="0"/>
                <a:cs typeface="Times New Roman" panose="02020603050405020304" pitchFamily="18" charset="0"/>
              </a:rPr>
              <a:t>The former is an invocation of the get() method of a class in the URL loader protection domain, which is permitted to open() sessions to sites in the lucent.com domain, in particular a proxy server proxy.lucent.com for retrieving URLs. </a:t>
            </a:r>
          </a:p>
          <a:p>
            <a:pPr algn="just">
              <a:lnSpc>
                <a:spcPct val="150000"/>
              </a:lnSpc>
            </a:pPr>
            <a:r>
              <a:rPr lang="en-US" sz="2400" dirty="0">
                <a:latin typeface="Times New Roman" panose="02020603050405020304" pitchFamily="18" charset="0"/>
                <a:cs typeface="Times New Roman" panose="02020603050405020304" pitchFamily="18" charset="0"/>
              </a:rPr>
              <a:t>For this reason, the untrusted applet’s get() invocation will succeed: the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call in the networking library encounters the stack frame of the get() method, which performed its open() in a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block. </a:t>
            </a:r>
          </a:p>
          <a:p>
            <a:pPr algn="just">
              <a:lnSpc>
                <a:spcPct val="150000"/>
              </a:lnSpc>
            </a:pPr>
            <a:r>
              <a:rPr lang="en-US" sz="2400" dirty="0">
                <a:latin typeface="Times New Roman" panose="02020603050405020304" pitchFamily="18" charset="0"/>
                <a:cs typeface="Times New Roman" panose="02020603050405020304" pitchFamily="18" charset="0"/>
              </a:rPr>
              <a:t>However, the untrusted applet’s open() invocation will result in an exception, because the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call finds no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annotation before encountering the stack frame of the </a:t>
            </a:r>
            <a:r>
              <a:rPr lang="en-US" sz="2400" dirty="0" err="1">
                <a:latin typeface="Times New Roman" panose="02020603050405020304" pitchFamily="18" charset="0"/>
                <a:cs typeface="Times New Roman" panose="02020603050405020304" pitchFamily="18" charset="0"/>
              </a:rPr>
              <a:t>gui</a:t>
            </a:r>
            <a:r>
              <a:rPr lang="en-US" sz="2400" dirty="0">
                <a:latin typeface="Times New Roman" panose="02020603050405020304" pitchFamily="18" charset="0"/>
                <a:cs typeface="Times New Roman" panose="02020603050405020304" pitchFamily="18" charset="0"/>
              </a:rPr>
              <a:t>() method.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84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B0CB7-74F2-4196-FDFD-82A70BFD1D83}"/>
              </a:ext>
            </a:extLst>
          </p:cNvPr>
          <p:cNvSpPr>
            <a:spLocks noGrp="1"/>
          </p:cNvSpPr>
          <p:nvPr>
            <p:ph idx="1"/>
          </p:nvPr>
        </p:nvSpPr>
        <p:spPr>
          <a:xfrm>
            <a:off x="363894" y="401216"/>
            <a:ext cx="11402008" cy="6130213"/>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More generally, Java’s load-time and run-time checks enforce type safety of Java classes.</a:t>
            </a:r>
          </a:p>
          <a:p>
            <a:pPr algn="just">
              <a:lnSpc>
                <a:spcPct val="150000"/>
              </a:lnSpc>
            </a:pPr>
            <a:r>
              <a:rPr lang="en-US" sz="2400" dirty="0">
                <a:latin typeface="Times New Roman" panose="02020603050405020304" pitchFamily="18" charset="0"/>
                <a:cs typeface="Times New Roman" panose="02020603050405020304" pitchFamily="18" charset="0"/>
              </a:rPr>
              <a:t>Type safety ensures that classes cannot treat integers as pointers, write past the end of an array, or otherwise access memory in arbitrary ways. </a:t>
            </a:r>
          </a:p>
          <a:p>
            <a:pPr algn="just">
              <a:lnSpc>
                <a:spcPct val="150000"/>
              </a:lnSpc>
            </a:pPr>
            <a:r>
              <a:rPr lang="en-US" sz="2400" dirty="0">
                <a:latin typeface="Times New Roman" panose="02020603050405020304" pitchFamily="18" charset="0"/>
                <a:cs typeface="Times New Roman" panose="02020603050405020304" pitchFamily="18" charset="0"/>
              </a:rPr>
              <a:t>Rather, a program can access an object only via the methods defined on that object by its class. </a:t>
            </a:r>
          </a:p>
          <a:p>
            <a:pPr algn="just">
              <a:lnSpc>
                <a:spcPct val="150000"/>
              </a:lnSpc>
            </a:pPr>
            <a:r>
              <a:rPr lang="en-US" sz="2400" dirty="0">
                <a:latin typeface="Times New Roman" panose="02020603050405020304" pitchFamily="18" charset="0"/>
                <a:cs typeface="Times New Roman" panose="02020603050405020304" pitchFamily="18" charset="0"/>
              </a:rPr>
              <a:t>This is the foundation of Java protection, since it enables a class to effectively encapsulate and protect its data and methods from other classes loaded in the same JVM. </a:t>
            </a:r>
          </a:p>
          <a:p>
            <a:pPr algn="just">
              <a:lnSpc>
                <a:spcPct val="150000"/>
              </a:lnSpc>
            </a:pPr>
            <a:r>
              <a:rPr lang="en-US" sz="2400" dirty="0">
                <a:latin typeface="Times New Roman" panose="02020603050405020304" pitchFamily="18" charset="0"/>
                <a:cs typeface="Times New Roman" panose="02020603050405020304" pitchFamily="18" charset="0"/>
              </a:rPr>
              <a:t>For example, a variable can be defined as private so that only the class that contains it can access it or protected so that it can be accessed only by the class that contains it, subclasses of that class, or classes in the same package. </a:t>
            </a:r>
          </a:p>
          <a:p>
            <a:pPr algn="just">
              <a:lnSpc>
                <a:spcPct val="150000"/>
              </a:lnSpc>
            </a:pPr>
            <a:r>
              <a:rPr lang="en-US" sz="2400" dirty="0">
                <a:latin typeface="Times New Roman" panose="02020603050405020304" pitchFamily="18" charset="0"/>
                <a:cs typeface="Times New Roman" panose="02020603050405020304" pitchFamily="18" charset="0"/>
              </a:rPr>
              <a:t>Type safety ensures that these restrictions can be enforced</a:t>
            </a:r>
            <a:r>
              <a:rPr lang="en-US" dirty="0"/>
              <a:t>.</a:t>
            </a:r>
            <a:endParaRPr lang="en-IN" dirty="0"/>
          </a:p>
        </p:txBody>
      </p:sp>
    </p:spTree>
    <p:extLst>
      <p:ext uri="{BB962C8B-B14F-4D97-AF65-F5344CB8AC3E}">
        <p14:creationId xmlns:p14="http://schemas.microsoft.com/office/powerpoint/2010/main" val="398098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09AAA-3CD6-B4F4-8002-C3340B995346}"/>
              </a:ext>
            </a:extLst>
          </p:cNvPr>
          <p:cNvSpPr>
            <a:spLocks noGrp="1"/>
          </p:cNvSpPr>
          <p:nvPr>
            <p:ph idx="1"/>
          </p:nvPr>
        </p:nvSpPr>
        <p:spPr>
          <a:xfrm>
            <a:off x="503853" y="391886"/>
            <a:ext cx="11252718" cy="621418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Policies for resource use may also vary, depending on the application, and they may be subject to change over time. </a:t>
            </a:r>
          </a:p>
          <a:p>
            <a:pPr algn="just">
              <a:lnSpc>
                <a:spcPct val="150000"/>
              </a:lnSpc>
            </a:pPr>
            <a:r>
              <a:rPr lang="en-US" sz="2400" dirty="0">
                <a:latin typeface="Times New Roman" panose="02020603050405020304" pitchFamily="18" charset="0"/>
                <a:cs typeface="Times New Roman" panose="02020603050405020304" pitchFamily="18" charset="0"/>
              </a:rPr>
              <a:t>For these reasons, protection can no longer be considered a matter of concern only to the designer of an operating system. </a:t>
            </a:r>
          </a:p>
          <a:p>
            <a:pPr algn="just">
              <a:lnSpc>
                <a:spcPct val="150000"/>
              </a:lnSpc>
            </a:pPr>
            <a:r>
              <a:rPr lang="en-US" sz="2400" dirty="0">
                <a:latin typeface="Times New Roman" panose="02020603050405020304" pitchFamily="18" charset="0"/>
                <a:cs typeface="Times New Roman" panose="02020603050405020304" pitchFamily="18" charset="0"/>
              </a:rPr>
              <a:t>It should also be available as a tool for use by the application designer, so that resources of an application subsystem can be guarded against tampering or the influence of an error.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1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0839-C89C-17E3-2A46-7BE393047591}"/>
              </a:ext>
            </a:extLst>
          </p:cNvPr>
          <p:cNvSpPr>
            <a:spLocks noGrp="1"/>
          </p:cNvSpPr>
          <p:nvPr>
            <p:ph type="title"/>
          </p:nvPr>
        </p:nvSpPr>
        <p:spPr>
          <a:xfrm>
            <a:off x="139959" y="113200"/>
            <a:ext cx="11064551" cy="577267"/>
          </a:xfrm>
        </p:spPr>
        <p:txBody>
          <a:bodyPr>
            <a:normAutofit fontScale="90000"/>
          </a:bodyPr>
          <a:lstStyle/>
          <a:p>
            <a:r>
              <a:rPr lang="en-IN" sz="3600" b="1" dirty="0">
                <a:solidFill>
                  <a:srgbClr val="C00000"/>
                </a:solidFill>
                <a:latin typeface="Times New Roman" panose="02020603050405020304" pitchFamily="18" charset="0"/>
                <a:cs typeface="Times New Roman" panose="02020603050405020304" pitchFamily="18" charset="0"/>
              </a:rPr>
              <a:t>Compiler-Based Enforcement</a:t>
            </a:r>
          </a:p>
        </p:txBody>
      </p:sp>
      <p:sp>
        <p:nvSpPr>
          <p:cNvPr id="3" name="Content Placeholder 2">
            <a:extLst>
              <a:ext uri="{FF2B5EF4-FFF2-40B4-BE49-F238E27FC236}">
                <a16:creationId xmlns:a16="http://schemas.microsoft.com/office/drawing/2014/main" id="{9C70DD8D-BAAD-707A-29D5-521BACEE374E}"/>
              </a:ext>
            </a:extLst>
          </p:cNvPr>
          <p:cNvSpPr>
            <a:spLocks noGrp="1"/>
          </p:cNvSpPr>
          <p:nvPr>
            <p:ph idx="1"/>
          </p:nvPr>
        </p:nvSpPr>
        <p:spPr>
          <a:xfrm>
            <a:off x="205273" y="690467"/>
            <a:ext cx="11644604" cy="5971590"/>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At this point, programming languages enter the picture. </a:t>
            </a:r>
          </a:p>
          <a:p>
            <a:pPr algn="just">
              <a:lnSpc>
                <a:spcPct val="150000"/>
              </a:lnSpc>
            </a:pPr>
            <a:r>
              <a:rPr lang="en-US" sz="2400" dirty="0">
                <a:latin typeface="Times New Roman" panose="02020603050405020304" pitchFamily="18" charset="0"/>
                <a:cs typeface="Times New Roman" panose="02020603050405020304" pitchFamily="18" charset="0"/>
              </a:rPr>
              <a:t>Specifying the desired control of access to a shared resource in a system is making a declarative statement about the resource. </a:t>
            </a:r>
          </a:p>
          <a:p>
            <a:pPr algn="just">
              <a:lnSpc>
                <a:spcPct val="150000"/>
              </a:lnSpc>
            </a:pPr>
            <a:r>
              <a:rPr lang="en-US" sz="2400" dirty="0">
                <a:latin typeface="Times New Roman" panose="02020603050405020304" pitchFamily="18" charset="0"/>
                <a:cs typeface="Times New Roman" panose="02020603050405020304" pitchFamily="18" charset="0"/>
              </a:rPr>
              <a:t>This kind of statement can be integrated into a language by an extension of its typing facility. </a:t>
            </a:r>
          </a:p>
          <a:p>
            <a:pPr algn="just">
              <a:lnSpc>
                <a:spcPct val="150000"/>
              </a:lnSpc>
            </a:pPr>
            <a:r>
              <a:rPr lang="en-US" sz="2400" dirty="0">
                <a:latin typeface="Times New Roman" panose="02020603050405020304" pitchFamily="18" charset="0"/>
                <a:cs typeface="Times New Roman" panose="02020603050405020304" pitchFamily="18" charset="0"/>
              </a:rPr>
              <a:t>When protection is declared along with data typing, the designer of each subsystem can specify its requirements for protection, as well as its need for use of other resources in a system. </a:t>
            </a:r>
          </a:p>
          <a:p>
            <a:pPr algn="just">
              <a:lnSpc>
                <a:spcPct val="150000"/>
              </a:lnSpc>
            </a:pPr>
            <a:r>
              <a:rPr lang="en-US" sz="2400" dirty="0">
                <a:latin typeface="Times New Roman" panose="02020603050405020304" pitchFamily="18" charset="0"/>
                <a:cs typeface="Times New Roman" panose="02020603050405020304" pitchFamily="18" charset="0"/>
              </a:rPr>
              <a:t>Such a specification should be given directly as a program is composed, and in the language in which the program itself is stated. </a:t>
            </a:r>
          </a:p>
          <a:p>
            <a:pPr algn="just">
              <a:lnSpc>
                <a:spcPct val="150000"/>
              </a:lnSpc>
            </a:pPr>
            <a:r>
              <a:rPr lang="en-US" sz="2400" dirty="0">
                <a:latin typeface="Times New Roman" panose="02020603050405020304" pitchFamily="18" charset="0"/>
                <a:cs typeface="Times New Roman" panose="02020603050405020304" pitchFamily="18" charset="0"/>
              </a:rPr>
              <a:t>This approach has several significant 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33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AE34E-8689-AE2F-9FB4-08AEFC340759}"/>
              </a:ext>
            </a:extLst>
          </p:cNvPr>
          <p:cNvSpPr>
            <a:spLocks noGrp="1"/>
          </p:cNvSpPr>
          <p:nvPr>
            <p:ph idx="1"/>
          </p:nvPr>
        </p:nvSpPr>
        <p:spPr>
          <a:xfrm>
            <a:off x="317241" y="317240"/>
            <a:ext cx="11439330" cy="6270171"/>
          </a:xfrm>
        </p:spPr>
        <p:txBody>
          <a:bodyPr>
            <a:normAutofit/>
          </a:bodyPr>
          <a:lstStyle/>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Protection needs are simply declared, rather than programmed as a sequence of calls on procedures of an operating system. </a:t>
            </a:r>
          </a:p>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Protection requirements can be stated independently of the facilities provided by a particular operating system. </a:t>
            </a:r>
          </a:p>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The means for enforcement need not be provided by the designer of a subsystem. </a:t>
            </a:r>
          </a:p>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A declarative notation is natural because access privileges are closely related to the linguistic concept of data type.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74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327E-6BFD-DE1C-09DD-1BCB9A1D5732}"/>
              </a:ext>
            </a:extLst>
          </p:cNvPr>
          <p:cNvSpPr>
            <a:spLocks noGrp="1"/>
          </p:cNvSpPr>
          <p:nvPr>
            <p:ph type="title"/>
          </p:nvPr>
        </p:nvSpPr>
        <p:spPr>
          <a:xfrm>
            <a:off x="214604" y="225068"/>
            <a:ext cx="11036559" cy="455969"/>
          </a:xfrm>
        </p:spPr>
        <p:txBody>
          <a:bodyPr>
            <a:normAutofit fontScale="90000"/>
          </a:bodyPr>
          <a:lstStyle/>
          <a:p>
            <a:r>
              <a:rPr lang="en-US" sz="3600" b="1" dirty="0">
                <a:latin typeface="Times New Roman" panose="02020603050405020304" pitchFamily="18" charset="0"/>
                <a:cs typeface="Times New Roman" panose="02020603050405020304" pitchFamily="18" charset="0"/>
              </a:rPr>
              <a:t>Run-Time-Based Enforcement—Protection in Java</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C48FBA-48DF-EDBB-8C7D-2BCE6657A83C}"/>
              </a:ext>
            </a:extLst>
          </p:cNvPr>
          <p:cNvSpPr>
            <a:spLocks noGrp="1"/>
          </p:cNvSpPr>
          <p:nvPr>
            <p:ph idx="1"/>
          </p:nvPr>
        </p:nvSpPr>
        <p:spPr>
          <a:xfrm>
            <a:off x="317241" y="811763"/>
            <a:ext cx="11355355" cy="572899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Because Java was designed to run in a distributed environment, the Java virtual machine—or JVM—has many built-in protection mechanisms. </a:t>
            </a:r>
          </a:p>
          <a:p>
            <a:pPr algn="just">
              <a:lnSpc>
                <a:spcPct val="150000"/>
              </a:lnSpc>
            </a:pPr>
            <a:r>
              <a:rPr lang="en-US" sz="2400" dirty="0">
                <a:latin typeface="Times New Roman" panose="02020603050405020304" pitchFamily="18" charset="0"/>
                <a:cs typeface="Times New Roman" panose="02020603050405020304" pitchFamily="18" charset="0"/>
              </a:rPr>
              <a:t>Java programs are composed of classes, each of which is a collection of data fields and functions (called methods) that operate on those fields. </a:t>
            </a:r>
          </a:p>
          <a:p>
            <a:pPr algn="just">
              <a:lnSpc>
                <a:spcPct val="150000"/>
              </a:lnSpc>
            </a:pPr>
            <a:r>
              <a:rPr lang="en-US" sz="2400" dirty="0">
                <a:latin typeface="Times New Roman" panose="02020603050405020304" pitchFamily="18" charset="0"/>
                <a:cs typeface="Times New Roman" panose="02020603050405020304" pitchFamily="18" charset="0"/>
              </a:rPr>
              <a:t>The JVM loads a class in response to a request to create instances (or objects) of that class. </a:t>
            </a:r>
          </a:p>
          <a:p>
            <a:pPr algn="just">
              <a:lnSpc>
                <a:spcPct val="150000"/>
              </a:lnSpc>
            </a:pPr>
            <a:r>
              <a:rPr lang="en-US" sz="2400" dirty="0">
                <a:latin typeface="Times New Roman" panose="02020603050405020304" pitchFamily="18" charset="0"/>
                <a:cs typeface="Times New Roman" panose="02020603050405020304" pitchFamily="18" charset="0"/>
              </a:rPr>
              <a:t>One of the most novel and useful features of Java is its support for dynamically loading untrusted classes over a network and for executing mutually distrusting classes within the same JVM.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84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29A02-7E9B-ECD5-75AC-20955EB4D045}"/>
              </a:ext>
            </a:extLst>
          </p:cNvPr>
          <p:cNvSpPr>
            <a:spLocks noGrp="1"/>
          </p:cNvSpPr>
          <p:nvPr>
            <p:ph idx="1"/>
          </p:nvPr>
        </p:nvSpPr>
        <p:spPr>
          <a:xfrm>
            <a:off x="289249" y="270588"/>
            <a:ext cx="11625943" cy="6335485"/>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Because of these capabilities, protection is a paramount concern. </a:t>
            </a:r>
          </a:p>
          <a:p>
            <a:pPr algn="just">
              <a:lnSpc>
                <a:spcPct val="150000"/>
              </a:lnSpc>
            </a:pPr>
            <a:r>
              <a:rPr lang="en-US" sz="2400" dirty="0">
                <a:latin typeface="Times New Roman" panose="02020603050405020304" pitchFamily="18" charset="0"/>
                <a:cs typeface="Times New Roman" panose="02020603050405020304" pitchFamily="18" charset="0"/>
              </a:rPr>
              <a:t>Classes running in the same JVM may be from different sources and may not be equally trusted. </a:t>
            </a:r>
          </a:p>
          <a:p>
            <a:pPr algn="just">
              <a:lnSpc>
                <a:spcPct val="150000"/>
              </a:lnSpc>
            </a:pPr>
            <a:r>
              <a:rPr lang="en-US" sz="2400" dirty="0">
                <a:latin typeface="Times New Roman" panose="02020603050405020304" pitchFamily="18" charset="0"/>
                <a:cs typeface="Times New Roman" panose="02020603050405020304" pitchFamily="18" charset="0"/>
              </a:rPr>
              <a:t>As a result, enforcing protection at the granularity of the JVM process is insufficient. Intuitively, whether a request to open a file should be allowed will generally depend on which class has requested the open. The operating system lacks this knowledge.</a:t>
            </a:r>
          </a:p>
          <a:p>
            <a:pPr algn="just">
              <a:lnSpc>
                <a:spcPct val="150000"/>
              </a:lnSpc>
            </a:pPr>
            <a:r>
              <a:rPr lang="en-US" sz="2400" dirty="0">
                <a:latin typeface="Times New Roman" panose="02020603050405020304" pitchFamily="18" charset="0"/>
                <a:cs typeface="Times New Roman" panose="02020603050405020304" pitchFamily="18" charset="0"/>
              </a:rPr>
              <a:t>Thus, such protection decisions are handled within the JVM. </a:t>
            </a:r>
          </a:p>
          <a:p>
            <a:pPr algn="just">
              <a:lnSpc>
                <a:spcPct val="150000"/>
              </a:lnSpc>
            </a:pPr>
            <a:r>
              <a:rPr lang="en-US" sz="2400" dirty="0">
                <a:latin typeface="Times New Roman" panose="02020603050405020304" pitchFamily="18" charset="0"/>
                <a:cs typeface="Times New Roman" panose="02020603050405020304" pitchFamily="18" charset="0"/>
              </a:rPr>
              <a:t>When the JVM loads a class, it assigns the class to a protection domain that gives the permissions of that class. </a:t>
            </a:r>
          </a:p>
          <a:p>
            <a:pPr algn="just">
              <a:lnSpc>
                <a:spcPct val="150000"/>
              </a:lnSpc>
            </a:pPr>
            <a:r>
              <a:rPr lang="en-US" sz="2400" dirty="0">
                <a:latin typeface="Times New Roman" panose="02020603050405020304" pitchFamily="18" charset="0"/>
                <a:cs typeface="Times New Roman" panose="02020603050405020304" pitchFamily="18" charset="0"/>
              </a:rPr>
              <a:t>The protection domain to which the class is assigned depends on the URL from which the class was loaded and any digital signatures on the class file.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1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95759-E9B5-E2D0-37B6-3BA33F3EC449}"/>
              </a:ext>
            </a:extLst>
          </p:cNvPr>
          <p:cNvSpPr>
            <a:spLocks noGrp="1"/>
          </p:cNvSpPr>
          <p:nvPr>
            <p:ph idx="1"/>
          </p:nvPr>
        </p:nvSpPr>
        <p:spPr>
          <a:xfrm>
            <a:off x="307910" y="307910"/>
            <a:ext cx="11336694" cy="6232849"/>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For example, classes loaded from a trusted server might be placed in a protection domain that allows them to access files in the user’s home directory, whereas classes loaded from an untrusted server might have no file access permissions at all. </a:t>
            </a:r>
          </a:p>
          <a:p>
            <a:pPr algn="just">
              <a:lnSpc>
                <a:spcPct val="150000"/>
              </a:lnSpc>
            </a:pPr>
            <a:r>
              <a:rPr lang="en-US" sz="2400" dirty="0">
                <a:latin typeface="Times New Roman" panose="02020603050405020304" pitchFamily="18" charset="0"/>
                <a:cs typeface="Times New Roman" panose="02020603050405020304" pitchFamily="18" charset="0"/>
              </a:rPr>
              <a:t>It can be complicated for the JVM to determine what class is responsible for a request to access a protected resource. </a:t>
            </a:r>
          </a:p>
          <a:p>
            <a:pPr algn="just">
              <a:lnSpc>
                <a:spcPct val="150000"/>
              </a:lnSpc>
            </a:pPr>
            <a:r>
              <a:rPr lang="en-US" sz="2400" dirty="0">
                <a:latin typeface="Times New Roman" panose="02020603050405020304" pitchFamily="18" charset="0"/>
                <a:cs typeface="Times New Roman" panose="02020603050405020304" pitchFamily="18" charset="0"/>
              </a:rPr>
              <a:t>Accesses are often performed indirectly, through system libraries or other classes. For example, consider a class that is not allowed to open network connections. </a:t>
            </a:r>
          </a:p>
          <a:p>
            <a:pPr algn="just">
              <a:lnSpc>
                <a:spcPct val="150000"/>
              </a:lnSpc>
            </a:pPr>
            <a:r>
              <a:rPr lang="en-US" sz="2400" dirty="0">
                <a:latin typeface="Times New Roman" panose="02020603050405020304" pitchFamily="18" charset="0"/>
                <a:cs typeface="Times New Roman" panose="02020603050405020304" pitchFamily="18" charset="0"/>
              </a:rPr>
              <a:t>It could call a system library to request the load of the contents of a URL. </a:t>
            </a:r>
          </a:p>
          <a:p>
            <a:pPr algn="just">
              <a:lnSpc>
                <a:spcPct val="150000"/>
              </a:lnSpc>
            </a:pPr>
            <a:r>
              <a:rPr lang="en-US" sz="2400" dirty="0">
                <a:latin typeface="Times New Roman" panose="02020603050405020304" pitchFamily="18" charset="0"/>
                <a:cs typeface="Times New Roman" panose="02020603050405020304" pitchFamily="18" charset="0"/>
              </a:rPr>
              <a:t>The JVM must decide whether or not to open a network connection for this request. But which class should be used to determine if the connection should be allowed, the application or the system library?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85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5BFEE-EC2D-1F1E-9B93-284F8DEF6FCD}"/>
              </a:ext>
            </a:extLst>
          </p:cNvPr>
          <p:cNvSpPr>
            <a:spLocks noGrp="1"/>
          </p:cNvSpPr>
          <p:nvPr>
            <p:ph idx="1"/>
          </p:nvPr>
        </p:nvSpPr>
        <p:spPr>
          <a:xfrm>
            <a:off x="270588" y="223935"/>
            <a:ext cx="11402008" cy="637280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philosophy adopted in Java is to require the library class to explicitly permit a network connection. </a:t>
            </a:r>
          </a:p>
          <a:p>
            <a:pPr algn="just">
              <a:lnSpc>
                <a:spcPct val="150000"/>
              </a:lnSpc>
            </a:pPr>
            <a:r>
              <a:rPr lang="en-US" sz="2400" dirty="0">
                <a:latin typeface="Times New Roman" panose="02020603050405020304" pitchFamily="18" charset="0"/>
                <a:cs typeface="Times New Roman" panose="02020603050405020304" pitchFamily="18" charset="0"/>
              </a:rPr>
              <a:t>More generally, in order to access a protected resource, some method in the calling sequence that resulted in the request must explicitly assert the privilege to access the resource. </a:t>
            </a:r>
          </a:p>
          <a:p>
            <a:pPr algn="just">
              <a:lnSpc>
                <a:spcPct val="150000"/>
              </a:lnSpc>
            </a:pPr>
            <a:r>
              <a:rPr lang="en-US" sz="2400" dirty="0">
                <a:latin typeface="Times New Roman" panose="02020603050405020304" pitchFamily="18" charset="0"/>
                <a:cs typeface="Times New Roman" panose="02020603050405020304" pitchFamily="18" charset="0"/>
              </a:rPr>
              <a:t>By doing so, this method takes responsibility for the request. Presumably, it will also perform whatever checks are necessary to ensure the safety of the request. </a:t>
            </a:r>
          </a:p>
          <a:p>
            <a:pPr algn="just">
              <a:lnSpc>
                <a:spcPct val="150000"/>
              </a:lnSpc>
            </a:pPr>
            <a:r>
              <a:rPr lang="en-US" sz="2400" dirty="0">
                <a:latin typeface="Times New Roman" panose="02020603050405020304" pitchFamily="18" charset="0"/>
                <a:cs typeface="Times New Roman" panose="02020603050405020304" pitchFamily="18" charset="0"/>
              </a:rPr>
              <a:t>Of course, not every method is allowed to assert a privilege; a method can assert a privilege only if its class is in a protection domain that is itself allowed to exercise the privilege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55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538D9-AAAB-D133-3188-A2786E07A1D6}"/>
              </a:ext>
            </a:extLst>
          </p:cNvPr>
          <p:cNvSpPr>
            <a:spLocks noGrp="1"/>
          </p:cNvSpPr>
          <p:nvPr>
            <p:ph idx="1"/>
          </p:nvPr>
        </p:nvSpPr>
        <p:spPr>
          <a:xfrm>
            <a:off x="298580" y="317241"/>
            <a:ext cx="11495314" cy="6307494"/>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This implementation approach is called stack inspection. Every thread in the JVM has an associated stack of its ongoing method invocations. </a:t>
            </a:r>
          </a:p>
          <a:p>
            <a:pPr algn="just">
              <a:lnSpc>
                <a:spcPct val="150000"/>
              </a:lnSpc>
            </a:pPr>
            <a:r>
              <a:rPr lang="en-US" sz="2400" dirty="0">
                <a:latin typeface="Times New Roman" panose="02020603050405020304" pitchFamily="18" charset="0"/>
                <a:cs typeface="Times New Roman" panose="02020603050405020304" pitchFamily="18" charset="0"/>
              </a:rPr>
              <a:t>When a caller may not be trusted, a method executes an access request within a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block to perform the access to a protected resource directly or indirectly.</a:t>
            </a:r>
          </a:p>
          <a:p>
            <a:pPr algn="just">
              <a:lnSpc>
                <a:spcPct val="150000"/>
              </a:lnSpc>
            </a:pP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is a static method in the </a:t>
            </a:r>
            <a:r>
              <a:rPr lang="en-US" sz="2400" dirty="0" err="1">
                <a:latin typeface="Times New Roman" panose="02020603050405020304" pitchFamily="18" charset="0"/>
                <a:cs typeface="Times New Roman" panose="02020603050405020304" pitchFamily="18" charset="0"/>
              </a:rPr>
              <a:t>AccessController</a:t>
            </a:r>
            <a:r>
              <a:rPr lang="en-US" sz="2400" dirty="0">
                <a:latin typeface="Times New Roman" panose="02020603050405020304" pitchFamily="18" charset="0"/>
                <a:cs typeface="Times New Roman" panose="02020603050405020304" pitchFamily="18" charset="0"/>
              </a:rPr>
              <a:t> class that is passed a class with a run() method to invoke. </a:t>
            </a:r>
          </a:p>
          <a:p>
            <a:pPr algn="just">
              <a:lnSpc>
                <a:spcPct val="150000"/>
              </a:lnSpc>
            </a:pPr>
            <a:r>
              <a:rPr lang="en-US" sz="2400" dirty="0">
                <a:latin typeface="Times New Roman" panose="02020603050405020304" pitchFamily="18" charset="0"/>
                <a:cs typeface="Times New Roman" panose="02020603050405020304" pitchFamily="18" charset="0"/>
              </a:rPr>
              <a:t>When the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block is entered, the stack frame for this method is annotated to indicate this fact. Then, the contents of the block are executed. When an access to a protected resource is subsequently requested, either by this method or a method it calls, a call to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is used to invoke stack inspection to determine if the request should be allowed.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308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1478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Language Based Protection</vt:lpstr>
      <vt:lpstr>PowerPoint Presentation</vt:lpstr>
      <vt:lpstr>Compiler-Based Enforcement</vt:lpstr>
      <vt:lpstr>PowerPoint Presentation</vt:lpstr>
      <vt:lpstr>Run-Time-Based Enforcement—Protection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Akash Kadao</dc:creator>
  <cp:lastModifiedBy>Akash Kadao</cp:lastModifiedBy>
  <cp:revision>11</cp:revision>
  <dcterms:created xsi:type="dcterms:W3CDTF">2023-01-20T15:30:52Z</dcterms:created>
  <dcterms:modified xsi:type="dcterms:W3CDTF">2023-10-13T06:28:32Z</dcterms:modified>
</cp:coreProperties>
</file>