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8" r:id="rId15"/>
    <p:sldId id="269" r:id="rId16"/>
    <p:sldId id="270" r:id="rId17"/>
    <p:sldId id="277" r:id="rId18"/>
    <p:sldId id="289" r:id="rId19"/>
    <p:sldId id="287" r:id="rId20"/>
    <p:sldId id="271" r:id="rId21"/>
    <p:sldId id="272" r:id="rId22"/>
    <p:sldId id="273" r:id="rId23"/>
    <p:sldId id="279" r:id="rId24"/>
    <p:sldId id="278" r:id="rId25"/>
    <p:sldId id="274" r:id="rId26"/>
    <p:sldId id="275" r:id="rId27"/>
    <p:sldId id="276" r:id="rId28"/>
    <p:sldId id="280" r:id="rId29"/>
    <p:sldId id="281" r:id="rId30"/>
    <p:sldId id="282" r:id="rId31"/>
    <p:sldId id="283" r:id="rId32"/>
    <p:sldId id="284" r:id="rId33"/>
    <p:sldId id="311" r:id="rId34"/>
    <p:sldId id="312" r:id="rId35"/>
    <p:sldId id="313" r:id="rId36"/>
    <p:sldId id="314" r:id="rId37"/>
    <p:sldId id="285" r:id="rId38"/>
    <p:sldId id="286" r:id="rId39"/>
    <p:sldId id="290" r:id="rId40"/>
    <p:sldId id="291" r:id="rId41"/>
    <p:sldId id="292" r:id="rId42"/>
    <p:sldId id="293" r:id="rId43"/>
    <p:sldId id="294" r:id="rId44"/>
    <p:sldId id="295" r:id="rId45"/>
    <p:sldId id="300" r:id="rId46"/>
    <p:sldId id="296" r:id="rId47"/>
    <p:sldId id="297" r:id="rId48"/>
    <p:sldId id="298" r:id="rId49"/>
    <p:sldId id="299" r:id="rId50"/>
    <p:sldId id="301" r:id="rId51"/>
    <p:sldId id="302" r:id="rId52"/>
    <p:sldId id="303" r:id="rId53"/>
    <p:sldId id="304" r:id="rId54"/>
    <p:sldId id="305" r:id="rId55"/>
    <p:sldId id="306" r:id="rId56"/>
    <p:sldId id="307" r:id="rId57"/>
    <p:sldId id="308" r:id="rId58"/>
    <p:sldId id="309" r:id="rId59"/>
    <p:sldId id="310"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3T16:24:36.397"/>
    </inkml:context>
    <inkml:brush xml:id="br0">
      <inkml:brushProperty name="width" value="0.35" units="cm"/>
      <inkml:brushProperty name="height" value="0.35" units="cm"/>
      <inkml:brushProperty name="color" value="#FFFFFF"/>
    </inkml:brush>
  </inkml:definitions>
  <inkml:trace contextRef="#ctx0" brushRef="#br0">373 781 24575,'81'-32'0,"-52"20"0,33-10 0,137-27 0,210-24 0,-287 60 0,211 7 0,-307 6 0,-52 2 0,0 0 0,-35 9 0,9-2 0,-462 96 0,360-69 0,94-25 0,0 4 0,1 1 0,-68 31 0,82-29 0,-64 18 0,104-33 0,0-1 0,0 1 0,1 0 0,0 0 0,-1 0 0,1 0 0,0 1 0,1 0 0,-1-1 0,0 1 0,1 1 0,0-1 0,0 1 0,1-1 0,-5 9 0,1-1 0,1 1 0,0 0 0,1 0 0,-6 28 0,9-31 0,-1 0 0,2 0 0,0 1 0,0-1 0,1 0 0,0 1 0,1-1 0,0 0 0,0 0 0,1 0 0,0 0 0,9 15 0,-6-14 0,1 0 0,0 0 0,1-1 0,0 0 0,1 0 0,0-1 0,0 0 0,1-1 0,13 9 0,-3-5 0,1 0 0,0-1 0,1-1 0,0-2 0,0 0 0,1-1 0,-1-1 0,2-1 0,-1-1 0,41 1 0,-56-4 0,2-1 0,-1 0 0,0 0 0,1 0 0,-1-1 0,14-4 0,-21 5 0,1-1 0,-1 0 0,0 0 0,0 0 0,0-1 0,1 1 0,-1 0 0,-1-1 0,1 1 0,0-1 0,0 0 0,-1 0 0,1 1 0,0-1 0,-1 0 0,0 0 0,0-1 0,1 1 0,-1 0 0,0 0 0,-1 0 0,1-1 0,0 1 0,-1-1 0,1-4 0,0 0 0,-1 0 0,-1-1 0,1 1 0,-1 0 0,0-1 0,-1 1 0,0 0 0,0 0 0,0 0 0,-7-12 0,-5-8 0,-22-31 0,36 57 0,-16-20 0,-1 0 0,-38-36 0,32 36 0,-35-46 0,2 0 0,42 53 0,1-1 0,1-1 0,0 1 0,1-2 0,1 0 0,-16-34 0,2-23 0,9 26 0,-35-75 0,36 97 0,-1 0 0,-23-30 0,24 38 0,8 12 0,0-1 0,0-1 0,1 1 0,-6-12 0,4 6 0,-1 1 0,0 0 0,-1 1 0,0-1 0,-15-13 0,11 11 0,-23-30 0,35 44 0,1-1 0,0 1 0,-1-1 0,1 0 0,-1 0 0,1 1 0,0-1 0,0 0 0,-1 1 0,1-1 0,0 0 0,0 0 0,0 0 0,0 1 0,0-1 0,0 0 0,0 0 0,0 0 0,0 1 0,0-1 0,1 0 0,-1 0 0,0 1 0,0-1 0,1 0 0,-1 1 0,1-2 0,1 0 0,-1 0 0,1 1 0,-1-1 0,1 1 0,0-1 0,0 1 0,0 0 0,0 0 0,3-2 0,4-1 0,1 1 0,-1 0 0,15-2 0,27-1 0,-1 3 0,93 5 0,-36 1 0,-87-3 0,0 0 0,1-2 0,-1 0 0,0-1 0,-1-1 0,1-1 0,23-9 0,-15 3 0,0 2 0,1 1 0,0 2 0,0 0 0,0 2 0,55-1 0,-72 4 0,0 0 0,-1-1 0,1-1 0,-1 0 0,0 0 0,19-9 0,-16 6 0,0 1 0,0 1 0,27-6 0,-17 8 0,0 0 0,0 2 0,0 1 0,0 1 0,0 0 0,0 2 0,0 1 0,-1 1 0,29 11 0,-39-12 0,-4-2 0,0 0 0,0 0 0,0 2 0,0-1 0,12 9 0,-20-12 0,0 0 0,0 0 0,0 0 0,0 0 0,0 0 0,0 0 0,0 0 0,0 0 0,-1 0 0,1 1 0,0-1 0,-1 0 0,1 0 0,-1 1 0,0-1 0,1 0 0,-1 1 0,0-1 0,0 2 0,0-1 0,-1 0 0,1 0 0,-1 0 0,0 0 0,1 0 0,-1 0 0,0 0 0,0 0 0,-1-1 0,1 1 0,0 0 0,0-1 0,-1 1 0,1-1 0,-1 1 0,-3 1 0,-2 2 0,-1 0 0,0-1 0,0 0 0,0 0 0,0-1 0,-13 3 0,-32 15 0,5 12 0,38-25 0,0-1 0,-1 0 0,0 0 0,-22 9 0,-62 27 0,70-29 0,-1-2 0,0-1 0,-28 7 0,28-10 0,1 1 0,-28 14 0,37-15 0,-1 0 0,0-1 0,0-1 0,0-1 0,-1 0 0,0-2 0,-20 3 0,1-4 0,-1 2 0,1 2 0,-58 15 0,71-15 0,-1-1 0,-1-1 0,-37 1 0,-81-6 0,54-1 0,-22 1 0,112 1 0,-1 0 0,1 0 0,-1 0 0,1 0 0,-1 0 0,1 0 0,-1 0 0,1 0 0,-1 0 0,0 0 0,1 0 0,-1 0 0,1 0 0,-1 0 0,1 0 0,-1-1 0,1 1 0,-1 0 0,1 0 0,-1-1 0,1 1 0,0 0 0,-1-1 0,1 1 0,-1 0 0,1-1 0,0 1 0,-1-1 0,1 1 0,0-1 0,-1 1 0,1-2 0,14-10 0,35-11 0,-46 22 0,47-18 0,1 2 0,1 2 0,0 3 0,0 2 0,2 2 0,-1 3 0,0 1 0,1 4 0,84 9 0,-105-3 0,-1 1 0,0 2 0,0 1 0,-1 1 0,35 20 0,-23-15 0,-30-12 0,-1 1 0,21 11 0,-29-14 0,-1 0 0,1 1 0,-1-1 0,0 1 0,0 0 0,0 0 0,0 1 0,0-1 0,-1 0 0,1 1 0,-1 0 0,3 6 0,1 2 0,-1 2 0,0-1 0,-1 0 0,-1 1 0,0 0 0,-1 0 0,1 18 0,-3-27 0,0 0 0,0 0 0,-1 0 0,0-1 0,0 1 0,0 0 0,0-1 0,-1 1 0,1 0 0,-1-1 0,-1 0 0,1 1 0,0-1 0,-1 0 0,0 0 0,0-1 0,0 1 0,-1-1 0,1 1 0,-1-1 0,0 0 0,0 0 0,0-1 0,-8 5 0,-10 2-195,0-1 0,-1-1 0,0 0 0,0-2 0,-1-1 0,-45 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3T16:29:38.403"/>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3T16:29:38.788"/>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3T16:29:50.103"/>
    </inkml:context>
    <inkml:brush xml:id="br0">
      <inkml:brushProperty name="width" value="0.35" units="cm"/>
      <inkml:brushProperty name="height" value="0.35" units="cm"/>
      <inkml:brushProperty name="color" value="#FFFFFF"/>
    </inkml:brush>
  </inkml:definitions>
  <inkml:trace contextRef="#ctx0" brushRef="#br0">1105 1717 24575,'14'-8'0,"-1"-1"0,0 0 0,0-1 0,0-1 0,-2 0 0,1 0 0,18-24 0,-5 5 0,297-298 0,-248 264 0,2 3 0,143-87 0,-158 113 0,2 2 0,89-33 0,-122 56 0,1 1 0,0 1 0,0 1 0,0 2 0,1 2 0,-1 1 0,52 2 0,227 5 0,-59-4 0,-245-1 0,-1 0 0,0 1 0,1 0 0,-1 0 0,0 0 0,0 0 0,1 1 0,-1 0 0,7 4 0,-10-5 0,0 1 0,0-1 0,0 1 0,-1-1 0,1 1 0,-1 0 0,1 0 0,-1 0 0,1 0 0,-1 0 0,0 0 0,0 1 0,0-1 0,0 0 0,0 0 0,-1 1 0,1-1 0,-1 0 0,1 1 0,-1-1 0,0 1 0,0-1 0,0 3 0,-2 7 0,0 1 0,0-1 0,-1 0 0,0 0 0,-1 0 0,-1-1 0,0 1 0,-8 13 0,-57 86 0,40-72 0,-1-2 0,-45 42 0,8-9 0,49-51 0,-1 0 0,-1-2 0,0 0 0,-42 24 0,-101 42 0,91-49 0,6-6 0,-1-3 0,-95 21 0,56-16 0,91-25 0,1 1 0,0 1 0,-19 11 0,-3 2 0,24-16 0,13-4 0,-1-1 0,1 1 0,0-1 0,0 1 0,0-1 0,0 0 0,0 1 0,0-1 0,0 1 0,0-1 0,0 1 0,0-1 0,1 1 0,-1-1 0,0 1 0,0-1 0,0 1 0,1-1 0,-1 1 0,0-1 0,1 1 0,-1-1 0,0 1 0,1 0 0,-1-1 0,0 1 0,1-1 0,-1 1 0,1 0 0,0-1 0,25-30 0,1 2 0,2 0 0,58-44 0,-31 27 0,783-653-1098,-712 596 1078,141-87-1,-224 163 16,1 2 0,2 1 0,0 3 0,1 2 0,1 2 0,1 2 0,70-12 0,-99 24 123,0 0 0,0 2 0,0 1 0,30 3-1,-45-3-80,-1 1 0,0 1 0,0-1 0,0 1 0,1 0 0,-1 0 0,-1 0-1,1 0 1,0 1 0,4 4 0,-6-5-27,-1 0-1,0 0 1,0 0 0,0 1-1,0-1 1,0 1 0,-1 0 0,1-1-1,-1 1 1,0 0 0,0 0-1,0 0 1,0 0 0,0 0-1,0 0 1,-1 0 0,0 0 0,1 6-1,-2-4-9,1 0 0,-1 0 0,1 0 0,-1-1 0,-1 1 0,1 0 0,-1 0 0,0-1 0,0 1 0,0-1 0,-6 8 0,-37 42 0,34-43 0,-194 180 0,121-118 0,1-3 0,-2-4 0,-4-4 0,-2-3 0,-2-5 0,-3-4 0,-136 51 0,135-64 0,-756 292 0,813-314 0,27-12 0,11-5 0,19-14 0,78-53 0,135-72 0,-129 82 0,310-196 0,-90 55 0,-269 168 0,69-30 0,-104 55 0,0 0 0,0 1 0,0 1 0,1 1 0,0 0 0,0 1 0,0 1 0,29 0 0,-46 2 0,1 0 0,0 0 0,0 0 0,0 1 0,0-1 0,0 0 0,0 1 0,0-1 0,-1 1 0,1 0 0,0-1 0,0 1 0,-1 0 0,1 0 0,0 0 0,-1 0 0,1 1 0,-1-1 0,0 0 0,1 1 0,-1-1 0,2 3 0,-2-2 0,-1 0 0,1 1 0,0-1 0,-1 0 0,0 1 0,1-1 0,-1 1 0,0-1 0,0 0 0,-1 1 0,1-1 0,0 1 0,-1-1 0,1 0 0,-2 4 0,-4 9 0,-1 0 0,0 0 0,-1-1 0,-11 16 0,14-23 0,-83 115 0,-176 187 0,193-237 0,-137 106 0,92-93 0,54-41 0,-64 57 0,52-32 0,-92 89 0,123-114 0,16-17 0,2 1 0,-43 58 0,66-82 0,0 0 0,-1 0 0,0 0 0,0 0 0,0-1 0,0 0 0,0 1 0,-1-1 0,1-1 0,-1 1 0,0 0 0,-6 2 0,7-4 0,1 0 0,-1-1 0,0 1 0,1-1 0,-1 0 0,1 0 0,-1 0 0,1 0 0,-1-1 0,0 1 0,1-1 0,-1 1 0,1-1 0,-1 0 0,1 0 0,0 0 0,-1 0 0,1 0 0,0-1 0,0 1 0,0-1 0,0 0 0,-3-3 0,-2-1 0,0-2 0,0 1 0,1-1 0,0 0 0,1 0 0,0-1 0,-6-12 0,-24-69 0,25 62 0,-5-22 0,-11-55 0,19 66 0,-3 1 0,-1 0 0,-20-48 0,10 38 0,14 30 0,-1 0 0,-19-33 0,-130-212 0,144 244 0,0 1 0,-1 0 0,-28-28 0,29 34 0,1 0 0,1-1 0,0 0 0,1-1 0,0-1 0,1 1 0,-12-27 0,9 7 0,-2 1 0,-1 0 0,-2 1 0,0 1 0,-3 0 0,-24-29 0,25 35 0,0-1 0,2 0 0,1-2 0,2 0 0,-18-46 0,30 69 0,0 1 0,1-1 0,-1 0 0,1 1 0,-1-9 0,2 12 0,0 0 0,0 0 0,0 0 0,0 1 0,0-1 0,0 0 0,0 0 0,0 0 0,0 0 0,1 1 0,-1-1 0,0 0 0,1 0 0,-1 1 0,0-1 0,1 0 0,-1 0 0,1 1 0,-1-1 0,1 0 0,-1 1 0,1-1 0,-1 1 0,1-1 0,0 1 0,-1-1 0,1 1 0,0-1 0,0 1 0,-1 0 0,1-1 0,0 1 0,0 0 0,0 0 0,-1-1 0,1 1 0,0 0 0,0 0 0,0 0 0,0 0 0,-1 0 0,2 0 0,11 2 0,0-1 0,-1 2 0,1-1 0,-1 2 0,0 0 0,0 0 0,-1 1 0,1 1 0,-1 0 0,0 0 0,0 1 0,11 9 0,-3 0 0,0 1 0,-1 1 0,0 1 0,-1 0 0,16 26 0,-23-28 0,-1 0 0,-1 1 0,0 0 0,-1 0 0,-1 1 0,-1 0 0,-1 0 0,0 0 0,1 25 0,-5-38 0,-1-1 0,1 1 0,-1-1 0,0 1 0,0-1 0,-1 1 0,0-1 0,0 0 0,0 0 0,0 0 0,-1 0 0,0 0 0,0 0 0,0-1 0,-1 0 0,1 1 0,-1-1 0,0-1 0,0 1 0,-1 0 0,1-1 0,-1 0 0,0 0 0,0 0 0,0-1 0,-5 2 0,-6 3 0,-1-1 0,0 0 0,0-1 0,-1-1 0,1-1 0,-32 2 0,28-4 0,9 0 0,-1 0 0,1-1 0,-1 0 0,-13-3 0,23 3 0,0-1 0,1 1 0,-1-1 0,1 0 0,-1 0 0,1 0 0,-1 0 0,1 0 0,0-1 0,-1 1 0,1-1 0,0 1 0,0-1 0,0 0 0,0 0 0,0 0 0,1 0 0,-1 0 0,1 0 0,-1 0 0,1-1 0,0 1 0,0-1 0,-2-3 0,0-11 0,0 1 0,1 0 0,0-1 0,2 1 0,0-1 0,1 0 0,0 1 0,1 0 0,1-1 0,1 1 0,0 0 0,1 0 0,1 1 0,0 0 0,12-20 0,-11 24 0,1 0 0,0 0 0,1 1 0,0 1 0,0-1 0,1 1 0,21-15 0,-9 10 0,0 1 0,0 1 0,29-11 0,-44 20 0,-1 1 0,1 0 0,0 1 0,0 0 0,0 0 0,0 0 0,0 1 0,8 0 0,-13 0 0,-1 0 0,1 0 0,0 0 0,-1 0 0,1 1 0,-1-1 0,1 1 0,0-1 0,-1 1 0,1-1 0,-1 1 0,1 0 0,-1 0 0,0 0 0,1 0 0,-1 0 0,0 0 0,0 0 0,1 0 0,-1 0 0,0 1 0,0-1 0,0 0 0,-1 1 0,1-1 0,0 1 0,0-1 0,-1 1 0,1-1 0,-1 1 0,1 0 0,-1-1 0,0 1 0,0 0 0,0-1 0,0 1 0,0-1 0,0 1 0,0 3 0,-2 0 0,1 1 0,-1-1 0,0 0 0,-1 0 0,1 0 0,-1 0 0,0 0 0,0-1 0,0 1 0,-1-1 0,1 0 0,-1 0 0,-7 6 0,-4 2 0,1-1 0,-30 17 0,20-16 0,0-1 0,-1-2 0,-1 0 0,0-2 0,0 0 0,0-2 0,-1-1 0,1-1 0,-1-1 0,0-2 0,0 0 0,-35-6 0,57 5 0,-1 0 0,1 0 0,0-1 0,0 1 0,0-1 0,0 0 0,0-1 0,0 1 0,0-1 0,1 0 0,-8-6 0,11 8 0,0 0 0,0 0 0,0-1 0,0 1 0,0-1 0,0 1 0,0-1 0,0 1 0,0-1 0,1 1 0,-1-1 0,1 1 0,-1-1 0,1 0 0,0 0 0,0 1 0,0-1 0,-1 0 0,2 1 0,-1-1 0,0 0 0,0 1 0,0-1 0,1 0 0,-1 1 0,1-1 0,-1 0 0,1 1 0,0-1 0,0 1 0,0-1 0,0 1 0,0 0 0,0-1 0,0 1 0,0 0 0,0-1 0,0 1 0,2-1 0,15-12 0,1 0 0,-1 2 0,2 0 0,0 1 0,0 1 0,27-9 0,-27 10 0,0 0 0,4-2 0,-1 1 0,2 0 0,-1 2 0,1 1 0,37-5 0,-61 11 0,1 1 0,0 0 0,-1 0 0,1 0 0,0 0 0,-1 0 0,1 0 0,0 0 0,-1 0 0,1 1 0,0-1 0,-1 1 0,1-1 0,1 2 0,-2-2 0,-1 1 0,0-1 0,0 1 0,0-1 0,0 1 0,0-1 0,0 0 0,0 1 0,0-1 0,0 1 0,0-1 0,0 1 0,0-1 0,0 0 0,-1 1 0,1-1 0,0 1 0,0-1 0,0 0 0,0 1 0,-1-1 0,1 0 0,0 1 0,0-1 0,-1 0 0,1 1 0,0-1 0,-1 0 0,1 1 0,0-1 0,-1 0 0,1 0 0,-1 1 0,-5 3 0,0 0 0,0 0 0,0-1 0,-1 1 0,-10 3 0,-14 2 0,-1-1 0,1-2 0,-60 4 0,-101-8 0,172-2 0,12 0 0,-1 0 0,1 0 0,-1-1 0,1-1 0,0 1 0,0-1 0,-12-4 0,17 4 0,1 1 0,0 0 0,0-1 0,0 1 0,0-1 0,0 0 0,0 1 0,0-1 0,0 0 0,1 0 0,-1 0 0,1-1 0,0 1 0,-1 0 0,1 0 0,0-1 0,0 1 0,1-1 0,-1 1 0,0-1 0,1 1 0,-1-1 0,1 1 0,0-1 0,0 0 0,0 1 0,0-1 0,1-3 0,0 0 0,1 0 0,-1 0 0,1 0 0,0 0 0,0 1 0,1-1 0,0 1 0,0-1 0,0 1 0,0 0 0,9-9 0,2-2 0,2 1 0,18-14 0,-7 7 0,1 2 0,1 1 0,1 1 0,0 2 0,2 1 0,-1 1 0,2 2 0,0 1 0,0 2 0,1 1 0,0 1 0,40-1 0,-65 7 0,0 1 0,0 0 0,1 0 0,-1 1 0,0 0 0,0 1 0,-1 0 0,1 0 0,0 1 0,-1 1 0,1-1 0,-1 1 0,12 8 0,-16-9 0,1 1 0,-1 0 0,1 1 0,-1-1 0,-1 1 0,1-1 0,-1 1 0,0 0 0,0 1 0,0-1 0,0 0 0,-1 1 0,0 0 0,-1-1 0,1 1 0,-1 0 0,0 0 0,0 0 0,-1 0 0,0 0 0,0 8 0,-1-8 0,1 0 0,-1 0 0,-1 0 0,1 0 0,-1 0 0,0 0 0,-1 0 0,1-1 0,-1 1 0,0-1 0,0 1 0,-1-1 0,0 0 0,0-1 0,0 1 0,0-1 0,-1 1 0,0-1 0,1-1 0,-1 1 0,-1-1 0,1 0 0,-12 5 0,1-1 0,0-1 0,-1 0 0,0-1 0,0-1 0,0-1 0,-1 0 0,-20-1 0,22-1 0,-8 0 0,1 0 0,-43-6 0,61 5 0,1-1 0,-1 0 0,1 0 0,0 0 0,0 0 0,0 0 0,0-1 0,0 0 0,0 0 0,0 0 0,0 0 0,0-1 0,1 1 0,0-1 0,-1 0 0,1 0 0,0 0 0,0-1 0,1 1 0,-1-1 0,-3-7 0,4 7 0,1 0 0,1 0 0,-1 0 0,1 0 0,-1 0 0,1 0 0,0 0 0,1-1 0,-1 1 0,1 0 0,0 0 0,0 0 0,0 0 0,0 0 0,1 0 0,-1 0 0,1 1 0,0-1 0,5-6 0,4-5 0,0 1 0,27-27 0,-37 40 0,19-18 0,0 1 0,2 1 0,0 1 0,0 1 0,2 1 0,0 1 0,0 1 0,1 1 0,0 1 0,1 2 0,0 0 0,1 2 0,0 0 0,0 2 0,0 1 0,0 2 0,29 1 0,-51 0 0,0 1 0,-1 0 0,1 0 0,-1 0 0,1 0 0,-1 1 0,0 0 0,0 0 0,0 0 0,0 0 0,0 1 0,5 3 0,-7-4 0,-1-1 0,1 1 0,-1 0 0,1 0 0,-1-1 0,1 1 0,-1 0 0,0 0 0,0 0 0,0 0 0,0 0 0,0 1 0,-1-1 0,1 0 0,-1 0 0,1 1 0,-1-1 0,0 0 0,0 0 0,0 1 0,0-1 0,0 0 0,0 1 0,-1-1 0,1 0 0,-2 4 0,-2 1 0,1 1 0,-1-1 0,-1 0 0,1 0 0,-1-1 0,-1 1 0,1-1 0,-1 0 0,0 0 0,0-1 0,-12 8 0,1-2 0,0-1 0,0 0 0,-35 13 0,10-9 0,-1-1 0,0-3 0,-55 7 0,-137-3 0,230-13 0,0-1 0,0-1 0,0 1 0,0-1 0,0 0 0,0 0 0,1 0 0,-1-1 0,0 1 0,-5-4 0,9 4 0,0 1 0,0-1 0,0 0 0,0 0 0,0 1 0,0-1 0,1 0 0,-1 0 0,0 0 0,1 0 0,-1 0 0,1 0 0,-1 0 0,1 0 0,-1 0 0,1 0 0,0-1 0,-1 1 0,1-1 0,0 0 0,0-1 0,0 1 0,1 0 0,-1-1 0,1 1 0,-1 0 0,1 0 0,0-1 0,0 1 0,0 0 0,0 0 0,3-4 0,3-3 0,1 0 0,0 0 0,0 0 0,1 1 0,0 0 0,0 1 0,1 0 0,11-7 0,-2 3 0,0 1 0,1 1 0,33-11 0,-30 15 0,0 0 0,0 1 0,0 1 0,1 1 0,-1 1 0,36 3 0,-58-2 0,1 0 0,0 1 0,-1-1 0,1 0 0,0 1 0,-1-1 0,1 1 0,-1-1 0,1 1 0,-1 0 0,1-1 0,-1 1 0,1 0 0,1 2 0,-3-3 0,1 1 0,-1-1 0,0 1 0,1 0 0,-1-1 0,0 1 0,1-1 0,-1 1 0,0 0 0,0-1 0,0 1 0,0 0 0,0-1 0,0 1 0,0 0 0,0-1 0,0 1 0,0 0 0,0-1 0,0 1 0,0 0 0,0-1 0,-1 1 0,1 1 0,-2 1 0,-1 1 0,1-1 0,-1 1 0,0-1 0,1 0 0,-1 0 0,-1 0 0,1 0 0,0-1 0,-6 4 0,-10 5 0,0-1 0,0-1 0,-1-1 0,-1-1 0,1-1 0,-1 0 0,0-2 0,-34 4 0,-20-3 0,-80-5 0,151 0 0,-8 0 0,0-1 0,-1 0 0,1-1 0,0 0 0,0-1 0,1 0 0,-1-1 0,1 0 0,-1-1 0,1 0 0,1-1 0,-13-8 0,20 12 0,0-1 0,1 0 0,-1 1 0,1-1 0,0 0 0,-1 0 0,1-1 0,0 1 0,1 0 0,-1-1 0,1 1 0,-1-1 0,1 1 0,0-1 0,1 0 0,-1 0 0,0 1 0,1-1 0,0 0 0,0 0 0,0 0 0,1 1 0,-1-1 0,1 0 0,0 1 0,0-1 0,0 0 0,0 1 0,1-1 0,-1 1 0,4-5 0,0-1 0,0 0 0,1 0 0,0 1 0,0 0 0,1 1 0,0-1 0,1 1 0,0 0 0,0 1 0,12-8 0,-1 4 0,1 1 0,0 1 0,0 1 0,0 0 0,1 2 0,38-6 0,-14 7 0,-1 1 0,56 5 0,-83-1 0,-1 1 0,0 1 0,0 0 0,0 2 0,0-1 0,16 9 0,-2 1 0,-1 1 0,28 20 0,-33-22 0,0-1 0,0-2 0,1 0 0,0-2 0,32 7 0,-19-5 0,48 20 0,-47-16 0,-26-9 0,0-1 0,-1 2 0,24 13 0,-33-17 0,1 1 0,-1-1 0,0 1 0,1 1 0,-1-1 0,0 0 0,-1 1 0,1-1 0,-1 1 0,1 0 0,-1 0 0,0 0 0,-1 0 0,1 0 0,-1 0 0,2 6 0,7 56 0,3 80 0,-7-72 0,-6-65 0,0-1 0,1 1 0,1 0 0,-1-1 0,2 1 0,-1-1 0,1 0 0,0 0 0,0 0 0,1 0 0,1 0 0,-1-1 0,1 1 0,0-1 0,1-1 0,-1 1 0,1-1 0,1 0 0,-1 0 0,9 5 0,92 54 0,-79-50 0,-1 1 0,0 1 0,40 34 0,-43-32 0,-20-17 0,0 1 0,-1 0 0,1 0 0,0 0 0,-1 0 0,0 1 0,0 0 0,0-1 0,0 1 0,-1 0 0,3 6 0,2 6 0,-1 1 0,-1 0 0,-1 0 0,0 0 0,2 31 0,-5 90 0,-2-76 0,-3-31 0,4-30 0,0-1 0,0 0 0,0 1 0,0-1 0,-1 1 0,1-1 0,0 1 0,0-1 0,-1 0 0,1 1 0,0-1 0,0 0 0,-1 1 0,1-1 0,0 0 0,-1 1 0,1-1 0,0 0 0,-1 0 0,1 1 0,-1-1 0,1 0 0,0 0 0,-1 0 0,0 1 0,0-2 0,0 1 0,0 0 0,0-1 0,0 1 0,1 0 0,-1-1 0,0 1 0,0-1 0,0 1 0,0-1 0,1 0 0,-1 1 0,0-1 0,0 0 0,1 1 0,-1-1 0,0-1 0,-13-18 0,0 1 0,2-2 0,1 1 0,-11-27 0,-32-97 0,46 121 0,-46-155 0,-38-230 0,62 262 0,26 124 0,-1 1 0,-2 0 0,0 0 0,-1 1 0,-1 0 0,-20-35 0,18 40 0,2-1 0,0 0 0,0 0 0,2-1 0,-9-28 0,2 18 0,1-1 0,13 27 0,-1 0 0,1-1 0,0 1 0,0 0 0,0 0 0,0-1 0,1 1 0,-1 0 0,0 0 0,0-1 0,1 1 0,-1 0 0,1 0 0,-1 0 0,1-1 0,-1 1 0,1 0 0,0 0 0,0 0 0,-1 0 0,1 0 0,2-1 0,4-4 0,1 0 0,0 1 0,0 0 0,0 0 0,1 1 0,-1 0 0,1 0 0,0 1 0,18-4 0,7 0 0,45-3 0,-37 7 0,1 1 0,64 7 0,-80-2 0,-1 1 0,0 1 0,0 2 0,-1 0 0,31 14 0,-46-16 0,0 1 0,-1 0 0,0 0 0,0 1 0,0 0 0,-1 0 0,9 11 0,47 63 0,-46-56 0,-14-20 0,0 1 0,0-1 0,0 1 0,-1 0 0,0 0 0,0 0 0,-1 1 0,0-1 0,0 1 0,0 0 0,-1-1 0,1 10 0,-2-12 0,0 0 0,-1 0 0,0 0 0,1 0 0,-1-1 0,-1 1 0,1 0 0,-1-1 0,1 1 0,-1-1 0,0 1 0,0-1 0,0 0 0,-1 0 0,1 0 0,-1 0 0,0 0 0,0 0 0,0-1 0,0 1 0,0-1 0,-5 3 0,-2 0 0,0 0 0,0 0 0,0-1 0,-1-1 0,1 1 0,-1-2 0,0 1 0,-20 0 0,-7-1 0,-47-5 0,37 1 0,43 2 0,1 0 0,-1 0 0,0-1 0,1 0 0,-1 0 0,0 0 0,1 0 0,0-1 0,-1 0 0,1 1 0,-8-6 0,10 5 0,1 1 0,-1-1 0,1 1 0,-1-1 0,1 0 0,0 0 0,-1 0 0,1 0 0,0 0 0,0 0 0,0 0 0,1 0 0,-1 0 0,0-1 0,1 1 0,0 0 0,-1 0 0,1-1 0,0 1 0,0 0 0,0-1 0,1 1 0,-1 0 0,0 0 0,1-1 0,1-2 0,0-1 0,0 0 0,0 0 0,1 0 0,0 0 0,0 1 0,0-1 0,1 1 0,0 0 0,0 0 0,0 0 0,1 1 0,-1 0 0,1 0 0,0 0 0,0 0 0,1 1 0,-1-1 0,1 1 0,0 1 0,0-1 0,0 1 0,0 0 0,7-1 0,-3 0 0,1 1 0,0 1 0,1 0 0,-1 0 0,0 1 0,0 0 0,0 1 0,0 0 0,0 1 0,0 1 0,0-1 0,16 8 0,-24-9 0,-1 0 0,1 1 0,-1-1 0,1 1 0,-1 0 0,0 0 0,0 0 0,0 0 0,0 0 0,0 1 0,0-1 0,-1 1 0,1-1 0,-1 1 0,1-1 0,-1 1 0,0 0 0,0 0 0,0-1 0,-1 1 0,1 0 0,-1 0 0,1 0 0,-1 0 0,0 0 0,0 3 0,0-2 0,0-1 0,0 1 0,0-1 0,1 1 0,0-1 0,0 1 0,0-1 0,0 0 0,0 0 0,1 1 0,-1-1 0,1 0 0,0 0 0,0 0 0,3 3 0,-4-5 0,0 0 0,1 0 0,-1 0 0,1-1 0,-1 1 0,1 0 0,-1-1 0,1 1 0,-1-1 0,1 1 0,0-1 0,-1 0 0,1 1 0,0-1 0,-1 0 0,1 0 0,0-1 0,2 1 0,34-11 0,-21 6 0,48-13 0,120-16 0,37 7 0,-218 27 0,-1 0 0,1-1 0,-1 0 0,0 1 0,1-1 0,-1 0 0,0-1 0,1 1 0,-1 0 0,4-3 0,-6 2 0,0 1 0,1 0 0,-1-1 0,0 1 0,0-1 0,0 1 0,0-1 0,0 0 0,-1 1 0,1-1 0,0 0 0,-1 0 0,1 1 0,-1-1 0,0 0 0,1 0 0,-1 0 0,0 0 0,0 1 0,0-1 0,-1-2 0,0-9 0,0-1 0,-1 1 0,0 0 0,-1 0 0,-1 1 0,0-1 0,-1 1 0,-12-23 0,14 30 0,0 0 0,0 0 0,-1 0 0,1 1 0,-1-1 0,0 1 0,-1 0 0,1 0 0,-1 0 0,0 1 0,0-1 0,0 1 0,0 1 0,-1-1 0,1 1 0,-1-1 0,1 2 0,-1-1 0,0 1 0,0-1 0,-11 1 0,2 1 0,0 1 0,1 0 0,-1 2 0,0 0 0,-26 9 0,-69 33 0,74-29 0,-17 7 0,-145 56 0,196-78 0,0 0 0,0-1 0,-1 1 0,1 0 0,0 0 0,0 0 0,0 0 0,0 1 0,0-1 0,0 0 0,-2 3 0,4-3 0,-1-1 0,1 1 0,0 0 0,0 0 0,0-1 0,-1 1 0,1 0 0,0 0 0,0 0 0,0-1 0,0 1 0,0 0 0,1 0 0,-1-1 0,0 1 0,0 0 0,0 0 0,1-1 0,-1 1 0,0 0 0,1 0 0,-1-1 0,0 1 0,1 0 0,-1-1 0,1 1 0,-1-1 0,1 1 0,0-1 0,-1 1 0,1-1 0,-1 1 0,1-1 0,0 1 0,-1-1 0,2 1 0,6 4 0,0 0 0,0-1 0,0 0 0,1 0 0,-1-1 0,1 0 0,0 0 0,0-1 0,0 0 0,0-1 0,0 0 0,0 0 0,18-1 0,-8-2 0,0 0 0,1-1 0,-1 0 0,0-2 0,30-11 0,-27 5 0,-1-1 0,0-1 0,-1-1 0,0-1 0,-1 0 0,29-32 0,10-6 0,-42 40 0,0 0 0,1 2 0,0 0 0,1 1 0,0 1 0,28-10 0,-35 15 0,1 0 0,-1 1 0,1 1 0,0 0 0,0 0 0,0 1 0,1 1 0,-1 0 0,0 0 0,0 1 0,0 1 0,13 3 0,-19-2 0,0-1 0,0 1 0,-1 0 0,1 1 0,-1 0 0,1-1 0,-1 2 0,0-1 0,-1 0 0,1 1 0,-1 0 0,0 0 0,0 1 0,-1-1 0,5 10 0,3 6 0,-1 1 0,-2-1 0,7 25 0,2 17 0,-4 2 0,11 130 0,-21 136 0,-5-285 0,-2-1 0,-2 0 0,-2-1 0,-2 0 0,-2 0 0,-1-1 0,-3 0 0,-26 50 0,-43 55 0,-148 192 0,-143 112 0,248-313 0,-5-7 0,-6-5 0,-6-7 0,-4-6 0,-6-6 0,-320 165 0,409-242 0,-2-3 0,-1-3 0,0-3 0,-2-3 0,-76 9 0,103-22 0,-1-2 0,0-1 0,1-3 0,-1-2 0,0-2 0,1-2 0,0-1 0,0-3 0,-60-21 0,69 18 0,0-2 0,1-1 0,1-2 0,-53-38 0,70 44 0,0-2 0,1 0 0,1-1 0,0 0 0,0-1 0,2-1 0,0 0 0,1 0 0,1-2 0,-9-20 0,10 17 0,1-1 0,1 0 0,2 0 0,0 0 0,1-1 0,1 0 0,1 0 0,2-31 0,3 23 0,1 0 0,1 1 0,2-1 0,1 1 0,21-52 0,3 13-87,2 2 0,4 1 0,81-111 0,170-162-262,-171 219 349,5 5 0,5 5 0,252-166 0,-268 208 0,4 5 0,1 5 0,4 5 0,2 6 0,177-46 0,-227 77-9,1 3-1,144-9 0,-176 22 31,-1 2 0,1 2-1,-1 2 1,0 1 0,0 2 0,69 24-1,-88-24 43,-1 2 0,0 0 0,-1 1 0,0 1 0,36 29 0,-47-34-49,-1 1-1,0-1 1,-1 2-1,1-1 1,-2 1-1,1 0 1,-1 0-1,0 1 1,-1-1-1,-1 1 1,1 1 0,-1-1-1,-1 1 1,3 15-1,-5-18-13,-1 1 0,0-1 0,0 1 0,-1-1 0,-1 1 0,1-1 0,-1 0 0,-1 1 0,1-1 0,-1 0 0,-1-1 0,0 1 0,-5 7 0,-8 13 0,-1-2 0,-24 26 0,19-27-151,-2-1-1,0-1 0,-2-1 0,-1-1 1,0-2-1,-1 0 0,-1-2 1,-55 22-1,20-12-6674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1-23T16:33:02.802"/>
    </inkml:context>
    <inkml:brush xml:id="br0">
      <inkml:brushProperty name="width" value="0.35" units="cm"/>
      <inkml:brushProperty name="height" value="0.35" units="cm"/>
      <inkml:brushProperty name="color" value="#FFFFFF"/>
    </inkml:brush>
  </inkml:definitions>
  <inkml:trace contextRef="#ctx0" brushRef="#br0">1452 519 24575,'-20'1'0,"0"1"0,1 1 0,-1 0 0,-18 7 0,-10 1 0,-715 148 0,622-136 0,-9 3 0,147-25 0,-21 6 0,21-1 0,15 1 0,18 2 0,1-2 0,0-1 0,52 3 0,-37-5 0,703 16 0,-495-23 0,-151 2 0,137 3 0,-186 2 0,-1 1 0,75 18 0,-97-17 0,47 4 0,-27-5 0,-51-5 0,0 0 0,0 0 0,0 0 0,0 0 0,0 0 0,0 1 0,0-1 0,0 0 0,0 0 0,0 0 0,0 0 0,0 0 0,0 0 0,0 0 0,0 0 0,0 0 0,0 0 0,0 1 0,0-1 0,0 0 0,0 0 0,0 0 0,0 0 0,0 0 0,0 0 0,0 0 0,0 0 0,1 0 0,-1 0 0,0 0 0,0 0 0,0 0 0,0 1 0,0-1 0,0 0 0,0 0 0,0 0 0,0 0 0,0 0 0,0 0 0,0 0 0,0 0 0,1 0 0,-1 0 0,0 0 0,0 0 0,0 0 0,0 0 0,0 0 0,0 0 0,0 0 0,-13 4 0,-22 3 0,-148 6 0,83-8 0,0 5 0,-165 37 0,-89 72 0,13 24 0,211-87 0,-94 22 0,67-28 0,115-35 0,-53 11 0,120-32 0,42-18 0,-36 12 0,408-161 0,111-40 0,-295 137 0,-17 5 0,-177 52 0,0 3 0,110-14 0,125 13 0,-283 17 0,-8-1 0,1 0 0,-1 1 0,1 0 0,-1 0 0,0 1 0,1 0 0,-1 0 0,1 0 0,-1 0 0,0 1 0,0 0 0,0 0 0,7 4 0,-11-5 0,-1 0 0,1 0 0,0 0 0,-1 0 0,0 0 0,1 0 0,-1 0 0,0 0 0,1 0 0,-1 0 0,0 0 0,0 0 0,0 1 0,0-1 0,0 0 0,0 0 0,0 0 0,-1 0 0,1 0 0,0 0 0,0 0 0,-1 0 0,1 0 0,-1 0 0,1 0 0,-1 0 0,1 0 0,-1 0 0,0 0 0,0 0 0,1-1 0,-1 1 0,-1 1 0,-30 31 0,30-31 0,-35 28 0,-2-1 0,-64 35 0,49-31 0,-143 84 0,-70 44 0,185-106 0,-87 76 0,130-98 0,-56 38 0,78-61 0,0 0 0,0-1 0,0-1 0,-1-1 0,-1 0 0,-34 7 0,-9-1 0,23-4 0,-49 4 0,132-34 0,-27 15 0,269-124 0,-4 21 0,383-97 0,-378 147 0,-217 50 0,0 3 0,82 4 0,-149 2 0,1 0 0,-1 0 0,0 0 0,0 1 0,0 0 0,0-1 0,0 1 0,6 3 0,-8-4 0,-1 1 0,1 0 0,0-1 0,-1 1 0,1-1 0,-1 1 0,1 0 0,-1 0 0,0-1 0,1 1 0,-1 0 0,0 0 0,1-1 0,-1 1 0,0 0 0,0 0 0,0 0 0,0-1 0,0 1 0,0 0 0,0 0 0,0 0 0,0-1 0,0 1 0,0 0 0,0 0 0,-1 0 0,1-1 0,0 1 0,-1 0 0,1 0 0,0-1 0,-1 1 0,1 0 0,-1 0 0,1-1 0,-1 1 0,1-1 0,-1 1 0,-1 0 0,-4 7 0,0 0 0,-1-1 0,0-1 0,-1 1 0,0-1 0,0 0 0,-11 7 0,-70 30 0,74-36 0,-124 52 0,-165 45 0,-155 15 0,413-112 0,36-6 0,0 0 0,0 1 0,1 0 0,-1 1 0,-11 4 0,14-3 0,1 0 0,0 1 0,0 0 0,1 0 0,-1 1 0,1-1 0,0 1 0,1 0 0,-1 1 0,-5 12 0,4-11 0,1 1 0,-1 0 0,0-1 0,-14 14 0,-3-5 0,-39 24 0,10-7 0,52-34 0,0 0 0,0-1 0,0 1 0,0 0 0,0 0 0,0 0 0,1 0 0,-1 0 0,0 0 0,0 0 0,0 0 0,0 0 0,0 0 0,1 0 0,-1 0 0,0 0 0,0 0 0,0 0 0,0 1 0,0-1 0,0 0 0,1 0 0,-1 0 0,0 0 0,0 0 0,0 0 0,0 0 0,0 0 0,0 0 0,0 0 0,0 0 0,1 1 0,-1-1 0,0 0 0,0 0 0,0 0 0,0 0 0,0 0 0,0 0 0,0 1 0,0-1 0,0 0 0,0 0 0,0 0 0,0 0 0,0 0 0,0 0 0,0 1 0,0-1 0,0 0 0,0 0 0,0 0 0,0 0 0,0 0 0,0 0 0,0 1 0,0-1 0,0 0 0,0 0 0,0 0 0,0 0 0,-1 0 0,1 0 0,0 0 0,0 1 0,0-1 0,16 1 0,279-34 0,-108 9 0,295-1 0,-478 25 0,0-1 0,0 1 0,0 1 0,0-1 0,0 0 0,0 1 0,7 2 0,-10-3 0,-1 0 0,1 1 0,-1-1 0,1 0 0,-1 1 0,1-1 0,-1 0 0,0 1 0,1-1 0,-1 0 0,1 1 0,-1-1 0,0 1 0,1-1 0,-1 1 0,0-1 0,0 1 0,1-1 0,-1 1 0,0-1 0,0 1 0,0 0 0,0 0 0,0 1 0,0-1 0,0 1 0,0-1 0,-1 0 0,1 1 0,0-1 0,-1 0 0,1 0 0,-1 1 0,0-1 0,1 0 0,-2 2 0,-13 15 0,0 0 0,-1-1 0,0 0 0,-2-2 0,0 0 0,-29 19 0,19-14 0,-266 181 0,8-6 0,242-163 0,-3-1 0,0-2 0,-80 34 0,103-53 0,0-1 0,0-2 0,-1 0 0,0-2 0,0 0 0,-1-2 0,1-1 0,-1-1 0,1-1 0,-26-3 0,48 2 0,-1 0 0,1 1 0,0-1 0,0-1 0,0 1 0,0 0 0,0-1 0,0 0 0,0 1 0,0-1 0,1 0 0,-1 0 0,1-1 0,-1 1 0,1-1 0,0 1 0,0-1 0,0 1 0,0-1 0,1 0 0,-1 0 0,1 0 0,-1 0 0,1 0 0,0-1 0,0 1 0,1 0 0,-1 0 0,1-1 0,-1-5 0,0-10 0,1 0 0,0 0 0,2 0 0,3-20 0,-4 30 0,5-36 0,2 0 0,2 1 0,2 0 0,19-47 0,-24 76 0,0 1 0,1-1 0,1 1 0,0 1 0,1-1 0,15-15 0,-18 22 0,1 0 0,1 0 0,0 0 0,0 1 0,0 0 0,0 1 0,1 0 0,0 0 0,0 1 0,17-4 0,10 1 0,-35 7 0,-1 0 0,1 0 0,-1 0 0,1 0 0,-1 0 0,1 0 0,-1 1 0,1-1 0,-1 0 0,1 1 0,-1-1 0,0 1 0,1 0 0,-1-1 0,0 1 0,1 0 0,-1 0 0,0 0 0,0 0 0,0 0 0,2 2 0,-3-2 0,1 0 0,-1 0 0,0 0 0,0 0 0,0 0 0,0 0 0,0 0 0,0 0 0,0 0 0,0 0 0,0 0 0,-1 0 0,1 0 0,0 0 0,-1 0 0,1 0 0,-1 0 0,1 0 0,-1 0 0,1 0 0,-1 0 0,1 0 0,-1-1 0,0 1 0,0 0 0,1-1 0,-1 1 0,0 0 0,-2 0 0,-28 21 0,28-20 0,-32 18 0,0-2 0,0-2 0,-2-1 0,0-2 0,0-1 0,-1-2 0,-48 6 0,81-16 0,-1 1 0,1-1 0,-1 0 0,0 0 0,1 0 0,-1-1 0,-8-2 0,13 3 0,0 0 0,-1-1 0,1 1 0,0-1 0,0 1 0,0-1 0,0 0 0,0 1 0,0-1 0,0 0 0,0 0 0,0 0 0,0 0 0,0 0 0,0 0 0,0 0 0,1 0 0,-1 0 0,0 0 0,1 0 0,-1-1 0,1 1 0,0 0 0,-1 0 0,1-1 0,0 1 0,0 0 0,-1 0 0,1-1 0,0 1 0,0 0 0,1-1 0,-1 1 0,0 0 0,0 0 0,1-1 0,0-1 0,1-4 0,1-1 0,0 1 0,0 0 0,1 0 0,0 0 0,0 0 0,0 1 0,1-1 0,0 1 0,7-6 0,7-6 0,35-25 0,-53 43 0,-1-1 0,1 1 0,-1 0 0,1 0 0,-1-1 0,1 1 0,-1 0 0,0-1 0,1 1 0,-1 0 0,1-1 0,-1 1 0,0 0 0,1-1 0,-1 1 0,0-1 0,1 1 0,-1-1 0,0 1 0,0-1 0,0 1 0,1-1 0,-1 1 0,0-1 0,0 1 0,0-1 0,0 1 0,0-1 0,0 1 0,0-1 0,0 0 0,0 1 0,0-2 0,-1 1 0,0 1 0,0-1 0,-1 0 0,1 1 0,0-1 0,0 1 0,0-1 0,0 1 0,-1-1 0,1 1 0,0 0 0,-1-1 0,-1 1 0,-53-1 0,54 1 0,-230 28 0,12-1 0,215-26 0,-1-1 0,1 0 0,0 0 0,-1-1 0,1 1 0,-9-3 0,13 3 0,0-1 0,0 1 0,0-1 0,0 0 0,0 1 0,0-1 0,0 0 0,0 0 0,0 1 0,0-1 0,0 0 0,1 0 0,-1 0 0,0 0 0,0 0 0,1 0 0,-1 0 0,1 0 0,-1-1 0,1 1 0,0 0 0,-1 0 0,1 0 0,0 0 0,0-1 0,-1 1 0,1 0 0,0 0 0,0-1 0,1 1 0,-1 0 0,0 0 0,0 0 0,1-1 0,-1 0 0,5-12 0,0 0 0,1 1 0,0 0 0,1 0 0,1 1 0,11-16 0,-4 6 0,71-104 0,6 5 0,4 3 0,6 5 0,207-178 0,-294 278 0,10-8 0,30-20 0,-49 37 0,-1 0 0,1 1 0,-1 0 0,1 0 0,0 1 0,0 0 0,0 0 0,0 0 0,0 1 0,1 0 0,-1 0 0,8 0 0,-14 1 0,1 0 0,-1 0 0,1 0 0,-1 0 0,1 0 0,-1 0 0,1 0 0,-1 0 0,0 0 0,1 0 0,-1 1 0,1-1 0,-1 0 0,1 0 0,-1 0 0,0 1 0,1-1 0,-1 0 0,0 1 0,1-1 0,-1 0 0,0 1 0,0-1 0,1 0 0,-1 1 0,0-1 0,0 1 0,1-1 0,-1 0 0,0 1 0,0-1 0,0 1 0,0 0 0,-4 17 0,-18 16 0,0-7 0,-2-2 0,-1 0 0,-1-1 0,-32 22 0,-126 75 0,100-67 0,-261 162 0,294-182 0,5-1 0,-2-2 0,-75 35 0,116-63 0,0 0 0,-1-1 0,0 0 0,1 0 0,-1-1 0,-12 1 0,18-2 0,1 0 0,0 0 0,0 0 0,-1 0 0,1 0 0,0-1 0,-1 1 0,1 0 0,0-1 0,0 1 0,0-1 0,-1 1 0,1-1 0,0 0 0,0 1 0,0-1 0,0 0 0,0 0 0,-1-1 0,1 0 0,1 1 0,-1-1 0,1 1 0,-1-1 0,1 1 0,0-1 0,-1 0 0,1 1 0,0-1 0,0 1 0,0-1 0,1 0 0,-1 1 0,0-1 0,0 0 0,1 1 0,-1-1 0,1 1 0,0-1 0,0-1 0,16-33 0,2 0 0,2 1 0,34-46 0,-20 30 0,316-410 0,-346 455 0,2-1 0,-1-1 0,-1 0 0,8-12 0,-12 18 0,0 1 0,0-1 0,0-1 0,-1 1 0,1 0 0,-1 0 0,1 0 0,-1 0 0,0 0 0,1 0 0,-1-1 0,0 1 0,0 0 0,-1 0 0,1 0 0,0-1 0,-1 1 0,0 0 0,1 0 0,-2-3 0,-6-10 0,2 0 0,0 0 0,1 0 0,1-1 0,0 1 0,1-1 0,0 0 0,2 0 0,0 0 0,0-1 0,2 1 0,0 0 0,1 0 0,0 0 0,1 0 0,1 0 0,1 1 0,0 0 0,13-25 0,-5 13 0,1 2 0,2 0 0,32-40 0,9 1 0,3 2 0,3 3 0,110-80 0,-158 130 0,-15 12 0,-23 21 0,-62 44 0,-4-4 0,-178 99 0,230-144 0,18-10 0,1 1 0,1 1 0,-22 16 0,-16 16 0,30-25 0,-33 32 0,-80 75 0,5 4 0,124-119 0,0 1 0,1-1 0,0 2 0,0-1 0,2 1 0,-1 0 0,1 1 0,-5 15 0,-7 13 0,-14 30 0,3 1 0,-21 82 0,46-141 0,0 0 0,-1 0 0,-1-1 0,0 0 0,-1 0 0,0 0 0,-1-1 0,-13 16 0,18-30 0,2-8 0,4-14 0,63-231 0,18-73 0,-61 261 0,2 0 0,60-110 0,-65 135 0,-18 37 0,0 0 0,1 0 0,-1 0 0,1 0 0,1 0 0,-1 1 0,1-1 0,0 1 0,0 0 0,1 0 0,-1 0 0,1 1 0,8-6 0,27-15 0,2 1 0,1 3 0,1 1 0,1 2 0,0 3 0,1 1 0,93-15 0,7 16 0,206 9 0,-238 6 0,-76-1 0,-1 1 0,1 2 0,-1 1 0,61 18 0,-72-17 0,-1-1 0,1-2 0,-1 0 0,44-2 0,12 1 0,-43 3 0,63 15 0,-66-11 0,0-2 0,42 2 0,35 4 0,18 0 0,-98-13 0,-16-1 0,0 1 0,22 2 0,-35-1 0,0-1 0,1 1 0,-1 0 0,0-1 0,0 1 0,0 1 0,0-1 0,0 0 0,0 1 0,0 0 0,0-1 0,0 1 0,-1 0 0,1 1 0,-1-1 0,0 0 0,3 4 0,-4-5 0,-1 0 0,1 0 0,-1 1 0,1-1 0,-1 1 0,0-1 0,1 0 0,-1 1 0,0-1 0,0 1 0,0-1 0,0 1 0,0-1 0,0 0 0,-1 1 0,1-1 0,0 1 0,-1-1 0,1 0 0,-1 1 0,1-1 0,-1 0 0,0 0 0,1 1 0,-1-1 0,0 0 0,0 0 0,0 0 0,0 0 0,0 0 0,-2 2 0,-39 27 0,41-29 0,-30 16 0,0-1 0,-1-2 0,-1-1 0,-41 10 0,-144 25 0,110-26 0,5-3 0,51-10 0,1 1 0,1 3 0,-82 32 0,106-33 0,-2 2 0,-51 16 0,79-30 0,-1 0 0,0 1 0,0-1 0,0 0 0,0 0 0,0 1 0,1-1 0,-1 0 0,0 0 0,0 0 0,0 0 0,0 0 0,0 0 0,0 0 0,0 0 0,0-1 0,1 1 0,-1 0 0,0 0 0,-1-1 0,2 0 0,0 0 0,0 0 0,0 0 0,0 1 0,1-1 0,-1 0 0,0 0 0,1 0 0,-1 1 0,0-1 0,1 0 0,-1 1 0,1-1 0,-1 0 0,1 1 0,-1-1 0,1 1 0,0-1 0,-1 1 0,1-1 0,0 1 0,-1-1 0,1 1 0,0 0 0,0-1 0,14-8 0,0 2 0,0-1 0,1 2 0,-1 0 0,28-6 0,-8 1 0,32-9 0,0 4 0,116-14 0,140 18 0,-256 13 0,165 10 0,-202-7 0,-1 1 0,-1 1 0,1 2 0,-1 1 0,50 23 0,-44-14 0,0 1 0,-1 2 0,-1 1 0,-1 2 0,-2 1 0,0 1 0,-1 1 0,33 44 0,-43-48 0,-4-5 0,20 31 0,-31-43 0,1 1 0,-1-1 0,-1 1 0,1 0 0,-1 0 0,0 0 0,-1 0 0,1 0 0,-1 9 0,-1 3 0,-1 0 0,-1-1 0,-1 1 0,-1-1 0,0 0 0,-1 0 0,-1 0 0,-1-1 0,-14 27 0,-2-4 0,-1-1 0,-52 64 0,25-45-44,-2-3-1,-3-1 1,-2-4-1,-2-1 0,-2-4 1,-127 71-1,92-67-17,-1-4-1,-2-5 1,-2-4 0,-140 30-1,-49-20 63,231-41 0,-1-3 0,-110-11 0,170 9 0,-9-1 79,0-1 0,0 0 0,-16-5 0,23 6-65,1 0 1,0 0 0,0 0-1,-1 0 1,1 0 0,0-1 0,0 1-1,0-1 1,0 1 0,1-1-1,-1 0 1,0 0 0,1 0-1,-1 0 1,1 0 0,0 0-1,0 0 1,0 0 0,0 0 0,-1-4-1,-1-4-14,1-1 0,1 1 0,0 0 0,0-1 0,1 1 0,0-1 0,1 1 0,0-1 0,5-18 0,-1 13 0,0 0 0,2 1 0,-1-1 0,2 1 0,14-21 0,5-1 0,3 1 0,0 1 0,52-45 0,-39 41 0,2 1 0,1 3 0,1 1 0,104-53 0,-130 78 0,1 2 0,0 0 0,0 1 0,29-4 0,92-3 0,-117 12-1365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64274-3656-8746-383A-E49FFE3DC6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D0D13D3-4718-7D4B-61CD-EE125E194A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242EE1F-EDA7-E731-3DBC-EADDEB05AC97}"/>
              </a:ext>
            </a:extLst>
          </p:cNvPr>
          <p:cNvSpPr>
            <a:spLocks noGrp="1"/>
          </p:cNvSpPr>
          <p:nvPr>
            <p:ph type="dt" sz="half" idx="10"/>
          </p:nvPr>
        </p:nvSpPr>
        <p:spPr/>
        <p:txBody>
          <a:bodyPr/>
          <a:lstStyle/>
          <a:p>
            <a:fld id="{461DED25-4D1D-45F4-A152-003F9975E92F}" type="datetimeFigureOut">
              <a:rPr lang="en-IN" smtClean="0"/>
              <a:t>29-01-2023</a:t>
            </a:fld>
            <a:endParaRPr lang="en-IN"/>
          </a:p>
        </p:txBody>
      </p:sp>
      <p:sp>
        <p:nvSpPr>
          <p:cNvPr id="5" name="Footer Placeholder 4">
            <a:extLst>
              <a:ext uri="{FF2B5EF4-FFF2-40B4-BE49-F238E27FC236}">
                <a16:creationId xmlns:a16="http://schemas.microsoft.com/office/drawing/2014/main" id="{3AEE4AC6-CEC6-3165-3D4A-CD47E8DDF8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B27F52-1863-4FDE-578A-CC3AA52E18E9}"/>
              </a:ext>
            </a:extLst>
          </p:cNvPr>
          <p:cNvSpPr>
            <a:spLocks noGrp="1"/>
          </p:cNvSpPr>
          <p:nvPr>
            <p:ph type="sldNum" sz="quarter" idx="12"/>
          </p:nvPr>
        </p:nvSpPr>
        <p:spPr/>
        <p:txBody>
          <a:bodyPr/>
          <a:lstStyle/>
          <a:p>
            <a:fld id="{2B42E7F3-D22A-4F7C-89FC-F3DDC3BEA012}" type="slidenum">
              <a:rPr lang="en-IN" smtClean="0"/>
              <a:t>‹#›</a:t>
            </a:fld>
            <a:endParaRPr lang="en-IN"/>
          </a:p>
        </p:txBody>
      </p:sp>
    </p:spTree>
    <p:extLst>
      <p:ext uri="{BB962C8B-B14F-4D97-AF65-F5344CB8AC3E}">
        <p14:creationId xmlns:p14="http://schemas.microsoft.com/office/powerpoint/2010/main" val="4136181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8961-5479-A283-1619-C84429BCEB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6F87F7-8D0E-43B5-473A-BCBF12DF67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5AB67F-592F-4EE8-D96E-7BFBE5445147}"/>
              </a:ext>
            </a:extLst>
          </p:cNvPr>
          <p:cNvSpPr>
            <a:spLocks noGrp="1"/>
          </p:cNvSpPr>
          <p:nvPr>
            <p:ph type="dt" sz="half" idx="10"/>
          </p:nvPr>
        </p:nvSpPr>
        <p:spPr/>
        <p:txBody>
          <a:bodyPr/>
          <a:lstStyle/>
          <a:p>
            <a:fld id="{461DED25-4D1D-45F4-A152-003F9975E92F}" type="datetimeFigureOut">
              <a:rPr lang="en-IN" smtClean="0"/>
              <a:t>29-01-2023</a:t>
            </a:fld>
            <a:endParaRPr lang="en-IN"/>
          </a:p>
        </p:txBody>
      </p:sp>
      <p:sp>
        <p:nvSpPr>
          <p:cNvPr id="5" name="Footer Placeholder 4">
            <a:extLst>
              <a:ext uri="{FF2B5EF4-FFF2-40B4-BE49-F238E27FC236}">
                <a16:creationId xmlns:a16="http://schemas.microsoft.com/office/drawing/2014/main" id="{B43DF6B9-5F2D-9695-FE0E-D1E2C218FC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28A064-9136-E6FE-F762-889333492DB8}"/>
              </a:ext>
            </a:extLst>
          </p:cNvPr>
          <p:cNvSpPr>
            <a:spLocks noGrp="1"/>
          </p:cNvSpPr>
          <p:nvPr>
            <p:ph type="sldNum" sz="quarter" idx="12"/>
          </p:nvPr>
        </p:nvSpPr>
        <p:spPr/>
        <p:txBody>
          <a:bodyPr/>
          <a:lstStyle/>
          <a:p>
            <a:fld id="{2B42E7F3-D22A-4F7C-89FC-F3DDC3BEA012}" type="slidenum">
              <a:rPr lang="en-IN" smtClean="0"/>
              <a:t>‹#›</a:t>
            </a:fld>
            <a:endParaRPr lang="en-IN"/>
          </a:p>
        </p:txBody>
      </p:sp>
    </p:spTree>
    <p:extLst>
      <p:ext uri="{BB962C8B-B14F-4D97-AF65-F5344CB8AC3E}">
        <p14:creationId xmlns:p14="http://schemas.microsoft.com/office/powerpoint/2010/main" val="2348610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A88AA2-F076-463B-AF9D-1A8420C1F1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69C8F9-C427-F0E8-A829-2C96A7D246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9A0313-979D-DCB4-61CC-1BCFA92BFE68}"/>
              </a:ext>
            </a:extLst>
          </p:cNvPr>
          <p:cNvSpPr>
            <a:spLocks noGrp="1"/>
          </p:cNvSpPr>
          <p:nvPr>
            <p:ph type="dt" sz="half" idx="10"/>
          </p:nvPr>
        </p:nvSpPr>
        <p:spPr/>
        <p:txBody>
          <a:bodyPr/>
          <a:lstStyle/>
          <a:p>
            <a:fld id="{461DED25-4D1D-45F4-A152-003F9975E92F}" type="datetimeFigureOut">
              <a:rPr lang="en-IN" smtClean="0"/>
              <a:t>29-01-2023</a:t>
            </a:fld>
            <a:endParaRPr lang="en-IN"/>
          </a:p>
        </p:txBody>
      </p:sp>
      <p:sp>
        <p:nvSpPr>
          <p:cNvPr id="5" name="Footer Placeholder 4">
            <a:extLst>
              <a:ext uri="{FF2B5EF4-FFF2-40B4-BE49-F238E27FC236}">
                <a16:creationId xmlns:a16="http://schemas.microsoft.com/office/drawing/2014/main" id="{6146373E-1449-2FEB-2488-D00A16174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FC7C7E-1ECA-D84E-0DC4-FF0643C00CDF}"/>
              </a:ext>
            </a:extLst>
          </p:cNvPr>
          <p:cNvSpPr>
            <a:spLocks noGrp="1"/>
          </p:cNvSpPr>
          <p:nvPr>
            <p:ph type="sldNum" sz="quarter" idx="12"/>
          </p:nvPr>
        </p:nvSpPr>
        <p:spPr/>
        <p:txBody>
          <a:bodyPr/>
          <a:lstStyle/>
          <a:p>
            <a:fld id="{2B42E7F3-D22A-4F7C-89FC-F3DDC3BEA012}" type="slidenum">
              <a:rPr lang="en-IN" smtClean="0"/>
              <a:t>‹#›</a:t>
            </a:fld>
            <a:endParaRPr lang="en-IN"/>
          </a:p>
        </p:txBody>
      </p:sp>
    </p:spTree>
    <p:extLst>
      <p:ext uri="{BB962C8B-B14F-4D97-AF65-F5344CB8AC3E}">
        <p14:creationId xmlns:p14="http://schemas.microsoft.com/office/powerpoint/2010/main" val="202728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328A-5721-53C8-B171-52F79ADD73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C541CC-16B1-13D1-2891-BB48874784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6F921F-22DF-AB41-B7EB-B7F8F3940197}"/>
              </a:ext>
            </a:extLst>
          </p:cNvPr>
          <p:cNvSpPr>
            <a:spLocks noGrp="1"/>
          </p:cNvSpPr>
          <p:nvPr>
            <p:ph type="dt" sz="half" idx="10"/>
          </p:nvPr>
        </p:nvSpPr>
        <p:spPr/>
        <p:txBody>
          <a:bodyPr/>
          <a:lstStyle/>
          <a:p>
            <a:fld id="{461DED25-4D1D-45F4-A152-003F9975E92F}" type="datetimeFigureOut">
              <a:rPr lang="en-IN" smtClean="0"/>
              <a:t>29-01-2023</a:t>
            </a:fld>
            <a:endParaRPr lang="en-IN"/>
          </a:p>
        </p:txBody>
      </p:sp>
      <p:sp>
        <p:nvSpPr>
          <p:cNvPr id="5" name="Footer Placeholder 4">
            <a:extLst>
              <a:ext uri="{FF2B5EF4-FFF2-40B4-BE49-F238E27FC236}">
                <a16:creationId xmlns:a16="http://schemas.microsoft.com/office/drawing/2014/main" id="{306A1A2D-9F67-B536-19D6-F0FB69248E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411B0B-A2A8-6421-803D-2EAB3B670353}"/>
              </a:ext>
            </a:extLst>
          </p:cNvPr>
          <p:cNvSpPr>
            <a:spLocks noGrp="1"/>
          </p:cNvSpPr>
          <p:nvPr>
            <p:ph type="sldNum" sz="quarter" idx="12"/>
          </p:nvPr>
        </p:nvSpPr>
        <p:spPr/>
        <p:txBody>
          <a:bodyPr/>
          <a:lstStyle/>
          <a:p>
            <a:fld id="{2B42E7F3-D22A-4F7C-89FC-F3DDC3BEA012}" type="slidenum">
              <a:rPr lang="en-IN" smtClean="0"/>
              <a:t>‹#›</a:t>
            </a:fld>
            <a:endParaRPr lang="en-IN"/>
          </a:p>
        </p:txBody>
      </p:sp>
    </p:spTree>
    <p:extLst>
      <p:ext uri="{BB962C8B-B14F-4D97-AF65-F5344CB8AC3E}">
        <p14:creationId xmlns:p14="http://schemas.microsoft.com/office/powerpoint/2010/main" val="4188696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F2CDF-611D-674F-F126-39B640D9EF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0D5784-4AC6-176B-62A8-5D34E008E0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91F70-1B55-34CA-3111-EEB07B241524}"/>
              </a:ext>
            </a:extLst>
          </p:cNvPr>
          <p:cNvSpPr>
            <a:spLocks noGrp="1"/>
          </p:cNvSpPr>
          <p:nvPr>
            <p:ph type="dt" sz="half" idx="10"/>
          </p:nvPr>
        </p:nvSpPr>
        <p:spPr/>
        <p:txBody>
          <a:bodyPr/>
          <a:lstStyle/>
          <a:p>
            <a:fld id="{461DED25-4D1D-45F4-A152-003F9975E92F}" type="datetimeFigureOut">
              <a:rPr lang="en-IN" smtClean="0"/>
              <a:t>29-01-2023</a:t>
            </a:fld>
            <a:endParaRPr lang="en-IN"/>
          </a:p>
        </p:txBody>
      </p:sp>
      <p:sp>
        <p:nvSpPr>
          <p:cNvPr id="5" name="Footer Placeholder 4">
            <a:extLst>
              <a:ext uri="{FF2B5EF4-FFF2-40B4-BE49-F238E27FC236}">
                <a16:creationId xmlns:a16="http://schemas.microsoft.com/office/drawing/2014/main" id="{D6A7997B-4B4A-A9CA-B512-397B6A1DE2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8C2581-0846-BC86-0BD0-BD52F6A4182E}"/>
              </a:ext>
            </a:extLst>
          </p:cNvPr>
          <p:cNvSpPr>
            <a:spLocks noGrp="1"/>
          </p:cNvSpPr>
          <p:nvPr>
            <p:ph type="sldNum" sz="quarter" idx="12"/>
          </p:nvPr>
        </p:nvSpPr>
        <p:spPr/>
        <p:txBody>
          <a:bodyPr/>
          <a:lstStyle/>
          <a:p>
            <a:fld id="{2B42E7F3-D22A-4F7C-89FC-F3DDC3BEA012}" type="slidenum">
              <a:rPr lang="en-IN" smtClean="0"/>
              <a:t>‹#›</a:t>
            </a:fld>
            <a:endParaRPr lang="en-IN"/>
          </a:p>
        </p:txBody>
      </p:sp>
    </p:spTree>
    <p:extLst>
      <p:ext uri="{BB962C8B-B14F-4D97-AF65-F5344CB8AC3E}">
        <p14:creationId xmlns:p14="http://schemas.microsoft.com/office/powerpoint/2010/main" val="2958599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E1150-1381-32A5-419C-AB8D7C27FE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FFB74C-2F42-8486-8A2E-556F3F06AF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1DDE2B2-B93F-6B6F-62C3-6848C90D90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E1962F-A670-ECC1-8B18-30A51B792EE6}"/>
              </a:ext>
            </a:extLst>
          </p:cNvPr>
          <p:cNvSpPr>
            <a:spLocks noGrp="1"/>
          </p:cNvSpPr>
          <p:nvPr>
            <p:ph type="dt" sz="half" idx="10"/>
          </p:nvPr>
        </p:nvSpPr>
        <p:spPr/>
        <p:txBody>
          <a:bodyPr/>
          <a:lstStyle/>
          <a:p>
            <a:fld id="{461DED25-4D1D-45F4-A152-003F9975E92F}" type="datetimeFigureOut">
              <a:rPr lang="en-IN" smtClean="0"/>
              <a:t>29-01-2023</a:t>
            </a:fld>
            <a:endParaRPr lang="en-IN"/>
          </a:p>
        </p:txBody>
      </p:sp>
      <p:sp>
        <p:nvSpPr>
          <p:cNvPr id="6" name="Footer Placeholder 5">
            <a:extLst>
              <a:ext uri="{FF2B5EF4-FFF2-40B4-BE49-F238E27FC236}">
                <a16:creationId xmlns:a16="http://schemas.microsoft.com/office/drawing/2014/main" id="{BE08EC93-A958-FFEF-62DF-99DE297DB0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95087E-7B62-0DEB-FDC6-960C7EA83BE9}"/>
              </a:ext>
            </a:extLst>
          </p:cNvPr>
          <p:cNvSpPr>
            <a:spLocks noGrp="1"/>
          </p:cNvSpPr>
          <p:nvPr>
            <p:ph type="sldNum" sz="quarter" idx="12"/>
          </p:nvPr>
        </p:nvSpPr>
        <p:spPr/>
        <p:txBody>
          <a:bodyPr/>
          <a:lstStyle/>
          <a:p>
            <a:fld id="{2B42E7F3-D22A-4F7C-89FC-F3DDC3BEA012}" type="slidenum">
              <a:rPr lang="en-IN" smtClean="0"/>
              <a:t>‹#›</a:t>
            </a:fld>
            <a:endParaRPr lang="en-IN"/>
          </a:p>
        </p:txBody>
      </p:sp>
    </p:spTree>
    <p:extLst>
      <p:ext uri="{BB962C8B-B14F-4D97-AF65-F5344CB8AC3E}">
        <p14:creationId xmlns:p14="http://schemas.microsoft.com/office/powerpoint/2010/main" val="905596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A05EE-1A09-CB85-EB8E-28D009A195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4D7D5F-1019-AD1E-3780-4FC857E2B5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2401A8-C8F9-35EF-079C-C67F84134C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242A9DB-8413-D6F3-8C79-A228063B2C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1B70AE-EEB0-8282-9289-BEA03A53A1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1610616-DAF3-12AD-A39D-FA09A9104371}"/>
              </a:ext>
            </a:extLst>
          </p:cNvPr>
          <p:cNvSpPr>
            <a:spLocks noGrp="1"/>
          </p:cNvSpPr>
          <p:nvPr>
            <p:ph type="dt" sz="half" idx="10"/>
          </p:nvPr>
        </p:nvSpPr>
        <p:spPr/>
        <p:txBody>
          <a:bodyPr/>
          <a:lstStyle/>
          <a:p>
            <a:fld id="{461DED25-4D1D-45F4-A152-003F9975E92F}" type="datetimeFigureOut">
              <a:rPr lang="en-IN" smtClean="0"/>
              <a:t>29-01-2023</a:t>
            </a:fld>
            <a:endParaRPr lang="en-IN"/>
          </a:p>
        </p:txBody>
      </p:sp>
      <p:sp>
        <p:nvSpPr>
          <p:cNvPr id="8" name="Footer Placeholder 7">
            <a:extLst>
              <a:ext uri="{FF2B5EF4-FFF2-40B4-BE49-F238E27FC236}">
                <a16:creationId xmlns:a16="http://schemas.microsoft.com/office/drawing/2014/main" id="{B08579C5-E058-B2C9-DB87-1FE669EB64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956477-0DEF-FA15-B827-074907AF5CC4}"/>
              </a:ext>
            </a:extLst>
          </p:cNvPr>
          <p:cNvSpPr>
            <a:spLocks noGrp="1"/>
          </p:cNvSpPr>
          <p:nvPr>
            <p:ph type="sldNum" sz="quarter" idx="12"/>
          </p:nvPr>
        </p:nvSpPr>
        <p:spPr/>
        <p:txBody>
          <a:bodyPr/>
          <a:lstStyle/>
          <a:p>
            <a:fld id="{2B42E7F3-D22A-4F7C-89FC-F3DDC3BEA012}" type="slidenum">
              <a:rPr lang="en-IN" smtClean="0"/>
              <a:t>‹#›</a:t>
            </a:fld>
            <a:endParaRPr lang="en-IN"/>
          </a:p>
        </p:txBody>
      </p:sp>
    </p:spTree>
    <p:extLst>
      <p:ext uri="{BB962C8B-B14F-4D97-AF65-F5344CB8AC3E}">
        <p14:creationId xmlns:p14="http://schemas.microsoft.com/office/powerpoint/2010/main" val="118996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7FDE-3DC0-E441-DB37-4ACB3D92CF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05260D-D8EB-45AD-2AD8-053C8BDFCF10}"/>
              </a:ext>
            </a:extLst>
          </p:cNvPr>
          <p:cNvSpPr>
            <a:spLocks noGrp="1"/>
          </p:cNvSpPr>
          <p:nvPr>
            <p:ph type="dt" sz="half" idx="10"/>
          </p:nvPr>
        </p:nvSpPr>
        <p:spPr/>
        <p:txBody>
          <a:bodyPr/>
          <a:lstStyle/>
          <a:p>
            <a:fld id="{461DED25-4D1D-45F4-A152-003F9975E92F}" type="datetimeFigureOut">
              <a:rPr lang="en-IN" smtClean="0"/>
              <a:t>29-01-2023</a:t>
            </a:fld>
            <a:endParaRPr lang="en-IN"/>
          </a:p>
        </p:txBody>
      </p:sp>
      <p:sp>
        <p:nvSpPr>
          <p:cNvPr id="4" name="Footer Placeholder 3">
            <a:extLst>
              <a:ext uri="{FF2B5EF4-FFF2-40B4-BE49-F238E27FC236}">
                <a16:creationId xmlns:a16="http://schemas.microsoft.com/office/drawing/2014/main" id="{EE2BAFED-1CA8-8CEE-365D-7ADB2824FE6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F6A325D-82D0-1B91-1E00-25C475D50976}"/>
              </a:ext>
            </a:extLst>
          </p:cNvPr>
          <p:cNvSpPr>
            <a:spLocks noGrp="1"/>
          </p:cNvSpPr>
          <p:nvPr>
            <p:ph type="sldNum" sz="quarter" idx="12"/>
          </p:nvPr>
        </p:nvSpPr>
        <p:spPr/>
        <p:txBody>
          <a:bodyPr/>
          <a:lstStyle/>
          <a:p>
            <a:fld id="{2B42E7F3-D22A-4F7C-89FC-F3DDC3BEA012}" type="slidenum">
              <a:rPr lang="en-IN" smtClean="0"/>
              <a:t>‹#›</a:t>
            </a:fld>
            <a:endParaRPr lang="en-IN"/>
          </a:p>
        </p:txBody>
      </p:sp>
    </p:spTree>
    <p:extLst>
      <p:ext uri="{BB962C8B-B14F-4D97-AF65-F5344CB8AC3E}">
        <p14:creationId xmlns:p14="http://schemas.microsoft.com/office/powerpoint/2010/main" val="3145168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B4D6F7-03DD-5D09-517F-9EBDB32D4AAF}"/>
              </a:ext>
            </a:extLst>
          </p:cNvPr>
          <p:cNvSpPr>
            <a:spLocks noGrp="1"/>
          </p:cNvSpPr>
          <p:nvPr>
            <p:ph type="dt" sz="half" idx="10"/>
          </p:nvPr>
        </p:nvSpPr>
        <p:spPr/>
        <p:txBody>
          <a:bodyPr/>
          <a:lstStyle/>
          <a:p>
            <a:fld id="{461DED25-4D1D-45F4-A152-003F9975E92F}" type="datetimeFigureOut">
              <a:rPr lang="en-IN" smtClean="0"/>
              <a:t>29-01-2023</a:t>
            </a:fld>
            <a:endParaRPr lang="en-IN"/>
          </a:p>
        </p:txBody>
      </p:sp>
      <p:sp>
        <p:nvSpPr>
          <p:cNvPr id="3" name="Footer Placeholder 2">
            <a:extLst>
              <a:ext uri="{FF2B5EF4-FFF2-40B4-BE49-F238E27FC236}">
                <a16:creationId xmlns:a16="http://schemas.microsoft.com/office/drawing/2014/main" id="{7505825D-75D5-B1A1-282A-798BDFEBA4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482F509-2F05-090A-1D4B-AAE51DE94361}"/>
              </a:ext>
            </a:extLst>
          </p:cNvPr>
          <p:cNvSpPr>
            <a:spLocks noGrp="1"/>
          </p:cNvSpPr>
          <p:nvPr>
            <p:ph type="sldNum" sz="quarter" idx="12"/>
          </p:nvPr>
        </p:nvSpPr>
        <p:spPr/>
        <p:txBody>
          <a:bodyPr/>
          <a:lstStyle/>
          <a:p>
            <a:fld id="{2B42E7F3-D22A-4F7C-89FC-F3DDC3BEA012}" type="slidenum">
              <a:rPr lang="en-IN" smtClean="0"/>
              <a:t>‹#›</a:t>
            </a:fld>
            <a:endParaRPr lang="en-IN"/>
          </a:p>
        </p:txBody>
      </p:sp>
    </p:spTree>
    <p:extLst>
      <p:ext uri="{BB962C8B-B14F-4D97-AF65-F5344CB8AC3E}">
        <p14:creationId xmlns:p14="http://schemas.microsoft.com/office/powerpoint/2010/main" val="1845022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11837-147E-0862-20DD-22CD4287BA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8BC733-1995-CE26-DD12-58D18B184B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75C075-C828-A825-FE79-FECEE8146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EFE739-8698-3AA7-28A3-9F8776CD3FA8}"/>
              </a:ext>
            </a:extLst>
          </p:cNvPr>
          <p:cNvSpPr>
            <a:spLocks noGrp="1"/>
          </p:cNvSpPr>
          <p:nvPr>
            <p:ph type="dt" sz="half" idx="10"/>
          </p:nvPr>
        </p:nvSpPr>
        <p:spPr/>
        <p:txBody>
          <a:bodyPr/>
          <a:lstStyle/>
          <a:p>
            <a:fld id="{461DED25-4D1D-45F4-A152-003F9975E92F}" type="datetimeFigureOut">
              <a:rPr lang="en-IN" smtClean="0"/>
              <a:t>29-01-2023</a:t>
            </a:fld>
            <a:endParaRPr lang="en-IN"/>
          </a:p>
        </p:txBody>
      </p:sp>
      <p:sp>
        <p:nvSpPr>
          <p:cNvPr id="6" name="Footer Placeholder 5">
            <a:extLst>
              <a:ext uri="{FF2B5EF4-FFF2-40B4-BE49-F238E27FC236}">
                <a16:creationId xmlns:a16="http://schemas.microsoft.com/office/drawing/2014/main" id="{8995FB0E-3437-2C11-F981-7FB22C7E7D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FBD277-7833-6A86-7B27-42D7B3FECB95}"/>
              </a:ext>
            </a:extLst>
          </p:cNvPr>
          <p:cNvSpPr>
            <a:spLocks noGrp="1"/>
          </p:cNvSpPr>
          <p:nvPr>
            <p:ph type="sldNum" sz="quarter" idx="12"/>
          </p:nvPr>
        </p:nvSpPr>
        <p:spPr/>
        <p:txBody>
          <a:bodyPr/>
          <a:lstStyle/>
          <a:p>
            <a:fld id="{2B42E7F3-D22A-4F7C-89FC-F3DDC3BEA012}" type="slidenum">
              <a:rPr lang="en-IN" smtClean="0"/>
              <a:t>‹#›</a:t>
            </a:fld>
            <a:endParaRPr lang="en-IN"/>
          </a:p>
        </p:txBody>
      </p:sp>
    </p:spTree>
    <p:extLst>
      <p:ext uri="{BB962C8B-B14F-4D97-AF65-F5344CB8AC3E}">
        <p14:creationId xmlns:p14="http://schemas.microsoft.com/office/powerpoint/2010/main" val="2384362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7C2DD-C1DA-8180-2B2D-EE84B12DFE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F85F4B-3B6B-08D6-7260-2BC60058CE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481D552-5E1B-0FBA-7FF8-44A43EC5F5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D1C10-D367-E5C1-1FD5-10D77225D165}"/>
              </a:ext>
            </a:extLst>
          </p:cNvPr>
          <p:cNvSpPr>
            <a:spLocks noGrp="1"/>
          </p:cNvSpPr>
          <p:nvPr>
            <p:ph type="dt" sz="half" idx="10"/>
          </p:nvPr>
        </p:nvSpPr>
        <p:spPr/>
        <p:txBody>
          <a:bodyPr/>
          <a:lstStyle/>
          <a:p>
            <a:fld id="{461DED25-4D1D-45F4-A152-003F9975E92F}" type="datetimeFigureOut">
              <a:rPr lang="en-IN" smtClean="0"/>
              <a:t>29-01-2023</a:t>
            </a:fld>
            <a:endParaRPr lang="en-IN"/>
          </a:p>
        </p:txBody>
      </p:sp>
      <p:sp>
        <p:nvSpPr>
          <p:cNvPr id="6" name="Footer Placeholder 5">
            <a:extLst>
              <a:ext uri="{FF2B5EF4-FFF2-40B4-BE49-F238E27FC236}">
                <a16:creationId xmlns:a16="http://schemas.microsoft.com/office/drawing/2014/main" id="{7C3EA331-76A7-5535-28FD-9F2CC82DAD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E7B512-5F4E-8929-A383-C1C857A8A68C}"/>
              </a:ext>
            </a:extLst>
          </p:cNvPr>
          <p:cNvSpPr>
            <a:spLocks noGrp="1"/>
          </p:cNvSpPr>
          <p:nvPr>
            <p:ph type="sldNum" sz="quarter" idx="12"/>
          </p:nvPr>
        </p:nvSpPr>
        <p:spPr/>
        <p:txBody>
          <a:bodyPr/>
          <a:lstStyle/>
          <a:p>
            <a:fld id="{2B42E7F3-D22A-4F7C-89FC-F3DDC3BEA012}" type="slidenum">
              <a:rPr lang="en-IN" smtClean="0"/>
              <a:t>‹#›</a:t>
            </a:fld>
            <a:endParaRPr lang="en-IN"/>
          </a:p>
        </p:txBody>
      </p:sp>
    </p:spTree>
    <p:extLst>
      <p:ext uri="{BB962C8B-B14F-4D97-AF65-F5344CB8AC3E}">
        <p14:creationId xmlns:p14="http://schemas.microsoft.com/office/powerpoint/2010/main" val="53765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0567DD-BA68-880A-4E65-7CC6728BD2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C97D6-AD6B-80E9-E478-414EC94563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FF0C9B-FA58-355A-261A-9DB9223EAF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1DED25-4D1D-45F4-A152-003F9975E92F}" type="datetimeFigureOut">
              <a:rPr lang="en-IN" smtClean="0"/>
              <a:t>29-01-2023</a:t>
            </a:fld>
            <a:endParaRPr lang="en-IN"/>
          </a:p>
        </p:txBody>
      </p:sp>
      <p:sp>
        <p:nvSpPr>
          <p:cNvPr id="5" name="Footer Placeholder 4">
            <a:extLst>
              <a:ext uri="{FF2B5EF4-FFF2-40B4-BE49-F238E27FC236}">
                <a16:creationId xmlns:a16="http://schemas.microsoft.com/office/drawing/2014/main" id="{82FABCD0-F071-8E6F-8663-2FE998CD36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915020-288F-F84E-390B-4475EA95E3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42E7F3-D22A-4F7C-89FC-F3DDC3BEA012}" type="slidenum">
              <a:rPr lang="en-IN" smtClean="0"/>
              <a:t>‹#›</a:t>
            </a:fld>
            <a:endParaRPr lang="en-IN"/>
          </a:p>
        </p:txBody>
      </p:sp>
    </p:spTree>
    <p:extLst>
      <p:ext uri="{BB962C8B-B14F-4D97-AF65-F5344CB8AC3E}">
        <p14:creationId xmlns:p14="http://schemas.microsoft.com/office/powerpoint/2010/main" val="1420289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2.xml"/><Relationship Id="rId7"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hyperlink" Target="https://www.citrix.com/solutions/secure-access/what-is-data-security-and-data-loss-prevention.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citrix.com/solutions/app-delivery-and-security/what-is-hybrid-cloud.html" TargetMode="External"/><Relationship Id="rId2" Type="http://schemas.openxmlformats.org/officeDocument/2006/relationships/hyperlink" Target="https://www.citrix.com/solutions/zero-trust-network-access/what-is-zero-trust-security.html" TargetMode="External"/><Relationship Id="rId1" Type="http://schemas.openxmlformats.org/officeDocument/2006/relationships/slideLayout" Target="../slideLayouts/slideLayout2.xml"/><Relationship Id="rId6" Type="http://schemas.openxmlformats.org/officeDocument/2006/relationships/hyperlink" Target="https://www.citrix.com/solutions/unified-endpoint-management/what-is-byod.html" TargetMode="External"/><Relationship Id="rId5" Type="http://schemas.openxmlformats.org/officeDocument/2006/relationships/hyperlink" Target="https://www.citrix.com/solutions/secure-access/what-is-single-sign-on-sso.html" TargetMode="External"/><Relationship Id="rId4" Type="http://schemas.openxmlformats.org/officeDocument/2006/relationships/hyperlink" Target="https://www.citrix.com/solutions/app-delivery-and-security/what-is-multi-cloud.htm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654D-9C89-9E17-5F9A-713742656600}"/>
              </a:ext>
            </a:extLst>
          </p:cNvPr>
          <p:cNvSpPr>
            <a:spLocks noGrp="1"/>
          </p:cNvSpPr>
          <p:nvPr>
            <p:ph type="ctrTitle"/>
          </p:nvPr>
        </p:nvSpPr>
        <p:spPr>
          <a:xfrm>
            <a:off x="1524000" y="1122364"/>
            <a:ext cx="9144000" cy="753090"/>
          </a:xfrm>
        </p:spPr>
        <p:txBody>
          <a:bodyPr>
            <a:normAutofit fontScale="90000"/>
          </a:bodyPr>
          <a:lstStyle/>
          <a:p>
            <a:r>
              <a:rPr lang="en-IN" b="1" dirty="0">
                <a:latin typeface="Times New Roman" panose="02020603050405020304" pitchFamily="18" charset="0"/>
                <a:cs typeface="Times New Roman" panose="02020603050405020304" pitchFamily="18" charset="0"/>
              </a:rPr>
              <a:t>Module 5</a:t>
            </a:r>
          </a:p>
        </p:txBody>
      </p:sp>
      <p:sp>
        <p:nvSpPr>
          <p:cNvPr id="3" name="Subtitle 2">
            <a:extLst>
              <a:ext uri="{FF2B5EF4-FFF2-40B4-BE49-F238E27FC236}">
                <a16:creationId xmlns:a16="http://schemas.microsoft.com/office/drawing/2014/main" id="{460F7251-4A1F-FEBE-A720-D437ABCE6B47}"/>
              </a:ext>
            </a:extLst>
          </p:cNvPr>
          <p:cNvSpPr>
            <a:spLocks noGrp="1"/>
          </p:cNvSpPr>
          <p:nvPr>
            <p:ph type="subTitle" idx="1"/>
          </p:nvPr>
        </p:nvSpPr>
        <p:spPr>
          <a:xfrm>
            <a:off x="1524000" y="2127380"/>
            <a:ext cx="9144000" cy="3130420"/>
          </a:xfrm>
        </p:spPr>
        <p:txBody>
          <a:bodyPr>
            <a:normAutofit/>
          </a:bodyPr>
          <a:lstStyle/>
          <a:p>
            <a:r>
              <a:rPr lang="en-IN" sz="4000" b="1" dirty="0">
                <a:solidFill>
                  <a:srgbClr val="FF0000"/>
                </a:solidFill>
                <a:latin typeface="Times New Roman" panose="02020603050405020304" pitchFamily="18" charset="0"/>
                <a:cs typeface="Times New Roman" panose="02020603050405020304" pitchFamily="18" charset="0"/>
              </a:rPr>
              <a:t>Deadlocks Protection</a:t>
            </a:r>
          </a:p>
        </p:txBody>
      </p:sp>
    </p:spTree>
    <p:extLst>
      <p:ext uri="{BB962C8B-B14F-4D97-AF65-F5344CB8AC3E}">
        <p14:creationId xmlns:p14="http://schemas.microsoft.com/office/powerpoint/2010/main" val="2783416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176C23-11E0-F587-3D88-31E6ADC28C20}"/>
              </a:ext>
            </a:extLst>
          </p:cNvPr>
          <p:cNvSpPr>
            <a:spLocks noGrp="1"/>
          </p:cNvSpPr>
          <p:nvPr>
            <p:ph idx="1"/>
          </p:nvPr>
        </p:nvSpPr>
        <p:spPr>
          <a:xfrm>
            <a:off x="503853" y="429208"/>
            <a:ext cx="10849947" cy="5747755"/>
          </a:xfrm>
        </p:spPr>
        <p:txBody>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Avoidance:</a:t>
            </a:r>
            <a:r>
              <a:rPr lang="en-US" sz="2400" dirty="0">
                <a:latin typeface="Times New Roman" panose="02020603050405020304" pitchFamily="18" charset="0"/>
                <a:cs typeface="Times New Roman" panose="02020603050405020304" pitchFamily="18" charset="0"/>
              </a:rPr>
              <a:t> </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Avoidance is kind of futuristic. By using the strategy of “Avoidance”, we have to make an assumption. We need to ensure that all information about resources that the process will need is known to us before the execution of the process. We use Banker’s algorithm (Which is in turn a gift from Dijkstra) to avoid deadlock. </a:t>
            </a: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In prevention and avoidance, we get correctness of data but performance decreases.</a:t>
            </a:r>
          </a:p>
          <a:p>
            <a:endParaRPr lang="en-IN" dirty="0"/>
          </a:p>
        </p:txBody>
      </p:sp>
    </p:spTree>
    <p:extLst>
      <p:ext uri="{BB962C8B-B14F-4D97-AF65-F5344CB8AC3E}">
        <p14:creationId xmlns:p14="http://schemas.microsoft.com/office/powerpoint/2010/main" val="3073551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21A51D-7503-FDD3-DC7F-1C4060EDFF3C}"/>
              </a:ext>
            </a:extLst>
          </p:cNvPr>
          <p:cNvSpPr>
            <a:spLocks noGrp="1"/>
          </p:cNvSpPr>
          <p:nvPr>
            <p:ph idx="1"/>
          </p:nvPr>
        </p:nvSpPr>
        <p:spPr>
          <a:xfrm>
            <a:off x="494522" y="447869"/>
            <a:ext cx="10859278" cy="5729094"/>
          </a:xfrm>
        </p:spPr>
        <p:txBody>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2) Deadlock detection and recovery: </a:t>
            </a:r>
            <a:r>
              <a:rPr lang="en-US" sz="2400" b="0" i="0" dirty="0">
                <a:effectLst/>
                <a:latin typeface="Times New Roman" panose="02020603050405020304" pitchFamily="18" charset="0"/>
                <a:cs typeface="Times New Roman" panose="02020603050405020304" pitchFamily="18" charset="0"/>
              </a:rPr>
              <a:t>If Deadlock prevention or avoidance is not applied to the software then we can handle this by deadlock detection and recovery. which consist of two phases:</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 In the first phase, we examine the state of the process and check whether there is a deadlock or not in the system.</a:t>
            </a:r>
          </a:p>
          <a:p>
            <a:pPr algn="just" fontAlgn="base">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 If found deadlock in the first phase then we apply the algorithm for recovery of the deadlock.</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In Deadlock detection and recovery, we get the correctness of data but performance decreases.</a:t>
            </a:r>
          </a:p>
          <a:p>
            <a:endParaRPr lang="en-IN" dirty="0"/>
          </a:p>
        </p:txBody>
      </p:sp>
    </p:spTree>
    <p:extLst>
      <p:ext uri="{BB962C8B-B14F-4D97-AF65-F5344CB8AC3E}">
        <p14:creationId xmlns:p14="http://schemas.microsoft.com/office/powerpoint/2010/main" val="196492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5DC5EA-89F4-9B77-CFF2-039E3C82E1FD}"/>
              </a:ext>
            </a:extLst>
          </p:cNvPr>
          <p:cNvSpPr>
            <a:spLocks noGrp="1"/>
          </p:cNvSpPr>
          <p:nvPr>
            <p:ph idx="1"/>
          </p:nvPr>
        </p:nvSpPr>
        <p:spPr>
          <a:xfrm>
            <a:off x="522514" y="513184"/>
            <a:ext cx="10831286" cy="5663779"/>
          </a:xfrm>
        </p:spPr>
        <p:txBody>
          <a:bodyPr/>
          <a:lstStyle/>
          <a:p>
            <a:pPr marL="0" indent="0" algn="just" fontAlgn="base">
              <a:lnSpc>
                <a:spcPct val="150000"/>
              </a:lnSpc>
              <a:buNone/>
            </a:pPr>
            <a:r>
              <a:rPr lang="en-US" sz="2400" b="1" i="0" dirty="0">
                <a:solidFill>
                  <a:srgbClr val="273239"/>
                </a:solidFill>
                <a:effectLst/>
                <a:latin typeface="Times New Roman" panose="02020603050405020304" pitchFamily="18" charset="0"/>
                <a:cs typeface="Times New Roman" panose="02020603050405020304" pitchFamily="18" charset="0"/>
              </a:rPr>
              <a:t>3) Deadlock ignorance:</a:t>
            </a:r>
            <a:r>
              <a:rPr lang="en-US" sz="2400" b="0" i="0" dirty="0">
                <a:solidFill>
                  <a:srgbClr val="273239"/>
                </a:solidFill>
                <a:effectLst/>
                <a:latin typeface="Times New Roman" panose="02020603050405020304" pitchFamily="18" charset="0"/>
                <a:cs typeface="Times New Roman" panose="02020603050405020304" pitchFamily="18" charset="0"/>
              </a:rPr>
              <a:t>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If a deadlock is very rare, then let it happen and reboot the system.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This is the approach that both Windows and UNIX take.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we use the ostrich algorithm for deadlock ignorance.</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In Deadlock, ignorance performance is better than the above two methods but the correctness of data .</a:t>
            </a:r>
          </a:p>
          <a:p>
            <a:pPr marL="0" indent="0">
              <a:buNone/>
            </a:pPr>
            <a:endParaRPr lang="en-IN" dirty="0"/>
          </a:p>
        </p:txBody>
      </p:sp>
    </p:spTree>
    <p:extLst>
      <p:ext uri="{BB962C8B-B14F-4D97-AF65-F5344CB8AC3E}">
        <p14:creationId xmlns:p14="http://schemas.microsoft.com/office/powerpoint/2010/main" val="70871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4B23-9D77-D2BF-6540-F999166D790C}"/>
              </a:ext>
            </a:extLst>
          </p:cNvPr>
          <p:cNvSpPr>
            <a:spLocks noGrp="1"/>
          </p:cNvSpPr>
          <p:nvPr>
            <p:ph type="title"/>
          </p:nvPr>
        </p:nvSpPr>
        <p:spPr>
          <a:xfrm>
            <a:off x="259702" y="159853"/>
            <a:ext cx="10515600" cy="717226"/>
          </a:xfrm>
        </p:spPr>
        <p:txBody>
          <a:bodyPr>
            <a:normAutofit/>
          </a:bodyPr>
          <a:lstStyle/>
          <a:p>
            <a:r>
              <a:rPr lang="en-IN" sz="3600" b="1" dirty="0">
                <a:latin typeface="Times New Roman" panose="02020603050405020304" pitchFamily="18" charset="0"/>
                <a:cs typeface="Times New Roman" panose="02020603050405020304" pitchFamily="18" charset="0"/>
              </a:rPr>
              <a:t>Protection</a:t>
            </a:r>
          </a:p>
        </p:txBody>
      </p:sp>
      <p:sp>
        <p:nvSpPr>
          <p:cNvPr id="3" name="Content Placeholder 2">
            <a:extLst>
              <a:ext uri="{FF2B5EF4-FFF2-40B4-BE49-F238E27FC236}">
                <a16:creationId xmlns:a16="http://schemas.microsoft.com/office/drawing/2014/main" id="{83CB2D9D-FE9D-6B27-AA99-3B1F73FBE734}"/>
              </a:ext>
            </a:extLst>
          </p:cNvPr>
          <p:cNvSpPr>
            <a:spLocks noGrp="1"/>
          </p:cNvSpPr>
          <p:nvPr>
            <p:ph idx="1"/>
          </p:nvPr>
        </p:nvSpPr>
        <p:spPr>
          <a:xfrm>
            <a:off x="259702" y="867748"/>
            <a:ext cx="11411338" cy="5505060"/>
          </a:xfrm>
        </p:spPr>
        <p:txBody>
          <a:bodyPr>
            <a:normAutofit fontScale="925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 mechanism that controls the access of programs, processes, or users to the resources defined by a computer system is referred to as protection.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You may utilize protection as a tool for multi-programming operating systems, allowing multiple users to safely share a common logical namespace, including a directory or files.</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needs the protection of computer resources like the software, memory, processor, etc. </a:t>
            </a:r>
          </a:p>
          <a:p>
            <a:pPr algn="just">
              <a:lnSpc>
                <a:spcPct val="150000"/>
              </a:lnSpc>
            </a:pPr>
            <a:r>
              <a:rPr lang="en-US" sz="2400" b="0" i="0" dirty="0">
                <a:effectLst/>
                <a:latin typeface="Times New Roman" panose="02020603050405020304" pitchFamily="18" charset="0"/>
                <a:cs typeface="Times New Roman" panose="02020603050405020304" pitchFamily="18" charset="0"/>
              </a:rPr>
              <a:t>Users should take protective measures as a helper to multiprogramming OS so that multiple users may safely use a common logical namespace like a directory or data. </a:t>
            </a:r>
          </a:p>
          <a:p>
            <a:pPr algn="just">
              <a:lnSpc>
                <a:spcPct val="150000"/>
              </a:lnSpc>
            </a:pPr>
            <a:r>
              <a:rPr lang="en-US" sz="2400" b="0" i="0" dirty="0">
                <a:effectLst/>
                <a:latin typeface="Times New Roman" panose="02020603050405020304" pitchFamily="18" charset="0"/>
                <a:cs typeface="Times New Roman" panose="02020603050405020304" pitchFamily="18" charset="0"/>
              </a:rPr>
              <a:t>Protection may be achieved by maintaining confidentiality, honesty and availability in the OS.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critical to secure the device from unauthorized access, viruses, worms, and other malware</a:t>
            </a:r>
          </a:p>
        </p:txBody>
      </p:sp>
    </p:spTree>
    <p:extLst>
      <p:ext uri="{BB962C8B-B14F-4D97-AF65-F5344CB8AC3E}">
        <p14:creationId xmlns:p14="http://schemas.microsoft.com/office/powerpoint/2010/main" val="465036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3C6DC-7618-16F1-BF40-E723FD618D8B}"/>
              </a:ext>
            </a:extLst>
          </p:cNvPr>
          <p:cNvSpPr>
            <a:spLocks noGrp="1"/>
          </p:cNvSpPr>
          <p:nvPr>
            <p:ph type="title"/>
          </p:nvPr>
        </p:nvSpPr>
        <p:spPr>
          <a:xfrm>
            <a:off x="838200" y="365125"/>
            <a:ext cx="10515600" cy="493291"/>
          </a:xfrm>
        </p:spPr>
        <p:txBody>
          <a:bodyPr>
            <a:normAutofit fontScale="90000"/>
          </a:bodyPr>
          <a:lstStyle/>
          <a:p>
            <a:r>
              <a:rPr lang="en-IN" sz="3600" b="1" dirty="0">
                <a:solidFill>
                  <a:srgbClr val="FF0000"/>
                </a:solidFill>
                <a:latin typeface="Times New Roman" panose="02020603050405020304" pitchFamily="18" charset="0"/>
                <a:cs typeface="Times New Roman" panose="02020603050405020304" pitchFamily="18" charset="0"/>
              </a:rPr>
              <a:t>Security violation categories</a:t>
            </a:r>
          </a:p>
        </p:txBody>
      </p:sp>
      <p:sp>
        <p:nvSpPr>
          <p:cNvPr id="3" name="Content Placeholder 2">
            <a:extLst>
              <a:ext uri="{FF2B5EF4-FFF2-40B4-BE49-F238E27FC236}">
                <a16:creationId xmlns:a16="http://schemas.microsoft.com/office/drawing/2014/main" id="{7D5500D7-0E1D-63D6-91E3-E9C8B330B425}"/>
              </a:ext>
            </a:extLst>
          </p:cNvPr>
          <p:cNvSpPr>
            <a:spLocks noGrp="1"/>
          </p:cNvSpPr>
          <p:nvPr>
            <p:ph idx="1"/>
          </p:nvPr>
        </p:nvSpPr>
        <p:spPr>
          <a:xfrm>
            <a:off x="475861" y="1082351"/>
            <a:ext cx="10877939" cy="5094612"/>
          </a:xfrm>
        </p:spPr>
        <p:txBody>
          <a:bodyPr/>
          <a:lstStyle/>
          <a:p>
            <a:pPr algn="just">
              <a:lnSpc>
                <a:spcPct val="150000"/>
              </a:lnSpc>
            </a:pPr>
            <a:r>
              <a:rPr lang="en-IN" sz="2400" dirty="0">
                <a:latin typeface="Times New Roman" panose="02020603050405020304" pitchFamily="18" charset="0"/>
                <a:cs typeface="Times New Roman" panose="02020603050405020304" pitchFamily="18" charset="0"/>
              </a:rPr>
              <a:t>Breach of confidentiality- unauthorised reading of data</a:t>
            </a:r>
          </a:p>
          <a:p>
            <a:pPr algn="just">
              <a:lnSpc>
                <a:spcPct val="150000"/>
              </a:lnSpc>
            </a:pPr>
            <a:r>
              <a:rPr lang="en-IN" sz="2400" dirty="0">
                <a:latin typeface="Times New Roman" panose="02020603050405020304" pitchFamily="18" charset="0"/>
                <a:cs typeface="Times New Roman" panose="02020603050405020304" pitchFamily="18" charset="0"/>
              </a:rPr>
              <a:t>Breach of integrity- unauthorised modification of data</a:t>
            </a:r>
          </a:p>
          <a:p>
            <a:pPr algn="just">
              <a:lnSpc>
                <a:spcPct val="150000"/>
              </a:lnSpc>
            </a:pPr>
            <a:r>
              <a:rPr lang="en-IN" sz="2400" dirty="0">
                <a:latin typeface="Times New Roman" panose="02020603050405020304" pitchFamily="18" charset="0"/>
                <a:cs typeface="Times New Roman" panose="02020603050405020304" pitchFamily="18" charset="0"/>
              </a:rPr>
              <a:t>Breach of availability- Unauthorised destruction of data</a:t>
            </a:r>
          </a:p>
          <a:p>
            <a:pPr algn="just">
              <a:lnSpc>
                <a:spcPct val="150000"/>
              </a:lnSpc>
            </a:pPr>
            <a:r>
              <a:rPr lang="en-IN" sz="2400" dirty="0">
                <a:latin typeface="Times New Roman" panose="02020603050405020304" pitchFamily="18" charset="0"/>
                <a:cs typeface="Times New Roman" panose="02020603050405020304" pitchFamily="18" charset="0"/>
              </a:rPr>
              <a:t>Theft of service- Unauthorised use of resources</a:t>
            </a:r>
          </a:p>
          <a:p>
            <a:pPr algn="just">
              <a:lnSpc>
                <a:spcPct val="150000"/>
              </a:lnSpc>
            </a:pPr>
            <a:r>
              <a:rPr lang="en-IN" sz="2400" dirty="0">
                <a:latin typeface="Times New Roman" panose="02020603050405020304" pitchFamily="18" charset="0"/>
                <a:cs typeface="Times New Roman" panose="02020603050405020304" pitchFamily="18" charset="0"/>
              </a:rPr>
              <a:t>Denial of service(DOS)- Prevention of legitimate use</a:t>
            </a:r>
          </a:p>
          <a:p>
            <a:endParaRPr lang="en-IN" dirty="0"/>
          </a:p>
        </p:txBody>
      </p:sp>
    </p:spTree>
    <p:extLst>
      <p:ext uri="{BB962C8B-B14F-4D97-AF65-F5344CB8AC3E}">
        <p14:creationId xmlns:p14="http://schemas.microsoft.com/office/powerpoint/2010/main" val="2694051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F12104-0FF9-C72C-4D50-A7A597FB3FDE}"/>
              </a:ext>
            </a:extLst>
          </p:cNvPr>
          <p:cNvSpPr>
            <a:spLocks noGrp="1"/>
          </p:cNvSpPr>
          <p:nvPr>
            <p:ph idx="1"/>
          </p:nvPr>
        </p:nvSpPr>
        <p:spPr>
          <a:xfrm>
            <a:off x="345233" y="270588"/>
            <a:ext cx="11430000" cy="6335485"/>
          </a:xfrm>
        </p:spPr>
        <p:txBody>
          <a:bodyPr>
            <a:noAutofit/>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Need of Protection in Operating System</a:t>
            </a:r>
          </a:p>
          <a:p>
            <a:pPr marL="0" indent="0" algn="just">
              <a:lnSpc>
                <a:spcPct val="150000"/>
              </a:lnSpc>
              <a:buNone/>
            </a:pPr>
            <a:r>
              <a:rPr lang="en-US" sz="2400" b="0" i="0" dirty="0">
                <a:solidFill>
                  <a:srgbClr val="333333"/>
                </a:solidFill>
                <a:effectLst/>
                <a:latin typeface="Times New Roman" panose="02020603050405020304" pitchFamily="18" charset="0"/>
                <a:cs typeface="Times New Roman" panose="02020603050405020304" pitchFamily="18" charset="0"/>
              </a:rPr>
              <a:t>Various needs of protection in the operating system are as follows:</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There may be security risks like unauthorized reading, writing, modification, or preventing the system from working effectively for authorized users.</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It helps to ensure data security, process security, and program security against unauthorized user access or program access.</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It is important to ensure no access rights' breaches, no viruses, no unauthorized access to the existing data.</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Its purpose is to ensure that only the systems' policies access programs, resources, and data.</a:t>
            </a: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763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B41A01-9AA5-1F0C-3DBA-AA901E6A8EBB}"/>
              </a:ext>
            </a:extLst>
          </p:cNvPr>
          <p:cNvSpPr>
            <a:spLocks noGrp="1"/>
          </p:cNvSpPr>
          <p:nvPr>
            <p:ph idx="1"/>
          </p:nvPr>
        </p:nvSpPr>
        <p:spPr>
          <a:xfrm>
            <a:off x="326571" y="261256"/>
            <a:ext cx="11532637" cy="6204857"/>
          </a:xfrm>
        </p:spPr>
        <p:txBody>
          <a:bodyPr>
            <a:normAutofit fontScale="92500" lnSpcReduction="20000"/>
          </a:bodyPr>
          <a:lstStyle/>
          <a:p>
            <a:pPr marL="0" indent="0" algn="just">
              <a:lnSpc>
                <a:spcPct val="150000"/>
              </a:lnSpc>
              <a:buNone/>
            </a:pPr>
            <a:r>
              <a:rPr lang="en-US" sz="2400" b="1" i="0" dirty="0">
                <a:solidFill>
                  <a:srgbClr val="610B38"/>
                </a:solidFill>
                <a:effectLst/>
                <a:latin typeface="Times New Roman" panose="02020603050405020304" pitchFamily="18" charset="0"/>
                <a:cs typeface="Times New Roman" panose="02020603050405020304" pitchFamily="18" charset="0"/>
              </a:rPr>
              <a:t>Goals of Protection in Operating System</a:t>
            </a:r>
          </a:p>
          <a:p>
            <a:pPr marL="0" indent="0" algn="just">
              <a:lnSpc>
                <a:spcPct val="150000"/>
              </a:lnSpc>
              <a:buNone/>
            </a:pPr>
            <a:r>
              <a:rPr lang="en-US" sz="2400" b="0" i="0" dirty="0">
                <a:solidFill>
                  <a:srgbClr val="333333"/>
                </a:solidFill>
                <a:effectLst/>
                <a:latin typeface="Times New Roman" panose="02020603050405020304" pitchFamily="18" charset="0"/>
                <a:cs typeface="Times New Roman" panose="02020603050405020304" pitchFamily="18" charset="0"/>
              </a:rPr>
              <a:t>Various goals of protection in the operating system are as follows:</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The policies define </a:t>
            </a:r>
            <a:r>
              <a:rPr lang="en-US" sz="2400" b="0" i="0" dirty="0">
                <a:solidFill>
                  <a:srgbClr val="000000"/>
                </a:solidFill>
                <a:effectLst/>
                <a:highlight>
                  <a:srgbClr val="FFFF00"/>
                </a:highlight>
                <a:latin typeface="Times New Roman" panose="02020603050405020304" pitchFamily="18" charset="0"/>
                <a:cs typeface="Times New Roman" panose="02020603050405020304" pitchFamily="18" charset="0"/>
              </a:rPr>
              <a:t>how processes access </a:t>
            </a:r>
            <a:r>
              <a:rPr lang="en-US" sz="2400" b="0" i="0" dirty="0">
                <a:solidFill>
                  <a:srgbClr val="000000"/>
                </a:solidFill>
                <a:effectLst/>
                <a:latin typeface="Times New Roman" panose="02020603050405020304" pitchFamily="18" charset="0"/>
                <a:cs typeface="Times New Roman" panose="02020603050405020304" pitchFamily="18" charset="0"/>
              </a:rPr>
              <a:t>the computer system's resources, such as the CPU, memory, software, and even the operating system. </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It is the responsibility of both the operating system designer and the app programmer. Although, these policies are modified at any time.</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Protection is a technique </a:t>
            </a:r>
            <a:r>
              <a:rPr lang="en-US" sz="2400" b="0" i="0" dirty="0">
                <a:solidFill>
                  <a:srgbClr val="000000"/>
                </a:solidFill>
                <a:effectLst/>
                <a:highlight>
                  <a:srgbClr val="FFFF00"/>
                </a:highlight>
                <a:latin typeface="Times New Roman" panose="02020603050405020304" pitchFamily="18" charset="0"/>
                <a:cs typeface="Times New Roman" panose="02020603050405020304" pitchFamily="18" charset="0"/>
              </a:rPr>
              <a:t>for protecting data and processes </a:t>
            </a:r>
            <a:r>
              <a:rPr lang="en-US" sz="2400" b="0" i="0" dirty="0">
                <a:solidFill>
                  <a:srgbClr val="000000"/>
                </a:solidFill>
                <a:effectLst/>
                <a:latin typeface="Times New Roman" panose="02020603050405020304" pitchFamily="18" charset="0"/>
                <a:cs typeface="Times New Roman" panose="02020603050405020304" pitchFamily="18" charset="0"/>
              </a:rPr>
              <a:t>from harmful or intentional infiltration.</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It contains protection policies either established by itself, set by management or imposed individually by programmers to ensure that their programs are protected to the greatest extent possible.</a:t>
            </a:r>
          </a:p>
          <a:p>
            <a:pPr algn="just">
              <a:lnSpc>
                <a:spcPct val="150000"/>
              </a:lnSpc>
              <a:buFont typeface="+mj-lt"/>
              <a:buAutoNum type="arabicPeriod"/>
            </a:pPr>
            <a:r>
              <a:rPr lang="en-US" sz="2400" b="0" i="0" dirty="0">
                <a:solidFill>
                  <a:srgbClr val="000000"/>
                </a:solidFill>
                <a:effectLst/>
                <a:latin typeface="Times New Roman" panose="02020603050405020304" pitchFamily="18" charset="0"/>
                <a:cs typeface="Times New Roman" panose="02020603050405020304" pitchFamily="18" charset="0"/>
              </a:rPr>
              <a:t>It also provides a multiprogramming OS with the security that its users expect when sharing common space such as files or directories.</a:t>
            </a:r>
          </a:p>
        </p:txBody>
      </p:sp>
    </p:spTree>
    <p:extLst>
      <p:ext uri="{BB962C8B-B14F-4D97-AF65-F5344CB8AC3E}">
        <p14:creationId xmlns:p14="http://schemas.microsoft.com/office/powerpoint/2010/main" val="3326829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F153BF-AE75-1EF0-E509-860CD1D1A06D}"/>
              </a:ext>
            </a:extLst>
          </p:cNvPr>
          <p:cNvSpPr>
            <a:spLocks noGrp="1"/>
          </p:cNvSpPr>
          <p:nvPr>
            <p:ph idx="1"/>
          </p:nvPr>
        </p:nvSpPr>
        <p:spPr>
          <a:xfrm>
            <a:off x="289249" y="765110"/>
            <a:ext cx="11064551" cy="5719666"/>
          </a:xfrm>
        </p:spPr>
        <p:txBody>
          <a:bodyPr>
            <a:normAutofit fontScale="92500" lnSpcReduction="20000"/>
          </a:bodyPr>
          <a:lstStyle/>
          <a:p>
            <a:pPr algn="just" fontAlgn="base">
              <a:lnSpc>
                <a:spcPct val="150000"/>
              </a:lnSpc>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 domain is a collection of access rights, each of which is an ordered pair &lt;object name, rights-set&gt;</a:t>
            </a:r>
            <a:endParaRPr lang="en-US" sz="2600" b="0" i="0" dirty="0">
              <a:effectLst/>
              <a:latin typeface="Times New Roman" panose="02020603050405020304" pitchFamily="18" charset="0"/>
              <a:cs typeface="Times New Roman" panose="02020603050405020304" pitchFamily="18" charset="0"/>
            </a:endParaRPr>
          </a:p>
          <a:p>
            <a:pPr algn="just" fontAlgn="base">
              <a:lnSpc>
                <a:spcPct val="15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The protection policies limit the access of each process with respect to their resource handling. </a:t>
            </a:r>
          </a:p>
          <a:p>
            <a:pPr algn="just" fontAlgn="base">
              <a:lnSpc>
                <a:spcPct val="15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A process is bound to use only those resources which it requires to complete its task, in the time limit that it requires and also the mode in which it is required. That is the protected domain of a process.  </a:t>
            </a:r>
          </a:p>
          <a:p>
            <a:pPr algn="just" fontAlgn="base">
              <a:lnSpc>
                <a:spcPct val="15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A computer system has processes and objects, which are treated as abstract data types, and these objects have operations specific to them. </a:t>
            </a:r>
          </a:p>
          <a:p>
            <a:pPr algn="just" fontAlgn="base">
              <a:lnSpc>
                <a:spcPct val="15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A domain element is described as &lt;object, {set of operations on object}&gt;. </a:t>
            </a:r>
          </a:p>
          <a:p>
            <a:pPr marL="0" indent="0">
              <a:buNone/>
            </a:pPr>
            <a:endParaRPr lang="en-IN" dirty="0"/>
          </a:p>
        </p:txBody>
      </p:sp>
      <p:sp>
        <p:nvSpPr>
          <p:cNvPr id="5" name="Title 4">
            <a:extLst>
              <a:ext uri="{FF2B5EF4-FFF2-40B4-BE49-F238E27FC236}">
                <a16:creationId xmlns:a16="http://schemas.microsoft.com/office/drawing/2014/main" id="{6EEB15A3-C9B0-FAC6-7F4E-95865EC58213}"/>
              </a:ext>
            </a:extLst>
          </p:cNvPr>
          <p:cNvSpPr>
            <a:spLocks noGrp="1"/>
          </p:cNvSpPr>
          <p:nvPr>
            <p:ph type="title"/>
          </p:nvPr>
        </p:nvSpPr>
        <p:spPr>
          <a:xfrm>
            <a:off x="213049" y="122530"/>
            <a:ext cx="10515600" cy="558508"/>
          </a:xfrm>
        </p:spPr>
        <p:txBody>
          <a:bodyPr>
            <a:noAutofit/>
          </a:bodyPr>
          <a:lstStyle/>
          <a:p>
            <a:r>
              <a:rPr lang="en-IN" sz="3600" b="1" dirty="0">
                <a:latin typeface="Times New Roman" panose="02020603050405020304" pitchFamily="18" charset="0"/>
                <a:cs typeface="Times New Roman" panose="02020603050405020304" pitchFamily="18" charset="0"/>
              </a:rPr>
              <a:t>Domain of protection</a:t>
            </a:r>
          </a:p>
        </p:txBody>
      </p:sp>
    </p:spTree>
    <p:extLst>
      <p:ext uri="{BB962C8B-B14F-4D97-AF65-F5344CB8AC3E}">
        <p14:creationId xmlns:p14="http://schemas.microsoft.com/office/powerpoint/2010/main" val="4213774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111BDE-BAA1-D959-6372-CAA3D624634A}"/>
              </a:ext>
            </a:extLst>
          </p:cNvPr>
          <p:cNvSpPr>
            <a:spLocks noGrp="1"/>
          </p:cNvSpPr>
          <p:nvPr>
            <p:ph idx="1"/>
          </p:nvPr>
        </p:nvSpPr>
        <p:spPr>
          <a:xfrm>
            <a:off x="391886" y="298580"/>
            <a:ext cx="10961914" cy="5878383"/>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Each domain consists of a set of </a:t>
            </a:r>
            <a:r>
              <a:rPr lang="en-US" sz="2400" b="0" i="0" dirty="0">
                <a:effectLst/>
                <a:highlight>
                  <a:srgbClr val="FFFF00"/>
                </a:highlight>
                <a:latin typeface="Times New Roman" panose="02020603050405020304" pitchFamily="18" charset="0"/>
                <a:cs typeface="Times New Roman" panose="02020603050405020304" pitchFamily="18" charset="0"/>
              </a:rPr>
              <a:t>objects and the operations </a:t>
            </a:r>
            <a:r>
              <a:rPr lang="en-US" sz="2400" b="0" i="0" dirty="0">
                <a:effectLst/>
                <a:latin typeface="Times New Roman" panose="02020603050405020304" pitchFamily="18" charset="0"/>
                <a:cs typeface="Times New Roman" panose="02020603050405020304" pitchFamily="18" charset="0"/>
              </a:rPr>
              <a:t>that can be performed on them.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A domain can consist of either only a process or a procedure or a user.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Then, if a domain corresponds to a procedure, then changing domain would mean changing procedure ID. </a:t>
            </a:r>
          </a:p>
          <a:p>
            <a:pPr algn="just">
              <a:lnSpc>
                <a:spcPct val="150000"/>
              </a:lnSpc>
            </a:pPr>
            <a:r>
              <a:rPr lang="en-US" sz="2400" b="0" i="0" dirty="0">
                <a:effectLst/>
                <a:latin typeface="Times New Roman" panose="02020603050405020304" pitchFamily="18" charset="0"/>
                <a:cs typeface="Times New Roman" panose="02020603050405020304" pitchFamily="18" charset="0"/>
              </a:rPr>
              <a:t>Objects may share a common operation or two. Then the domains overlap.</a:t>
            </a:r>
          </a:p>
          <a:p>
            <a:endParaRPr lang="en-IN" dirty="0"/>
          </a:p>
        </p:txBody>
      </p:sp>
    </p:spTree>
    <p:extLst>
      <p:ext uri="{BB962C8B-B14F-4D97-AF65-F5344CB8AC3E}">
        <p14:creationId xmlns:p14="http://schemas.microsoft.com/office/powerpoint/2010/main" val="1328336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8299A9-A88A-81D9-2D14-5813E94AA17C}"/>
              </a:ext>
            </a:extLst>
          </p:cNvPr>
          <p:cNvSpPr>
            <a:spLocks noGrp="1"/>
          </p:cNvSpPr>
          <p:nvPr>
            <p:ph idx="1"/>
          </p:nvPr>
        </p:nvSpPr>
        <p:spPr>
          <a:xfrm>
            <a:off x="214604" y="233265"/>
            <a:ext cx="11644604" cy="6456784"/>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Hardware objects (such as the CPU, memory segments, printers, disks, and tape drives) and </a:t>
            </a:r>
          </a:p>
          <a:p>
            <a:pPr algn="just">
              <a:lnSpc>
                <a:spcPct val="150000"/>
              </a:lnSpc>
            </a:pPr>
            <a:r>
              <a:rPr lang="en-US" sz="2400" dirty="0">
                <a:latin typeface="Times New Roman" panose="02020603050405020304" pitchFamily="18" charset="0"/>
                <a:cs typeface="Times New Roman" panose="02020603050405020304" pitchFamily="18" charset="0"/>
              </a:rPr>
              <a:t>Software objects (such as files, programs, and semaphores). </a:t>
            </a:r>
          </a:p>
          <a:p>
            <a:pPr algn="just">
              <a:lnSpc>
                <a:spcPct val="150000"/>
              </a:lnSpc>
            </a:pPr>
            <a:r>
              <a:rPr lang="en-US" sz="2400" dirty="0">
                <a:latin typeface="Times New Roman" panose="02020603050405020304" pitchFamily="18" charset="0"/>
                <a:cs typeface="Times New Roman" panose="02020603050405020304" pitchFamily="18" charset="0"/>
              </a:rPr>
              <a:t>Each object has a unique name that differentiates it from all other objects in the system, and each can be accessed only through well-defined and meaningful operations. </a:t>
            </a:r>
          </a:p>
          <a:p>
            <a:pPr algn="just">
              <a:lnSpc>
                <a:spcPct val="150000"/>
              </a:lnSpc>
            </a:pPr>
            <a:r>
              <a:rPr lang="en-US" sz="2400" dirty="0">
                <a:latin typeface="Times New Roman" panose="02020603050405020304" pitchFamily="18" charset="0"/>
                <a:cs typeface="Times New Roman" panose="02020603050405020304" pitchFamily="18" charset="0"/>
              </a:rPr>
              <a:t>Objects are essentially abstract data types. The operations that are possible depend on the object. </a:t>
            </a:r>
          </a:p>
          <a:p>
            <a:pPr algn="just">
              <a:lnSpc>
                <a:spcPct val="150000"/>
              </a:lnSpc>
            </a:pPr>
            <a:r>
              <a:rPr lang="en-US" sz="2400" dirty="0">
                <a:latin typeface="Times New Roman" panose="02020603050405020304" pitchFamily="18" charset="0"/>
                <a:cs typeface="Times New Roman" panose="02020603050405020304" pitchFamily="18" charset="0"/>
              </a:rPr>
              <a:t>For example, on a CPU, we can only execute. </a:t>
            </a:r>
          </a:p>
          <a:p>
            <a:pPr algn="just">
              <a:lnSpc>
                <a:spcPct val="150000"/>
              </a:lnSpc>
            </a:pPr>
            <a:r>
              <a:rPr lang="en-US" sz="2400" dirty="0">
                <a:latin typeface="Times New Roman" panose="02020603050405020304" pitchFamily="18" charset="0"/>
                <a:cs typeface="Times New Roman" panose="02020603050405020304" pitchFamily="18" charset="0"/>
              </a:rPr>
              <a:t>Memory words can be read and written, whereas a DVD-ROM can only be read. </a:t>
            </a:r>
          </a:p>
          <a:p>
            <a:pPr algn="just">
              <a:lnSpc>
                <a:spcPct val="150000"/>
              </a:lnSpc>
            </a:pPr>
            <a:r>
              <a:rPr lang="en-US" sz="2400" dirty="0">
                <a:latin typeface="Times New Roman" panose="02020603050405020304" pitchFamily="18" charset="0"/>
                <a:cs typeface="Times New Roman" panose="02020603050405020304" pitchFamily="18" charset="0"/>
              </a:rPr>
              <a:t>Tape drives can be read, written, and rewound. </a:t>
            </a:r>
          </a:p>
          <a:p>
            <a:pPr algn="just">
              <a:lnSpc>
                <a:spcPct val="150000"/>
              </a:lnSpc>
            </a:pPr>
            <a:r>
              <a:rPr lang="en-US" sz="2400" dirty="0">
                <a:latin typeface="Times New Roman" panose="02020603050405020304" pitchFamily="18" charset="0"/>
                <a:cs typeface="Times New Roman" panose="02020603050405020304" pitchFamily="18" charset="0"/>
              </a:rPr>
              <a:t>Data files can be created, opened, read, written, closed, and deleted; </a:t>
            </a:r>
          </a:p>
          <a:p>
            <a:pPr algn="just">
              <a:lnSpc>
                <a:spcPct val="150000"/>
              </a:lnSpc>
            </a:pPr>
            <a:r>
              <a:rPr lang="en-US" sz="2400" dirty="0">
                <a:latin typeface="Times New Roman" panose="02020603050405020304" pitchFamily="18" charset="0"/>
                <a:cs typeface="Times New Roman" panose="02020603050405020304" pitchFamily="18" charset="0"/>
              </a:rPr>
              <a:t>program files can be read, written, executed, and deleted.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5215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8AA52-C9C1-6988-B7C5-22D2B76C8712}"/>
              </a:ext>
            </a:extLst>
          </p:cNvPr>
          <p:cNvSpPr>
            <a:spLocks noGrp="1"/>
          </p:cNvSpPr>
          <p:nvPr>
            <p:ph type="title"/>
          </p:nvPr>
        </p:nvSpPr>
        <p:spPr>
          <a:xfrm>
            <a:off x="838200" y="365126"/>
            <a:ext cx="10515600" cy="539944"/>
          </a:xfrm>
        </p:spPr>
        <p:txBody>
          <a:bodyPr>
            <a:normAutofit fontScale="90000"/>
          </a:bodyPr>
          <a:lstStyle/>
          <a:p>
            <a:r>
              <a:rPr lang="en-IN" b="1" dirty="0">
                <a:latin typeface="Times New Roman" panose="02020603050405020304" pitchFamily="18" charset="0"/>
                <a:cs typeface="Times New Roman" panose="02020603050405020304" pitchFamily="18" charset="0"/>
              </a:rPr>
              <a:t>Deadlock characterization</a:t>
            </a:r>
          </a:p>
        </p:txBody>
      </p:sp>
      <p:sp>
        <p:nvSpPr>
          <p:cNvPr id="3" name="Content Placeholder 2">
            <a:extLst>
              <a:ext uri="{FF2B5EF4-FFF2-40B4-BE49-F238E27FC236}">
                <a16:creationId xmlns:a16="http://schemas.microsoft.com/office/drawing/2014/main" id="{CAFF66BB-4372-92AD-E14E-64EDE5462AC1}"/>
              </a:ext>
            </a:extLst>
          </p:cNvPr>
          <p:cNvSpPr>
            <a:spLocks noGrp="1"/>
          </p:cNvSpPr>
          <p:nvPr>
            <p:ph idx="1"/>
          </p:nvPr>
        </p:nvSpPr>
        <p:spPr>
          <a:xfrm>
            <a:off x="410547" y="1063690"/>
            <a:ext cx="10943253" cy="5113273"/>
          </a:xfrm>
        </p:spPr>
        <p:txBody>
          <a:bodyPr/>
          <a:lstStyle/>
          <a:p>
            <a:pPr algn="l" fontAlgn="base"/>
            <a:r>
              <a:rPr lang="en-US" b="0" i="0" dirty="0">
                <a:solidFill>
                  <a:srgbClr val="273239"/>
                </a:solidFill>
                <a:effectLst/>
                <a:latin typeface="urw-din"/>
              </a:rPr>
              <a:t>A process in operating system uses resources in the following way. </a:t>
            </a:r>
          </a:p>
          <a:p>
            <a:pPr algn="l" fontAlgn="base">
              <a:buFont typeface="+mj-lt"/>
              <a:buAutoNum type="arabicPeriod"/>
            </a:pPr>
            <a:r>
              <a:rPr lang="en-US" b="0" i="0" dirty="0">
                <a:solidFill>
                  <a:srgbClr val="273239"/>
                </a:solidFill>
                <a:effectLst/>
                <a:latin typeface="urw-din"/>
              </a:rPr>
              <a:t>Requests a resource </a:t>
            </a:r>
          </a:p>
          <a:p>
            <a:pPr algn="l" fontAlgn="base">
              <a:buFont typeface="+mj-lt"/>
              <a:buAutoNum type="arabicPeriod"/>
            </a:pPr>
            <a:r>
              <a:rPr lang="en-US" b="0" i="0" dirty="0">
                <a:solidFill>
                  <a:srgbClr val="273239"/>
                </a:solidFill>
                <a:effectLst/>
                <a:latin typeface="urw-din"/>
              </a:rPr>
              <a:t>Use the resource</a:t>
            </a:r>
          </a:p>
          <a:p>
            <a:pPr algn="l" fontAlgn="base">
              <a:buFont typeface="+mj-lt"/>
              <a:buAutoNum type="arabicPeriod"/>
            </a:pPr>
            <a:r>
              <a:rPr lang="en-US" b="0" i="0" dirty="0">
                <a:solidFill>
                  <a:srgbClr val="273239"/>
                </a:solidFill>
                <a:effectLst/>
                <a:latin typeface="urw-din"/>
              </a:rPr>
              <a:t>Releases the resource </a:t>
            </a:r>
          </a:p>
          <a:p>
            <a:endParaRPr lang="en-IN" dirty="0"/>
          </a:p>
        </p:txBody>
      </p:sp>
    </p:spTree>
    <p:extLst>
      <p:ext uri="{BB962C8B-B14F-4D97-AF65-F5344CB8AC3E}">
        <p14:creationId xmlns:p14="http://schemas.microsoft.com/office/powerpoint/2010/main" val="3683106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2EFD99DE-4E83-4DA7-D54E-E44F1F9BE9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7250" y="570739"/>
            <a:ext cx="104775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260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DFC533-81BE-6FA2-0917-E191C0132DAB}"/>
              </a:ext>
            </a:extLst>
          </p:cNvPr>
          <p:cNvSpPr>
            <a:spLocks noGrp="1"/>
          </p:cNvSpPr>
          <p:nvPr>
            <p:ph idx="1"/>
          </p:nvPr>
        </p:nvSpPr>
        <p:spPr>
          <a:xfrm>
            <a:off x="485192" y="354563"/>
            <a:ext cx="10868608" cy="5822400"/>
          </a:xfrm>
        </p:spPr>
        <p:txBody>
          <a:bodyPr>
            <a:normAutofit fontScale="92500"/>
          </a:bodyPr>
          <a:lstStyle/>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Association between process and domain :</a:t>
            </a:r>
            <a:endParaRPr lang="en-US" sz="2400" dirty="0">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Processes switch from one domain to other when they have the access right to do so. It can be of two types as follows.</a:t>
            </a:r>
          </a:p>
          <a:p>
            <a:pPr algn="just" fontAlgn="base">
              <a:lnSpc>
                <a:spcPct val="150000"/>
              </a:lnSpc>
              <a:buFont typeface="+mj-lt"/>
              <a:buAutoNum type="arabicPeriod"/>
            </a:pPr>
            <a:r>
              <a:rPr lang="en-US" sz="2400" b="1" i="0" dirty="0">
                <a:effectLst/>
                <a:latin typeface="Times New Roman" panose="02020603050405020304" pitchFamily="18" charset="0"/>
                <a:cs typeface="Times New Roman" panose="02020603050405020304" pitchFamily="18" charset="0"/>
              </a:rPr>
              <a:t>Fixed or static –</a:t>
            </a:r>
            <a:endParaRPr lang="en-US" sz="2400" dirty="0">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In fixed association, all the access rights can be given to the processes at the very beginning but that give rise to a lot of access rights for domain switching. So, a way of changing the contents of the domain are found dynamically. </a:t>
            </a:r>
            <a:endParaRPr lang="en-US" sz="2400" dirty="0">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400" b="1" i="0" dirty="0">
                <a:effectLst/>
                <a:latin typeface="Times New Roman" panose="02020603050405020304" pitchFamily="18" charset="0"/>
                <a:cs typeface="Times New Roman" panose="02020603050405020304" pitchFamily="18" charset="0"/>
              </a:rPr>
              <a:t>2.Changing or dynamic –</a:t>
            </a:r>
            <a:endParaRPr lang="en-US" sz="2400" dirty="0">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400" b="0" i="0" dirty="0">
                <a:effectLst/>
                <a:latin typeface="Times New Roman" panose="02020603050405020304" pitchFamily="18" charset="0"/>
                <a:cs typeface="Times New Roman" panose="02020603050405020304" pitchFamily="18" charset="0"/>
              </a:rPr>
              <a:t>In dynamic association where a process can switch dynamically, creating a new domain in the process, if need be.  </a:t>
            </a:r>
          </a:p>
          <a:p>
            <a:endParaRPr lang="en-IN" dirty="0"/>
          </a:p>
        </p:txBody>
      </p:sp>
    </p:spTree>
    <p:extLst>
      <p:ext uri="{BB962C8B-B14F-4D97-AF65-F5344CB8AC3E}">
        <p14:creationId xmlns:p14="http://schemas.microsoft.com/office/powerpoint/2010/main" val="3742337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72943C-5D2A-9E77-104C-57C0C8448C66}"/>
              </a:ext>
            </a:extLst>
          </p:cNvPr>
          <p:cNvSpPr>
            <a:spLocks noGrp="1"/>
          </p:cNvSpPr>
          <p:nvPr>
            <p:ph idx="1"/>
          </p:nvPr>
        </p:nvSpPr>
        <p:spPr>
          <a:xfrm>
            <a:off x="363894" y="214603"/>
            <a:ext cx="10989906" cy="6400801"/>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A domain can be realized in a variety of ways: </a:t>
            </a:r>
          </a:p>
          <a:p>
            <a:pPr algn="just">
              <a:lnSpc>
                <a:spcPct val="150000"/>
              </a:lnSpc>
            </a:pPr>
            <a:r>
              <a:rPr lang="en-US" sz="2400" dirty="0">
                <a:latin typeface="Times New Roman" panose="02020603050405020304" pitchFamily="18" charset="0"/>
                <a:cs typeface="Times New Roman" panose="02020603050405020304" pitchFamily="18" charset="0"/>
              </a:rPr>
              <a:t>Each </a:t>
            </a:r>
            <a:r>
              <a:rPr lang="en-US" sz="2400" dirty="0">
                <a:solidFill>
                  <a:srgbClr val="C00000"/>
                </a:solidFill>
                <a:latin typeface="Times New Roman" panose="02020603050405020304" pitchFamily="18" charset="0"/>
                <a:cs typeface="Times New Roman" panose="02020603050405020304" pitchFamily="18" charset="0"/>
              </a:rPr>
              <a:t>user</a:t>
            </a:r>
            <a:r>
              <a:rPr lang="en-US" sz="2400" dirty="0">
                <a:latin typeface="Times New Roman" panose="02020603050405020304" pitchFamily="18" charset="0"/>
                <a:cs typeface="Times New Roman" panose="02020603050405020304" pitchFamily="18" charset="0"/>
              </a:rPr>
              <a:t> may be a domain. In this case, the set of objects that can be accessed depends on the identity of the user. Domain switching occurs when the user is changed—generally when one user logs out and another user logs in. </a:t>
            </a:r>
          </a:p>
          <a:p>
            <a:pPr algn="just">
              <a:lnSpc>
                <a:spcPct val="150000"/>
              </a:lnSpc>
            </a:pPr>
            <a:r>
              <a:rPr lang="en-US" sz="2400" dirty="0">
                <a:latin typeface="Times New Roman" panose="02020603050405020304" pitchFamily="18" charset="0"/>
                <a:cs typeface="Times New Roman" panose="02020603050405020304" pitchFamily="18" charset="0"/>
              </a:rPr>
              <a:t>Each </a:t>
            </a:r>
            <a:r>
              <a:rPr lang="en-US" sz="2400" dirty="0">
                <a:solidFill>
                  <a:srgbClr val="C00000"/>
                </a:solidFill>
                <a:latin typeface="Times New Roman" panose="02020603050405020304" pitchFamily="18" charset="0"/>
                <a:cs typeface="Times New Roman" panose="02020603050405020304" pitchFamily="18" charset="0"/>
              </a:rPr>
              <a:t>process</a:t>
            </a:r>
            <a:r>
              <a:rPr lang="en-US" sz="2400" dirty="0">
                <a:latin typeface="Times New Roman" panose="02020603050405020304" pitchFamily="18" charset="0"/>
                <a:cs typeface="Times New Roman" panose="02020603050405020304" pitchFamily="18" charset="0"/>
              </a:rPr>
              <a:t> may be a domain. In this case, the set of objects that can be accessed depends on the identity of the process. Domain switching occurs when one process sends a message to another process and then waits for a response. </a:t>
            </a:r>
          </a:p>
          <a:p>
            <a:pPr algn="just">
              <a:lnSpc>
                <a:spcPct val="150000"/>
              </a:lnSpc>
            </a:pPr>
            <a:r>
              <a:rPr lang="en-US" sz="2400" dirty="0">
                <a:latin typeface="Times New Roman" panose="02020603050405020304" pitchFamily="18" charset="0"/>
                <a:cs typeface="Times New Roman" panose="02020603050405020304" pitchFamily="18" charset="0"/>
              </a:rPr>
              <a:t>Each </a:t>
            </a:r>
            <a:r>
              <a:rPr lang="en-US" sz="2400" dirty="0">
                <a:solidFill>
                  <a:srgbClr val="C00000"/>
                </a:solidFill>
                <a:latin typeface="Times New Roman" panose="02020603050405020304" pitchFamily="18" charset="0"/>
                <a:cs typeface="Times New Roman" panose="02020603050405020304" pitchFamily="18" charset="0"/>
              </a:rPr>
              <a:t>procedure</a:t>
            </a:r>
            <a:r>
              <a:rPr lang="en-US" sz="2400" dirty="0">
                <a:latin typeface="Times New Roman" panose="02020603050405020304" pitchFamily="18" charset="0"/>
                <a:cs typeface="Times New Roman" panose="02020603050405020304" pitchFamily="18" charset="0"/>
              </a:rPr>
              <a:t> may be a domain. In this case, the set of objects that can be accessed corresponds to the local variables defined within the procedure. Domain switching occurs when a procedure call is made.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426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1C1A5-553C-5F8F-853F-BBA9187EAAAA}"/>
              </a:ext>
            </a:extLst>
          </p:cNvPr>
          <p:cNvSpPr>
            <a:spLocks noGrp="1"/>
          </p:cNvSpPr>
          <p:nvPr>
            <p:ph type="title"/>
          </p:nvPr>
        </p:nvSpPr>
        <p:spPr>
          <a:xfrm>
            <a:off x="223935" y="113101"/>
            <a:ext cx="11111204" cy="567936"/>
          </a:xfrm>
        </p:spPr>
        <p:txBody>
          <a:bodyPr>
            <a:normAutofit fontScale="90000"/>
          </a:bodyPr>
          <a:lstStyle/>
          <a:p>
            <a:r>
              <a:rPr lang="en-IN" b="1" dirty="0">
                <a:solidFill>
                  <a:srgbClr val="C00000"/>
                </a:solidFill>
                <a:latin typeface="Times New Roman" panose="02020603050405020304" pitchFamily="18" charset="0"/>
                <a:cs typeface="Times New Roman" panose="02020603050405020304" pitchFamily="18" charset="0"/>
              </a:rPr>
              <a:t>Access matrix</a:t>
            </a:r>
          </a:p>
        </p:txBody>
      </p:sp>
      <p:sp>
        <p:nvSpPr>
          <p:cNvPr id="3" name="Content Placeholder 2">
            <a:extLst>
              <a:ext uri="{FF2B5EF4-FFF2-40B4-BE49-F238E27FC236}">
                <a16:creationId xmlns:a16="http://schemas.microsoft.com/office/drawing/2014/main" id="{57743EDA-BEF3-76FA-C137-241AB7ECBEF6}"/>
              </a:ext>
            </a:extLst>
          </p:cNvPr>
          <p:cNvSpPr>
            <a:spLocks noGrp="1"/>
          </p:cNvSpPr>
          <p:nvPr>
            <p:ph idx="1"/>
          </p:nvPr>
        </p:nvSpPr>
        <p:spPr>
          <a:xfrm>
            <a:off x="223934" y="765111"/>
            <a:ext cx="11504645" cy="5682342"/>
          </a:xfrm>
        </p:spPr>
        <p:txBody>
          <a:bodyPr>
            <a:normAutofit fontScale="92500" lnSpcReduction="20000"/>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Access Matrix</a:t>
            </a:r>
            <a:r>
              <a:rPr lang="en-US" sz="2400" b="0" i="0" dirty="0">
                <a:effectLst/>
                <a:latin typeface="Times New Roman" panose="02020603050405020304" pitchFamily="18" charset="0"/>
                <a:cs typeface="Times New Roman" panose="02020603050405020304" pitchFamily="18" charset="0"/>
              </a:rPr>
              <a:t> is a security model of the protective state of a computer system.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For each object, the permissions for every process executing in the domain are specified using an </a:t>
            </a:r>
            <a:r>
              <a:rPr lang="en-US" sz="2400" b="1" i="0" dirty="0">
                <a:effectLst/>
                <a:latin typeface="Times New Roman" panose="02020603050405020304" pitchFamily="18" charset="0"/>
                <a:cs typeface="Times New Roman" panose="02020603050405020304" pitchFamily="18" charset="0"/>
              </a:rPr>
              <a:t>access matrix</a:t>
            </a:r>
            <a:r>
              <a:rPr lang="en-US" sz="2400" b="0" i="0" dirty="0">
                <a:effectLst/>
                <a:latin typeface="Times New Roman" panose="02020603050405020304" pitchFamily="18" charset="0"/>
                <a:cs typeface="Times New Roman" panose="02020603050405020304" pitchFamily="18" charset="0"/>
              </a:rPr>
              <a:t>.</a:t>
            </a:r>
          </a:p>
          <a:p>
            <a:pPr algn="just">
              <a:lnSpc>
                <a:spcPct val="150000"/>
              </a:lnSpc>
            </a:pPr>
            <a:r>
              <a:rPr lang="en-US" sz="2400" b="0" i="0" dirty="0">
                <a:effectLst/>
                <a:latin typeface="Times New Roman" panose="02020603050405020304" pitchFamily="18" charset="0"/>
                <a:cs typeface="Times New Roman" panose="02020603050405020304" pitchFamily="18" charset="0"/>
              </a:rPr>
              <a:t>Access matrix in </a:t>
            </a:r>
            <a:r>
              <a:rPr lang="en-US" sz="2400" dirty="0">
                <a:latin typeface="Times New Roman" panose="02020603050405020304" pitchFamily="18" charset="0"/>
                <a:cs typeface="Times New Roman" panose="02020603050405020304" pitchFamily="18" charset="0"/>
              </a:rPr>
              <a:t>OS</a:t>
            </a:r>
            <a:r>
              <a:rPr lang="en-US" sz="2400" b="0" i="0" dirty="0">
                <a:effectLst/>
                <a:latin typeface="Times New Roman" panose="02020603050405020304" pitchFamily="18" charset="0"/>
                <a:cs typeface="Times New Roman" panose="02020603050405020304" pitchFamily="18" charset="0"/>
              </a:rPr>
              <a:t> is shown as a </a:t>
            </a:r>
            <a:r>
              <a:rPr lang="en-US" sz="2400" b="1" i="0" dirty="0">
                <a:effectLst/>
                <a:latin typeface="Times New Roman" panose="02020603050405020304" pitchFamily="18" charset="0"/>
                <a:cs typeface="Times New Roman" panose="02020603050405020304" pitchFamily="18" charset="0"/>
              </a:rPr>
              <a:t>two-dimensional matrix</a:t>
            </a:r>
            <a:r>
              <a:rPr lang="en-US" sz="2400" b="0" i="0" dirty="0">
                <a:effectLst/>
                <a:latin typeface="Times New Roman" panose="02020603050405020304" pitchFamily="18" charset="0"/>
                <a:cs typeface="Times New Roman" panose="02020603050405020304" pitchFamily="18" charset="0"/>
              </a:rPr>
              <a:t>, where the columns of the matrix represent </a:t>
            </a:r>
            <a:r>
              <a:rPr lang="en-US" sz="2400" b="1" i="0" dirty="0">
                <a:effectLst/>
                <a:latin typeface="Times New Roman" panose="02020603050405020304" pitchFamily="18" charset="0"/>
                <a:cs typeface="Times New Roman" panose="02020603050405020304" pitchFamily="18" charset="0"/>
              </a:rPr>
              <a:t>objects</a:t>
            </a:r>
            <a:r>
              <a:rPr lang="en-US" sz="2400" b="0" i="0" dirty="0">
                <a:effectLst/>
                <a:latin typeface="Times New Roman" panose="02020603050405020304" pitchFamily="18" charset="0"/>
                <a:cs typeface="Times New Roman" panose="02020603050405020304" pitchFamily="18" charset="0"/>
              </a:rPr>
              <a:t>, while the rows represent </a:t>
            </a:r>
            <a:r>
              <a:rPr lang="en-US" sz="2400" b="1" i="0" dirty="0">
                <a:effectLst/>
                <a:latin typeface="Times New Roman" panose="02020603050405020304" pitchFamily="18" charset="0"/>
                <a:cs typeface="Times New Roman" panose="02020603050405020304" pitchFamily="18" charset="0"/>
              </a:rPr>
              <a:t>domains</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Each matrix cell represents a </a:t>
            </a:r>
            <a:r>
              <a:rPr lang="en-US" sz="2400" b="0" i="0" dirty="0">
                <a:effectLst/>
                <a:highlight>
                  <a:srgbClr val="FFFF00"/>
                </a:highlight>
                <a:latin typeface="Times New Roman" panose="02020603050405020304" pitchFamily="18" charset="0"/>
                <a:cs typeface="Times New Roman" panose="02020603050405020304" pitchFamily="18" charset="0"/>
              </a:rPr>
              <a:t>specific set of access rights</a:t>
            </a:r>
            <a:r>
              <a:rPr lang="en-US" sz="2400" b="0" i="0" dirty="0">
                <a:effectLst/>
                <a:latin typeface="Times New Roman" panose="02020603050405020304" pitchFamily="18" charset="0"/>
                <a:cs typeface="Times New Roman" panose="02020603050405020304" pitchFamily="18" charset="0"/>
              </a:rPr>
              <a:t> that are granted to processes of the domain this indicates that each entry access (</a:t>
            </a:r>
            <a:r>
              <a:rPr lang="en-US" sz="2400" b="0" i="0" dirty="0" err="1">
                <a:effectLst/>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j) specifies the set of actions that a process executing in domain Di may invoke on object </a:t>
            </a:r>
            <a:r>
              <a:rPr lang="en-US" sz="2400" b="0" i="0" dirty="0" err="1">
                <a:effectLst/>
                <a:latin typeface="Times New Roman" panose="02020603050405020304" pitchFamily="18" charset="0"/>
                <a:cs typeface="Times New Roman" panose="02020603050405020304" pitchFamily="18" charset="0"/>
              </a:rPr>
              <a:t>Oj</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access matrix implements policy decisions and these policy decisions involve which rights should be included in the (</a:t>
            </a:r>
            <a:r>
              <a:rPr lang="en-US" sz="2400" b="0" i="0" dirty="0" err="1">
                <a:effectLst/>
                <a:latin typeface="Times New Roman" panose="02020603050405020304" pitchFamily="18" charset="0"/>
                <a:cs typeface="Times New Roman" panose="02020603050405020304" pitchFamily="18" charset="0"/>
              </a:rPr>
              <a:t>i</a:t>
            </a:r>
            <a:r>
              <a:rPr lang="en-US" sz="2400" b="0" i="0" dirty="0">
                <a:effectLst/>
                <a:latin typeface="Times New Roman" panose="02020603050405020304" pitchFamily="18" charset="0"/>
                <a:cs typeface="Times New Roman" panose="02020603050405020304" pitchFamily="18" charset="0"/>
              </a:rPr>
              <a:t>, j)</a:t>
            </a:r>
            <a:r>
              <a:rPr lang="en-US" sz="2400" b="0" i="0" dirty="0" err="1">
                <a:effectLst/>
                <a:latin typeface="Times New Roman" panose="02020603050405020304" pitchFamily="18" charset="0"/>
                <a:cs typeface="Times New Roman" panose="02020603050405020304" pitchFamily="18" charset="0"/>
              </a:rPr>
              <a:t>th</a:t>
            </a:r>
            <a:r>
              <a:rPr lang="en-US" sz="2400" b="0" i="0" dirty="0">
                <a:effectLst/>
                <a:latin typeface="Times New Roman" panose="02020603050405020304" pitchFamily="18" charset="0"/>
                <a:cs typeface="Times New Roman" panose="02020603050405020304" pitchFamily="18" charset="0"/>
              </a:rPr>
              <a:t> entry like reading, writing, and executing. (This policy is usually decided by the operating system).</a:t>
            </a:r>
          </a:p>
        </p:txBody>
      </p:sp>
    </p:spTree>
    <p:extLst>
      <p:ext uri="{BB962C8B-B14F-4D97-AF65-F5344CB8AC3E}">
        <p14:creationId xmlns:p14="http://schemas.microsoft.com/office/powerpoint/2010/main" val="2603911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2D590-2EC1-1B1D-681F-23AC12A7E484}"/>
              </a:ext>
            </a:extLst>
          </p:cNvPr>
          <p:cNvSpPr>
            <a:spLocks noGrp="1"/>
          </p:cNvSpPr>
          <p:nvPr>
            <p:ph type="title"/>
          </p:nvPr>
        </p:nvSpPr>
        <p:spPr>
          <a:xfrm>
            <a:off x="214603" y="159755"/>
            <a:ext cx="11579291" cy="521283"/>
          </a:xfrm>
        </p:spPr>
        <p:txBody>
          <a:bodyPr>
            <a:normAutofit fontScale="90000"/>
          </a:bodyPr>
          <a:lstStyle/>
          <a:p>
            <a:r>
              <a:rPr lang="en-IN" b="1" dirty="0">
                <a:latin typeface="Times New Roman" panose="02020603050405020304" pitchFamily="18" charset="0"/>
                <a:cs typeface="Times New Roman" panose="02020603050405020304" pitchFamily="18" charset="0"/>
              </a:rPr>
              <a:t>Implementation of access matrix</a:t>
            </a:r>
          </a:p>
        </p:txBody>
      </p:sp>
      <p:sp>
        <p:nvSpPr>
          <p:cNvPr id="3" name="Content Placeholder 2">
            <a:extLst>
              <a:ext uri="{FF2B5EF4-FFF2-40B4-BE49-F238E27FC236}">
                <a16:creationId xmlns:a16="http://schemas.microsoft.com/office/drawing/2014/main" id="{8B1155CC-C965-8AF6-2C03-E7C2782D49F3}"/>
              </a:ext>
            </a:extLst>
          </p:cNvPr>
          <p:cNvSpPr>
            <a:spLocks noGrp="1"/>
          </p:cNvSpPr>
          <p:nvPr>
            <p:ph idx="1"/>
          </p:nvPr>
        </p:nvSpPr>
        <p:spPr>
          <a:xfrm>
            <a:off x="233265" y="849086"/>
            <a:ext cx="11653935" cy="5849159"/>
          </a:xfrm>
        </p:spPr>
        <p:txBody>
          <a:bodyPr>
            <a:normAutofit fontScale="92500"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T</a:t>
            </a:r>
            <a:r>
              <a:rPr lang="en-US" sz="2400" b="0" i="0" dirty="0">
                <a:effectLst/>
                <a:latin typeface="Times New Roman" panose="02020603050405020304" pitchFamily="18" charset="0"/>
                <a:cs typeface="Times New Roman" panose="02020603050405020304" pitchFamily="18" charset="0"/>
              </a:rPr>
              <a:t>he access matrix in the operating system likely occupies a significant amount of memory and is very sparse.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Therefore, it is storage inefficient to directly implement an access matrix for access control.</a:t>
            </a:r>
          </a:p>
          <a:p>
            <a:pPr algn="just">
              <a:lnSpc>
                <a:spcPct val="150000"/>
              </a:lnSpc>
            </a:pPr>
            <a:r>
              <a:rPr lang="en-US" sz="2400" b="0" i="0" dirty="0">
                <a:effectLst/>
                <a:latin typeface="Times New Roman" panose="02020603050405020304" pitchFamily="18" charset="0"/>
                <a:cs typeface="Times New Roman" panose="02020603050405020304" pitchFamily="18" charset="0"/>
              </a:rPr>
              <a:t> The access matrix can be subdivided into rows or columns to reduce the inefficiency.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To increase efficiency, the columns, and rows can be collapsed by deleting null values. </a:t>
            </a:r>
            <a:r>
              <a:rPr lang="en-US" sz="2400" b="1" i="0" dirty="0">
                <a:effectLst/>
                <a:latin typeface="Times New Roman" panose="02020603050405020304" pitchFamily="18" charset="0"/>
                <a:cs typeface="Times New Roman" panose="02020603050405020304" pitchFamily="18" charset="0"/>
              </a:rPr>
              <a:t>Four widely used access matrix implementations can be formed using these decomposition methods</a:t>
            </a:r>
            <a:r>
              <a:rPr lang="en-US" sz="2400" b="0" i="0" dirty="0">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Global Table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Capability Lists for Domains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Access Lists for Objects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Lock and key Method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717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90A54-1690-C726-BED2-297F2BC0C37C}"/>
              </a:ext>
            </a:extLst>
          </p:cNvPr>
          <p:cNvSpPr>
            <a:spLocks noGrp="1"/>
          </p:cNvSpPr>
          <p:nvPr>
            <p:ph idx="1"/>
          </p:nvPr>
        </p:nvSpPr>
        <p:spPr>
          <a:xfrm>
            <a:off x="345233" y="307910"/>
            <a:ext cx="11008567" cy="6270172"/>
          </a:xfrm>
        </p:spPr>
        <p:txBody>
          <a:bodyPr>
            <a:normAutofit fontScale="92500" lnSpcReduction="20000"/>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Various Methods Used to Implement the Access Matrix in OS</a:t>
            </a:r>
          </a:p>
          <a:p>
            <a:pPr algn="just">
              <a:lnSpc>
                <a:spcPct val="150000"/>
              </a:lnSpc>
            </a:pPr>
            <a:r>
              <a:rPr lang="en-US" sz="2400" b="0" i="0" dirty="0">
                <a:effectLst/>
                <a:latin typeface="Times New Roman" panose="02020603050405020304" pitchFamily="18" charset="0"/>
                <a:cs typeface="Times New Roman" panose="02020603050405020304" pitchFamily="18" charset="0"/>
              </a:rPr>
              <a:t>Some widely used methods for implementing the access matrix in </a:t>
            </a:r>
            <a:r>
              <a:rPr lang="en-US" sz="2400" b="0" i="0" dirty="0" err="1">
                <a:effectLst/>
                <a:latin typeface="Times New Roman" panose="02020603050405020304" pitchFamily="18" charset="0"/>
                <a:cs typeface="Times New Roman" panose="02020603050405020304" pitchFamily="18" charset="0"/>
              </a:rPr>
              <a:t>os</a:t>
            </a:r>
            <a:r>
              <a:rPr lang="en-US" sz="2400" b="0" i="0" dirty="0">
                <a:effectLst/>
                <a:latin typeface="Times New Roman" panose="02020603050405020304" pitchFamily="18" charset="0"/>
                <a:cs typeface="Times New Roman" panose="02020603050405020304" pitchFamily="18" charset="0"/>
              </a:rPr>
              <a:t> are as follows:</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1. Global Table</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global table is the most basic and simple implementation of the access matrix in the operating system which consists of a set of an ordered triple </a:t>
            </a:r>
            <a:r>
              <a:rPr lang="en-US" sz="2400" b="1" i="0" dirty="0">
                <a:effectLst/>
                <a:latin typeface="Times New Roman" panose="02020603050405020304" pitchFamily="18" charset="0"/>
                <a:cs typeface="Times New Roman" panose="02020603050405020304" pitchFamily="18" charset="0"/>
              </a:rPr>
              <a:t>&lt;domain , object, right-set&gt;</a:t>
            </a:r>
            <a:r>
              <a:rPr lang="en-US" sz="2400" b="0" i="0" dirty="0">
                <a:effectLst/>
                <a:latin typeface="Times New Roman" panose="02020603050405020304" pitchFamily="18" charset="0"/>
                <a:cs typeface="Times New Roman" panose="02020603050405020304" pitchFamily="18" charset="0"/>
              </a:rPr>
              <a:t>.</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an operation M is being executed on an object </a:t>
            </a:r>
            <a:r>
              <a:rPr lang="en-US" sz="2400" b="0" i="0" dirty="0" err="1">
                <a:effectLst/>
                <a:latin typeface="Times New Roman" panose="02020603050405020304" pitchFamily="18" charset="0"/>
                <a:cs typeface="Times New Roman" panose="02020603050405020304" pitchFamily="18" charset="0"/>
              </a:rPr>
              <a:t>Oj</a:t>
            </a:r>
            <a:r>
              <a:rPr lang="en-US" sz="2400" b="0" i="0" dirty="0">
                <a:effectLst/>
                <a:latin typeface="Times New Roman" panose="02020603050405020304" pitchFamily="18" charset="0"/>
                <a:cs typeface="Times New Roman" panose="02020603050405020304" pitchFamily="18" charset="0"/>
              </a:rPr>
              <a:t> within domain Di, the global table searches for a triple </a:t>
            </a:r>
            <a:r>
              <a:rPr lang="en-US" sz="2400" b="1" i="0" dirty="0">
                <a:effectLst/>
                <a:latin typeface="Times New Roman" panose="02020603050405020304" pitchFamily="18" charset="0"/>
                <a:cs typeface="Times New Roman" panose="02020603050405020304" pitchFamily="18" charset="0"/>
              </a:rPr>
              <a:t>&lt;Domain(Di), Object(</a:t>
            </a:r>
            <a:r>
              <a:rPr lang="en-US" sz="2400" b="1" i="0" dirty="0" err="1">
                <a:effectLst/>
                <a:latin typeface="Times New Roman" panose="02020603050405020304" pitchFamily="18" charset="0"/>
                <a:cs typeface="Times New Roman" panose="02020603050405020304" pitchFamily="18" charset="0"/>
              </a:rPr>
              <a:t>Oj</a:t>
            </a:r>
            <a:r>
              <a:rPr lang="en-US" sz="2400" b="1" i="0" dirty="0">
                <a:effectLst/>
                <a:latin typeface="Times New Roman" panose="02020603050405020304" pitchFamily="18" charset="0"/>
                <a:cs typeface="Times New Roman" panose="02020603050405020304" pitchFamily="18" charset="0"/>
              </a:rPr>
              <a:t>), right-set(</a:t>
            </a:r>
            <a:r>
              <a:rPr lang="en-US" sz="2400" b="1" i="0" dirty="0" err="1">
                <a:effectLst/>
                <a:latin typeface="Times New Roman" panose="02020603050405020304" pitchFamily="18" charset="0"/>
                <a:cs typeface="Times New Roman" panose="02020603050405020304" pitchFamily="18" charset="0"/>
              </a:rPr>
              <a:t>Rk</a:t>
            </a:r>
            <a:r>
              <a:rPr lang="en-US" sz="2400" b="1" i="0" dirty="0">
                <a:effectLst/>
                <a:latin typeface="Times New Roman" panose="02020603050405020304" pitchFamily="18" charset="0"/>
                <a:cs typeface="Times New Roman" panose="02020603050405020304" pitchFamily="18" charset="0"/>
              </a:rPr>
              <a:t>)&gt;</a:t>
            </a:r>
            <a:r>
              <a:rPr lang="en-US" sz="2400" b="0" i="0" dirty="0">
                <a:effectLst/>
                <a:latin typeface="Times New Roman" panose="02020603050405020304" pitchFamily="18" charset="0"/>
                <a:cs typeface="Times New Roman" panose="02020603050405020304" pitchFamily="18" charset="0"/>
              </a:rPr>
              <a:t> where M € </a:t>
            </a:r>
            <a:r>
              <a:rPr lang="en-US" sz="2400" b="0" i="0" dirty="0" err="1">
                <a:effectLst/>
                <a:latin typeface="Times New Roman" panose="02020603050405020304" pitchFamily="18" charset="0"/>
                <a:cs typeface="Times New Roman" panose="02020603050405020304" pitchFamily="18" charset="0"/>
              </a:rPr>
              <a:t>Rk</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the triple is present, the operation can proceed to continue, or else a condition of an </a:t>
            </a:r>
            <a:r>
              <a:rPr lang="en-US" sz="2400" b="1" i="0" dirty="0">
                <a:effectLst/>
                <a:latin typeface="Times New Roman" panose="02020603050405020304" pitchFamily="18" charset="0"/>
                <a:cs typeface="Times New Roman" panose="02020603050405020304" pitchFamily="18" charset="0"/>
              </a:rPr>
              <a:t>exception</a:t>
            </a:r>
            <a:r>
              <a:rPr lang="en-US" sz="2400" b="0" i="0" dirty="0">
                <a:effectLst/>
                <a:latin typeface="Times New Roman" panose="02020603050405020304" pitchFamily="18" charset="0"/>
                <a:cs typeface="Times New Roman" panose="02020603050405020304" pitchFamily="18" charset="0"/>
              </a:rPr>
              <a:t> is thrown.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are various drawbacks to this implementation, the main </a:t>
            </a:r>
            <a:r>
              <a:rPr lang="en-US" sz="2400" b="1" i="0" dirty="0">
                <a:effectLst/>
                <a:latin typeface="Times New Roman" panose="02020603050405020304" pitchFamily="18" charset="0"/>
                <a:cs typeface="Times New Roman" panose="02020603050405020304" pitchFamily="18" charset="0"/>
              </a:rPr>
              <a:t>drawback</a:t>
            </a:r>
            <a:r>
              <a:rPr lang="en-US" sz="2400" b="0" i="0" dirty="0">
                <a:effectLst/>
                <a:latin typeface="Times New Roman" panose="02020603050405020304" pitchFamily="18" charset="0"/>
                <a:cs typeface="Times New Roman" panose="02020603050405020304" pitchFamily="18" charset="0"/>
              </a:rPr>
              <a:t> of global table implementation is that because the table is sometimes too large, it cannot be stored in the main memory, that's why input and output are required additionally.</a:t>
            </a:r>
          </a:p>
          <a:p>
            <a:pPr algn="l"/>
            <a:endParaRPr lang="en-US" b="0" i="0" dirty="0">
              <a:solidFill>
                <a:srgbClr val="61738E"/>
              </a:solidFill>
              <a:effectLst/>
              <a:latin typeface="Source Sans Pro" panose="020B0503030403020204" pitchFamily="34" charset="0"/>
            </a:endParaRPr>
          </a:p>
        </p:txBody>
      </p:sp>
    </p:spTree>
    <p:extLst>
      <p:ext uri="{BB962C8B-B14F-4D97-AF65-F5344CB8AC3E}">
        <p14:creationId xmlns:p14="http://schemas.microsoft.com/office/powerpoint/2010/main" val="4301179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4265BC-B791-9794-CF5A-0128678F4991}"/>
              </a:ext>
            </a:extLst>
          </p:cNvPr>
          <p:cNvSpPr>
            <a:spLocks noGrp="1"/>
          </p:cNvSpPr>
          <p:nvPr>
            <p:ph idx="1"/>
          </p:nvPr>
        </p:nvSpPr>
        <p:spPr>
          <a:xfrm>
            <a:off x="317241" y="289249"/>
            <a:ext cx="11036559" cy="6307494"/>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2. Access Lists</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the </a:t>
            </a:r>
            <a:r>
              <a:rPr lang="en-US" sz="2400" b="1" i="0" dirty="0">
                <a:effectLst/>
                <a:latin typeface="Times New Roman" panose="02020603050405020304" pitchFamily="18" charset="0"/>
                <a:cs typeface="Times New Roman" panose="02020603050405020304" pitchFamily="18" charset="0"/>
              </a:rPr>
              <a:t>Access Lists</a:t>
            </a:r>
            <a:r>
              <a:rPr lang="en-US" sz="2400" b="0" i="0" dirty="0">
                <a:effectLst/>
                <a:latin typeface="Times New Roman" panose="02020603050405020304" pitchFamily="18" charset="0"/>
                <a:cs typeface="Times New Roman" panose="02020603050405020304" pitchFamily="18" charset="0"/>
              </a:rPr>
              <a:t> method, the access matrix in </a:t>
            </a:r>
            <a:r>
              <a:rPr lang="en-US" sz="2400" dirty="0">
                <a:latin typeface="Times New Roman" panose="02020603050405020304" pitchFamily="18" charset="0"/>
                <a:cs typeface="Times New Roman" panose="02020603050405020304" pitchFamily="18" charset="0"/>
              </a:rPr>
              <a:t>OS</a:t>
            </a:r>
            <a:r>
              <a:rPr lang="en-US" sz="2400" b="0" i="0" dirty="0">
                <a:effectLst/>
                <a:latin typeface="Times New Roman" panose="02020603050405020304" pitchFamily="18" charset="0"/>
                <a:cs typeface="Times New Roman" panose="02020603050405020304" pitchFamily="18" charset="0"/>
              </a:rPr>
              <a:t> is divided into columns (Column wise decomposition).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an operation M is being executed on an object </a:t>
            </a:r>
            <a:r>
              <a:rPr lang="en-US" sz="2400" b="0" i="0" dirty="0" err="1">
                <a:effectLst/>
                <a:latin typeface="Times New Roman" panose="02020603050405020304" pitchFamily="18" charset="0"/>
                <a:cs typeface="Times New Roman" panose="02020603050405020304" pitchFamily="18" charset="0"/>
              </a:rPr>
              <a:t>Oj</a:t>
            </a:r>
            <a:r>
              <a:rPr lang="en-US" sz="2400" b="0" i="0" dirty="0">
                <a:effectLst/>
                <a:latin typeface="Times New Roman" panose="02020603050405020304" pitchFamily="18" charset="0"/>
                <a:cs typeface="Times New Roman" panose="02020603050405020304" pitchFamily="18" charset="0"/>
              </a:rPr>
              <a:t> within domain Di, We search for an entry </a:t>
            </a:r>
            <a:r>
              <a:rPr lang="en-US" sz="2400" b="1" i="0" dirty="0">
                <a:effectLst/>
                <a:latin typeface="Times New Roman" panose="02020603050405020304" pitchFamily="18" charset="0"/>
                <a:cs typeface="Times New Roman" panose="02020603050405020304" pitchFamily="18" charset="0"/>
              </a:rPr>
              <a:t>&lt;Domain(Di), right-set(</a:t>
            </a:r>
            <a:r>
              <a:rPr lang="en-US" sz="2400" b="1" i="0" dirty="0" err="1">
                <a:effectLst/>
                <a:latin typeface="Times New Roman" panose="02020603050405020304" pitchFamily="18" charset="0"/>
                <a:cs typeface="Times New Roman" panose="02020603050405020304" pitchFamily="18" charset="0"/>
              </a:rPr>
              <a:t>Rk</a:t>
            </a:r>
            <a:r>
              <a:rPr lang="en-US" sz="2400" b="1" i="0" dirty="0">
                <a:effectLst/>
                <a:latin typeface="Times New Roman" panose="02020603050405020304" pitchFamily="18" charset="0"/>
                <a:cs typeface="Times New Roman" panose="02020603050405020304" pitchFamily="18" charset="0"/>
              </a:rPr>
              <a:t>)&gt;</a:t>
            </a:r>
            <a:r>
              <a:rPr lang="en-US" sz="2400" b="0" i="0" dirty="0">
                <a:effectLst/>
                <a:latin typeface="Times New Roman" panose="02020603050405020304" pitchFamily="18" charset="0"/>
                <a:cs typeface="Times New Roman" panose="02020603050405020304" pitchFamily="18" charset="0"/>
              </a:rPr>
              <a:t> with M € </a:t>
            </a:r>
            <a:r>
              <a:rPr lang="en-US" sz="2400" b="0" i="0" dirty="0" err="1">
                <a:effectLst/>
                <a:latin typeface="Times New Roman" panose="02020603050405020304" pitchFamily="18" charset="0"/>
                <a:cs typeface="Times New Roman" panose="02020603050405020304" pitchFamily="18" charset="0"/>
              </a:rPr>
              <a:t>Rk</a:t>
            </a:r>
            <a:r>
              <a:rPr lang="en-US" sz="2400" b="0" i="0" dirty="0">
                <a:effectLst/>
                <a:latin typeface="Times New Roman" panose="02020603050405020304" pitchFamily="18" charset="0"/>
                <a:cs typeface="Times New Roman" panose="02020603050405020304" pitchFamily="18" charset="0"/>
              </a:rPr>
              <a:t> in the access list for object </a:t>
            </a:r>
            <a:r>
              <a:rPr lang="en-US" sz="2400" b="0" i="0" dirty="0" err="1">
                <a:effectLst/>
                <a:latin typeface="Times New Roman" panose="02020603050405020304" pitchFamily="18" charset="0"/>
                <a:cs typeface="Times New Roman" panose="02020603050405020304" pitchFamily="18" charset="0"/>
              </a:rPr>
              <a:t>Oj</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the triple is present, the operation can proceed to continue, or else we check the initial set.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If M is included in the default set, access is allowed; otherwise, access is denied, and an exception is raised.</a:t>
            </a:r>
          </a:p>
          <a:p>
            <a:pPr marL="0" indent="0" algn="just" fontAlgn="base">
              <a:lnSpc>
                <a:spcPct val="150000"/>
              </a:lnSpc>
              <a:buNone/>
            </a:pP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53172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E738E1-58F1-9EC5-4C8A-FAC29A899A29}"/>
              </a:ext>
            </a:extLst>
          </p:cNvPr>
          <p:cNvSpPr>
            <a:spLocks noGrp="1"/>
          </p:cNvSpPr>
          <p:nvPr>
            <p:ph idx="1"/>
          </p:nvPr>
        </p:nvSpPr>
        <p:spPr>
          <a:xfrm>
            <a:off x="335901" y="382555"/>
            <a:ext cx="11448661" cy="6158204"/>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3. Capability Lists</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the access matrix in the operating system, Capability Lists is a </a:t>
            </a:r>
            <a:r>
              <a:rPr lang="en-US" sz="2400" b="1" i="0" dirty="0">
                <a:effectLst/>
                <a:latin typeface="Times New Roman" panose="02020603050405020304" pitchFamily="18" charset="0"/>
                <a:cs typeface="Times New Roman" panose="02020603050405020304" pitchFamily="18" charset="0"/>
              </a:rPr>
              <a:t>collection of objects</a:t>
            </a:r>
            <a:r>
              <a:rPr lang="en-US" sz="2400" b="0" i="0" dirty="0">
                <a:effectLst/>
                <a:latin typeface="Times New Roman" panose="02020603050405020304" pitchFamily="18" charset="0"/>
                <a:cs typeface="Times New Roman" panose="02020603050405020304" pitchFamily="18" charset="0"/>
              </a:rPr>
              <a:t> and the operations that can be performed on them.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object here is specified by a physical name called </a:t>
            </a:r>
            <a:r>
              <a:rPr lang="en-US" sz="2400" b="1" i="0" dirty="0">
                <a:effectLst/>
                <a:latin typeface="Times New Roman" panose="02020603050405020304" pitchFamily="18" charset="0"/>
                <a:cs typeface="Times New Roman" panose="02020603050405020304" pitchFamily="18" charset="0"/>
              </a:rPr>
              <a:t>capability</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method, we can associate each row with its domain instead of connecting the columns of the access matrix to the objects as an access list.</a:t>
            </a:r>
          </a:p>
          <a:p>
            <a:pPr marL="0" indent="0" algn="just" fontAlgn="base">
              <a:lnSpc>
                <a:spcPct val="150000"/>
              </a:lnSpc>
              <a:buNone/>
            </a:pPr>
            <a:endParaRPr lang="en-IN" dirty="0"/>
          </a:p>
        </p:txBody>
      </p:sp>
      <p:pic>
        <p:nvPicPr>
          <p:cNvPr id="5" name="Picture 4">
            <a:extLst>
              <a:ext uri="{FF2B5EF4-FFF2-40B4-BE49-F238E27FC236}">
                <a16:creationId xmlns:a16="http://schemas.microsoft.com/office/drawing/2014/main" id="{06574EE5-4F77-B466-CBD9-0E6201457D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539" y="4245429"/>
            <a:ext cx="6475445" cy="2341983"/>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BD00A61-206E-DD8C-DE00-910A57807D73}"/>
                  </a:ext>
                </a:extLst>
              </p14:cNvPr>
              <p14:cNvContentPartPr/>
              <p14:nvPr/>
            </p14:nvContentPartPr>
            <p14:xfrm>
              <a:off x="5706448" y="5858390"/>
              <a:ext cx="588600" cy="497880"/>
            </p14:xfrm>
          </p:contentPart>
        </mc:Choice>
        <mc:Fallback xmlns="">
          <p:pic>
            <p:nvPicPr>
              <p:cNvPr id="6" name="Ink 5">
                <a:extLst>
                  <a:ext uri="{FF2B5EF4-FFF2-40B4-BE49-F238E27FC236}">
                    <a16:creationId xmlns:a16="http://schemas.microsoft.com/office/drawing/2014/main" id="{0BD00A61-206E-DD8C-DE00-910A57807D73}"/>
                  </a:ext>
                </a:extLst>
              </p:cNvPr>
              <p:cNvPicPr/>
              <p:nvPr/>
            </p:nvPicPr>
            <p:blipFill>
              <a:blip r:embed="rId4"/>
              <a:stretch>
                <a:fillRect/>
              </a:stretch>
            </p:blipFill>
            <p:spPr>
              <a:xfrm>
                <a:off x="5643808" y="5795390"/>
                <a:ext cx="714240" cy="623520"/>
              </a:xfrm>
              <a:prstGeom prst="rect">
                <a:avLst/>
              </a:prstGeom>
            </p:spPr>
          </p:pic>
        </mc:Fallback>
      </mc:AlternateContent>
    </p:spTree>
    <p:extLst>
      <p:ext uri="{BB962C8B-B14F-4D97-AF65-F5344CB8AC3E}">
        <p14:creationId xmlns:p14="http://schemas.microsoft.com/office/powerpoint/2010/main" val="3509464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8178C7-9F00-781C-F77B-D0CB4DD7B839}"/>
              </a:ext>
            </a:extLst>
          </p:cNvPr>
          <p:cNvSpPr>
            <a:spLocks noGrp="1"/>
          </p:cNvSpPr>
          <p:nvPr>
            <p:ph idx="1"/>
          </p:nvPr>
        </p:nvSpPr>
        <p:spPr>
          <a:xfrm>
            <a:off x="307909" y="307910"/>
            <a:ext cx="11439331" cy="6232849"/>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4. Lock-Key Mechanism</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a </a:t>
            </a:r>
            <a:r>
              <a:rPr lang="en-US" sz="2400" b="1" i="0" dirty="0">
                <a:effectLst/>
                <a:latin typeface="Times New Roman" panose="02020603050405020304" pitchFamily="18" charset="0"/>
                <a:cs typeface="Times New Roman" panose="02020603050405020304" pitchFamily="18" charset="0"/>
              </a:rPr>
              <a:t>comparison</a:t>
            </a:r>
            <a:r>
              <a:rPr lang="en-US" sz="2400" b="0" i="0" dirty="0">
                <a:effectLst/>
                <a:latin typeface="Times New Roman" panose="02020603050405020304" pitchFamily="18" charset="0"/>
                <a:cs typeface="Times New Roman" panose="02020603050405020304" pitchFamily="18" charset="0"/>
              </a:rPr>
              <a:t> between capability lists and access lists. </a:t>
            </a:r>
          </a:p>
          <a:p>
            <a:pPr algn="just">
              <a:lnSpc>
                <a:spcPct val="150000"/>
              </a:lnSpc>
            </a:pPr>
            <a:r>
              <a:rPr lang="en-US" sz="2400" b="0" i="0" dirty="0">
                <a:effectLst/>
                <a:latin typeface="Times New Roman" panose="02020603050405020304" pitchFamily="18" charset="0"/>
                <a:cs typeface="Times New Roman" panose="02020603050405020304" pitchFamily="18" charset="0"/>
              </a:rPr>
              <a:t>Every domain has a distinct bit pattern called </a:t>
            </a:r>
            <a:r>
              <a:rPr lang="en-US" sz="2400" b="1" i="0" dirty="0">
                <a:effectLst/>
                <a:latin typeface="Times New Roman" panose="02020603050405020304" pitchFamily="18" charset="0"/>
                <a:cs typeface="Times New Roman" panose="02020603050405020304" pitchFamily="18" charset="0"/>
              </a:rPr>
              <a:t>keys</a:t>
            </a:r>
            <a:r>
              <a:rPr lang="en-US" sz="2400" b="0" i="0" dirty="0">
                <a:effectLst/>
                <a:latin typeface="Times New Roman" panose="02020603050405020304" pitchFamily="18" charset="0"/>
                <a:cs typeface="Times New Roman" panose="02020603050405020304" pitchFamily="18" charset="0"/>
              </a:rPr>
              <a:t>, and every object has a distinct bit pattern called </a:t>
            </a:r>
            <a:r>
              <a:rPr lang="en-US" sz="2400" b="1" i="0" dirty="0">
                <a:effectLst/>
                <a:latin typeface="Times New Roman" panose="02020603050405020304" pitchFamily="18" charset="0"/>
                <a:cs typeface="Times New Roman" panose="02020603050405020304" pitchFamily="18" charset="0"/>
              </a:rPr>
              <a:t>locks</a:t>
            </a:r>
            <a:r>
              <a:rPr lang="en-US" sz="2400" b="0" i="0" dirty="0">
                <a:effectLs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Only if a domain's key matches one of the locks of the object, A process can access it.</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simple words, When a process running in a specific domain (Di) try to access an object (</a:t>
            </a:r>
            <a:r>
              <a:rPr lang="en-US" sz="2400" b="0" i="0" dirty="0" err="1">
                <a:effectLst/>
                <a:latin typeface="Times New Roman" panose="02020603050405020304" pitchFamily="18" charset="0"/>
                <a:cs typeface="Times New Roman" panose="02020603050405020304" pitchFamily="18" charset="0"/>
              </a:rPr>
              <a:t>Oj</a:t>
            </a:r>
            <a:r>
              <a:rPr lang="en-US" sz="2400" b="0" i="0" dirty="0">
                <a:effectLst/>
                <a:latin typeface="Times New Roman" panose="02020603050405020304" pitchFamily="18" charset="0"/>
                <a:cs typeface="Times New Roman" panose="02020603050405020304" pitchFamily="18" charset="0"/>
              </a:rPr>
              <a:t>) then the </a:t>
            </a:r>
            <a:r>
              <a:rPr lang="en-US" sz="2400" b="1" i="0" dirty="0">
                <a:effectLst/>
                <a:latin typeface="Times New Roman" panose="02020603050405020304" pitchFamily="18" charset="0"/>
                <a:cs typeface="Times New Roman" panose="02020603050405020304" pitchFamily="18" charset="0"/>
              </a:rPr>
              <a:t>key</a:t>
            </a:r>
            <a:r>
              <a:rPr lang="en-US" sz="2400" b="0" i="0" dirty="0">
                <a:effectLst/>
                <a:latin typeface="Times New Roman" panose="02020603050405020304" pitchFamily="18" charset="0"/>
                <a:cs typeface="Times New Roman" panose="02020603050405020304" pitchFamily="18" charset="0"/>
              </a:rPr>
              <a:t> of that Di must match with the lock of that </a:t>
            </a:r>
            <a:r>
              <a:rPr lang="en-US" sz="2400" b="0" i="0" dirty="0" err="1">
                <a:effectLst/>
                <a:latin typeface="Times New Roman" panose="02020603050405020304" pitchFamily="18" charset="0"/>
                <a:cs typeface="Times New Roman" panose="02020603050405020304" pitchFamily="18" charset="0"/>
              </a:rPr>
              <a:t>Oj</a:t>
            </a:r>
            <a:r>
              <a:rPr lang="en-US" sz="2400" b="0" i="0" dirty="0">
                <a:effectLst/>
                <a:latin typeface="Times New Roman" panose="02020603050405020304" pitchFamily="18" charset="0"/>
                <a:cs typeface="Times New Roman" panose="02020603050405020304" pitchFamily="18" charset="0"/>
              </a:rPr>
              <a:t>, then only an object can be accessed.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operating system should </a:t>
            </a:r>
            <a:r>
              <a:rPr lang="en-US" sz="2400" b="1" i="0" dirty="0">
                <a:effectLst/>
                <a:latin typeface="Times New Roman" panose="02020603050405020304" pitchFamily="18" charset="0"/>
                <a:cs typeface="Times New Roman" panose="02020603050405020304" pitchFamily="18" charset="0"/>
              </a:rPr>
              <a:t>handle the keys and locks</a:t>
            </a:r>
            <a:r>
              <a:rPr lang="en-US" sz="2400" b="0" i="0" dirty="0">
                <a:effectLst/>
                <a:latin typeface="Times New Roman" panose="02020603050405020304" pitchFamily="18" charset="0"/>
                <a:cs typeface="Times New Roman" panose="02020603050405020304" pitchFamily="18" charset="0"/>
              </a:rPr>
              <a:t> in such a way that any unauthorized access should not be allowed on them.</a:t>
            </a:r>
          </a:p>
          <a:p>
            <a:endParaRPr lang="en-IN" dirty="0"/>
          </a:p>
        </p:txBody>
      </p:sp>
    </p:spTree>
    <p:extLst>
      <p:ext uri="{BB962C8B-B14F-4D97-AF65-F5344CB8AC3E}">
        <p14:creationId xmlns:p14="http://schemas.microsoft.com/office/powerpoint/2010/main" val="344369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E6598-A2D3-13A7-22AF-CA99AF394E25}"/>
              </a:ext>
            </a:extLst>
          </p:cNvPr>
          <p:cNvSpPr>
            <a:spLocks noGrp="1"/>
          </p:cNvSpPr>
          <p:nvPr>
            <p:ph idx="1"/>
          </p:nvPr>
        </p:nvSpPr>
        <p:spPr>
          <a:xfrm>
            <a:off x="373224" y="242596"/>
            <a:ext cx="11364686" cy="6279502"/>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Examples</a:t>
            </a:r>
          </a:p>
          <a:p>
            <a:pPr algn="just">
              <a:lnSpc>
                <a:spcPct val="150000"/>
              </a:lnSpc>
            </a:pPr>
            <a:r>
              <a:rPr lang="en-US" sz="2400" b="0" i="0" dirty="0">
                <a:effectLst/>
                <a:latin typeface="Times New Roman" panose="02020603050405020304" pitchFamily="18" charset="0"/>
                <a:cs typeface="Times New Roman" panose="02020603050405020304" pitchFamily="18" charset="0"/>
              </a:rPr>
              <a:t>Consider the below example for a better understanding of implementing an </a:t>
            </a:r>
            <a:r>
              <a:rPr lang="en-US" sz="2400" b="1" i="0" dirty="0">
                <a:effectLst/>
                <a:latin typeface="Times New Roman" panose="02020603050405020304" pitchFamily="18" charset="0"/>
                <a:cs typeface="Times New Roman" panose="02020603050405020304" pitchFamily="18" charset="0"/>
              </a:rPr>
              <a:t>access matrix in the operating system</a:t>
            </a:r>
            <a:r>
              <a:rPr lang="en-US" sz="2400" b="0" i="0" dirty="0">
                <a:effectLst/>
                <a:latin typeface="Times New Roman" panose="02020603050405020304" pitchFamily="18" charset="0"/>
                <a:cs typeface="Times New Roman" panose="02020603050405020304" pitchFamily="18" charset="0"/>
              </a:rPr>
              <a:t>.</a:t>
            </a:r>
          </a:p>
          <a:p>
            <a:pPr algn="just">
              <a:lnSpc>
                <a:spcPct val="150000"/>
              </a:lnSpc>
            </a:pPr>
            <a:r>
              <a:rPr lang="en-US" sz="2400" b="0" i="0" dirty="0">
                <a:effectLst/>
                <a:latin typeface="Times New Roman" panose="02020603050405020304" pitchFamily="18" charset="0"/>
                <a:cs typeface="Times New Roman" panose="02020603050405020304" pitchFamily="18" charset="0"/>
              </a:rPr>
              <a:t>Now, let's take an example when there are four files having the following access rights (files f1, f2, f3, and f4) and three domains (D1, D2, D3)</a:t>
            </a:r>
          </a:p>
          <a:p>
            <a:endParaRPr lang="en-IN" dirty="0"/>
          </a:p>
        </p:txBody>
      </p:sp>
    </p:spTree>
    <p:extLst>
      <p:ext uri="{BB962C8B-B14F-4D97-AF65-F5344CB8AC3E}">
        <p14:creationId xmlns:p14="http://schemas.microsoft.com/office/powerpoint/2010/main" val="961190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1EE13-9209-D45C-3C6B-1C1C7A662F4A}"/>
              </a:ext>
            </a:extLst>
          </p:cNvPr>
          <p:cNvSpPr>
            <a:spLocks noGrp="1"/>
          </p:cNvSpPr>
          <p:nvPr>
            <p:ph type="title"/>
          </p:nvPr>
        </p:nvSpPr>
        <p:spPr>
          <a:xfrm>
            <a:off x="838200" y="365125"/>
            <a:ext cx="10515600" cy="670573"/>
          </a:xfrm>
        </p:spPr>
        <p:txBody>
          <a:bodyPr>
            <a:normAutofit fontScale="90000"/>
          </a:bodyPr>
          <a:lstStyle/>
          <a:p>
            <a:r>
              <a:rPr lang="en-IN" b="1" dirty="0">
                <a:latin typeface="Times New Roman" panose="02020603050405020304" pitchFamily="18" charset="0"/>
                <a:cs typeface="Times New Roman" panose="02020603050405020304" pitchFamily="18" charset="0"/>
              </a:rPr>
              <a:t>Deadlock</a:t>
            </a:r>
          </a:p>
        </p:txBody>
      </p:sp>
      <p:sp>
        <p:nvSpPr>
          <p:cNvPr id="3" name="Content Placeholder 2">
            <a:extLst>
              <a:ext uri="{FF2B5EF4-FFF2-40B4-BE49-F238E27FC236}">
                <a16:creationId xmlns:a16="http://schemas.microsoft.com/office/drawing/2014/main" id="{49E5A378-66A4-7278-CAB6-029210443AAC}"/>
              </a:ext>
            </a:extLst>
          </p:cNvPr>
          <p:cNvSpPr>
            <a:spLocks noGrp="1"/>
          </p:cNvSpPr>
          <p:nvPr>
            <p:ph idx="1"/>
          </p:nvPr>
        </p:nvSpPr>
        <p:spPr>
          <a:xfrm>
            <a:off x="317241" y="1212980"/>
            <a:ext cx="11430000" cy="5279895"/>
          </a:xfrm>
        </p:spPr>
        <p:txBody>
          <a:bodyPr>
            <a:normAutofit/>
          </a:bodyPr>
          <a:lstStyle/>
          <a:p>
            <a:pPr algn="just" fontAlgn="base">
              <a:lnSpc>
                <a:spcPct val="150000"/>
              </a:lnSpc>
            </a:pPr>
            <a:r>
              <a:rPr lang="en-US" sz="2400" b="1" i="1" dirty="0">
                <a:effectLst/>
                <a:latin typeface="Times New Roman" panose="02020603050405020304" pitchFamily="18" charset="0"/>
                <a:cs typeface="Times New Roman" panose="02020603050405020304" pitchFamily="18" charset="0"/>
              </a:rPr>
              <a:t>Deadlock </a:t>
            </a:r>
            <a:r>
              <a:rPr lang="en-US" sz="2400" b="0" i="0" dirty="0">
                <a:effectLst/>
                <a:latin typeface="Times New Roman" panose="02020603050405020304" pitchFamily="18" charset="0"/>
                <a:cs typeface="Times New Roman" panose="02020603050405020304" pitchFamily="18" charset="0"/>
              </a:rPr>
              <a:t>is a situation where a set of processes are blocked because each process is holding a resource and waiting for another resource acquired by some other process.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Consider an example when two trains are coming toward each other on the same track and there is only one track, none of the trains can move once they are in front of each other.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A similar situation occurs in operating systems when there are two or more processes that hold some resources and wait for resources held by other(s). </a:t>
            </a:r>
          </a:p>
          <a:p>
            <a:pPr algn="just" fontAlgn="base">
              <a:lnSpc>
                <a:spcPct val="150000"/>
              </a:lnSpc>
            </a:pPr>
            <a:r>
              <a:rPr lang="en-US" sz="2400" b="0" i="0" dirty="0">
                <a:effectLst/>
                <a:latin typeface="Times New Roman" panose="02020603050405020304" pitchFamily="18" charset="0"/>
                <a:cs typeface="Times New Roman" panose="02020603050405020304" pitchFamily="18" charset="0"/>
              </a:rPr>
              <a:t>For example, in the below diagram, Process 1 is holding Resource 1 and waiting for resource 2 which is acquired by process 2, and process 2 is waiting for resource 1. </a:t>
            </a:r>
          </a:p>
          <a:p>
            <a:endParaRPr lang="en-IN" dirty="0"/>
          </a:p>
        </p:txBody>
      </p:sp>
    </p:spTree>
    <p:extLst>
      <p:ext uri="{BB962C8B-B14F-4D97-AF65-F5344CB8AC3E}">
        <p14:creationId xmlns:p14="http://schemas.microsoft.com/office/powerpoint/2010/main" val="3392472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FFFB63-9E38-1434-998E-99FB47DA79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788" y="429208"/>
            <a:ext cx="10422294" cy="5747755"/>
          </a:xfrm>
        </p:spPr>
      </p:pic>
      <p:grpSp>
        <p:nvGrpSpPr>
          <p:cNvPr id="10" name="Group 9">
            <a:extLst>
              <a:ext uri="{FF2B5EF4-FFF2-40B4-BE49-F238E27FC236}">
                <a16:creationId xmlns:a16="http://schemas.microsoft.com/office/drawing/2014/main" id="{8BFFACB4-CC45-43F2-3A64-47ECF6FBB189}"/>
              </a:ext>
            </a:extLst>
          </p:cNvPr>
          <p:cNvGrpSpPr/>
          <p:nvPr/>
        </p:nvGrpSpPr>
        <p:grpSpPr>
          <a:xfrm>
            <a:off x="5172568" y="4775150"/>
            <a:ext cx="1464480" cy="1229400"/>
            <a:chOff x="5172568" y="4775150"/>
            <a:chExt cx="1464480" cy="122940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83F3DA6C-1993-E870-66C0-5E4F9A24F6C8}"/>
                    </a:ext>
                  </a:extLst>
                </p14:cNvPr>
                <p14:cNvContentPartPr/>
                <p14:nvPr/>
              </p14:nvContentPartPr>
              <p14:xfrm>
                <a:off x="5887528" y="5271590"/>
                <a:ext cx="360" cy="360"/>
              </p14:xfrm>
            </p:contentPart>
          </mc:Choice>
          <mc:Fallback xmlns="">
            <p:pic>
              <p:nvPicPr>
                <p:cNvPr id="6" name="Ink 5">
                  <a:extLst>
                    <a:ext uri="{FF2B5EF4-FFF2-40B4-BE49-F238E27FC236}">
                      <a16:creationId xmlns:a16="http://schemas.microsoft.com/office/drawing/2014/main" id="{83F3DA6C-1993-E870-66C0-5E4F9A24F6C8}"/>
                    </a:ext>
                  </a:extLst>
                </p:cNvPr>
                <p:cNvPicPr/>
                <p:nvPr/>
              </p:nvPicPr>
              <p:blipFill>
                <a:blip r:embed="rId4"/>
                <a:stretch>
                  <a:fillRect/>
                </a:stretch>
              </p:blipFill>
              <p:spPr>
                <a:xfrm>
                  <a:off x="5824528" y="520895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369A2FBA-9DCB-DEE4-9E6F-3E6310D929A4}"/>
                    </a:ext>
                  </a:extLst>
                </p14:cNvPr>
                <p14:cNvContentPartPr/>
                <p14:nvPr/>
              </p14:nvContentPartPr>
              <p14:xfrm>
                <a:off x="5887528" y="5271590"/>
                <a:ext cx="360" cy="360"/>
              </p14:xfrm>
            </p:contentPart>
          </mc:Choice>
          <mc:Fallback xmlns="">
            <p:pic>
              <p:nvPicPr>
                <p:cNvPr id="7" name="Ink 6">
                  <a:extLst>
                    <a:ext uri="{FF2B5EF4-FFF2-40B4-BE49-F238E27FC236}">
                      <a16:creationId xmlns:a16="http://schemas.microsoft.com/office/drawing/2014/main" id="{369A2FBA-9DCB-DEE4-9E6F-3E6310D929A4}"/>
                    </a:ext>
                  </a:extLst>
                </p:cNvPr>
                <p:cNvPicPr/>
                <p:nvPr/>
              </p:nvPicPr>
              <p:blipFill>
                <a:blip r:embed="rId4"/>
                <a:stretch>
                  <a:fillRect/>
                </a:stretch>
              </p:blipFill>
              <p:spPr>
                <a:xfrm>
                  <a:off x="5824528" y="520895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676FFEDA-3CD3-5284-4112-A9EA04737591}"/>
                    </a:ext>
                  </a:extLst>
                </p14:cNvPr>
                <p14:cNvContentPartPr/>
                <p14:nvPr/>
              </p14:nvContentPartPr>
              <p14:xfrm>
                <a:off x="5172568" y="4775150"/>
                <a:ext cx="1464480" cy="1229400"/>
              </p14:xfrm>
            </p:contentPart>
          </mc:Choice>
          <mc:Fallback xmlns="">
            <p:pic>
              <p:nvPicPr>
                <p:cNvPr id="9" name="Ink 8">
                  <a:extLst>
                    <a:ext uri="{FF2B5EF4-FFF2-40B4-BE49-F238E27FC236}">
                      <a16:creationId xmlns:a16="http://schemas.microsoft.com/office/drawing/2014/main" id="{676FFEDA-3CD3-5284-4112-A9EA04737591}"/>
                    </a:ext>
                  </a:extLst>
                </p:cNvPr>
                <p:cNvPicPr/>
                <p:nvPr/>
              </p:nvPicPr>
              <p:blipFill>
                <a:blip r:embed="rId7"/>
                <a:stretch>
                  <a:fillRect/>
                </a:stretch>
              </p:blipFill>
              <p:spPr>
                <a:xfrm>
                  <a:off x="5109568" y="4712510"/>
                  <a:ext cx="1590120" cy="1355040"/>
                </a:xfrm>
                <a:prstGeom prst="rect">
                  <a:avLst/>
                </a:prstGeom>
              </p:spPr>
            </p:pic>
          </mc:Fallback>
        </mc:AlternateContent>
      </p:grpSp>
    </p:spTree>
    <p:extLst>
      <p:ext uri="{BB962C8B-B14F-4D97-AF65-F5344CB8AC3E}">
        <p14:creationId xmlns:p14="http://schemas.microsoft.com/office/powerpoint/2010/main" val="2925903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CAEA56-37E0-6DBE-EA10-0081219E6E7D}"/>
              </a:ext>
            </a:extLst>
          </p:cNvPr>
          <p:cNvSpPr>
            <a:spLocks noGrp="1"/>
          </p:cNvSpPr>
          <p:nvPr>
            <p:ph idx="1"/>
          </p:nvPr>
        </p:nvSpPr>
        <p:spPr>
          <a:xfrm>
            <a:off x="307910" y="205273"/>
            <a:ext cx="11336694" cy="6260939"/>
          </a:xfrm>
        </p:spPr>
        <p:txBody>
          <a:bodyPr>
            <a:normAutofit fontScale="925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access matrix, as seen in the figure above, here represents the set of access rights as: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Any file can be </a:t>
            </a:r>
            <a:r>
              <a:rPr lang="en-US" sz="2400" b="1" i="0" dirty="0">
                <a:effectLst/>
                <a:latin typeface="Times New Roman" panose="02020603050405020304" pitchFamily="18" charset="0"/>
                <a:cs typeface="Times New Roman" panose="02020603050405020304" pitchFamily="18" charset="0"/>
              </a:rPr>
              <a:t>read</a:t>
            </a:r>
            <a:r>
              <a:rPr lang="en-US" sz="2400" b="0" i="0" dirty="0">
                <a:effectLst/>
                <a:latin typeface="Times New Roman" panose="02020603050405020304" pitchFamily="18" charset="0"/>
                <a:cs typeface="Times New Roman" panose="02020603050405020304" pitchFamily="18" charset="0"/>
              </a:rPr>
              <a:t> by a process running in the D1 domain and can only be </a:t>
            </a:r>
            <a:r>
              <a:rPr lang="en-US" sz="2400" b="1" i="0" dirty="0">
                <a:effectLst/>
                <a:latin typeface="Times New Roman" panose="02020603050405020304" pitchFamily="18" charset="0"/>
                <a:cs typeface="Times New Roman" panose="02020603050405020304" pitchFamily="18" charset="0"/>
              </a:rPr>
              <a:t>written</a:t>
            </a:r>
            <a:r>
              <a:rPr lang="en-US" sz="2400" b="0" i="0" dirty="0">
                <a:effectLst/>
                <a:latin typeface="Times New Roman" panose="02020603050405020304" pitchFamily="18" charset="0"/>
                <a:cs typeface="Times New Roman" panose="02020603050405020304" pitchFamily="18" charset="0"/>
              </a:rPr>
              <a:t> into f1.</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A process in D2 domain has access to </a:t>
            </a:r>
            <a:r>
              <a:rPr lang="en-US" sz="2400" b="1" i="0" dirty="0">
                <a:effectLst/>
                <a:latin typeface="Times New Roman" panose="02020603050405020304" pitchFamily="18" charset="0"/>
                <a:cs typeface="Times New Roman" panose="02020603050405020304" pitchFamily="18" charset="0"/>
              </a:rPr>
              <a:t>read</a:t>
            </a:r>
            <a:r>
              <a:rPr lang="en-US" sz="2400" b="0" i="0" dirty="0">
                <a:effectLst/>
                <a:latin typeface="Times New Roman" panose="02020603050405020304" pitchFamily="18" charset="0"/>
                <a:cs typeface="Times New Roman" panose="02020603050405020304" pitchFamily="18" charset="0"/>
              </a:rPr>
              <a:t> f1, </a:t>
            </a:r>
            <a:r>
              <a:rPr lang="en-US" sz="2400" b="1" i="0" dirty="0">
                <a:effectLst/>
                <a:latin typeface="Times New Roman" panose="02020603050405020304" pitchFamily="18" charset="0"/>
                <a:cs typeface="Times New Roman" panose="02020603050405020304" pitchFamily="18" charset="0"/>
              </a:rPr>
              <a:t>write</a:t>
            </a:r>
            <a:r>
              <a:rPr lang="en-US" sz="2400" b="0" i="0" dirty="0">
                <a:effectLst/>
                <a:latin typeface="Times New Roman" panose="02020603050405020304" pitchFamily="18" charset="0"/>
                <a:cs typeface="Times New Roman" panose="02020603050405020304" pitchFamily="18" charset="0"/>
              </a:rPr>
              <a:t> to f2, and </a:t>
            </a:r>
            <a:r>
              <a:rPr lang="en-US" sz="2400" b="1" i="0" dirty="0">
                <a:effectLst/>
                <a:latin typeface="Times New Roman" panose="02020603050405020304" pitchFamily="18" charset="0"/>
                <a:cs typeface="Times New Roman" panose="02020603050405020304" pitchFamily="18" charset="0"/>
              </a:rPr>
              <a:t>execute</a:t>
            </a:r>
            <a:r>
              <a:rPr lang="en-US" sz="2400" b="0" i="0" dirty="0">
                <a:effectLst/>
                <a:latin typeface="Times New Roman" panose="02020603050405020304" pitchFamily="18" charset="0"/>
                <a:cs typeface="Times New Roman" panose="02020603050405020304" pitchFamily="18" charset="0"/>
              </a:rPr>
              <a:t> f4.</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D3 processes in the domain can </a:t>
            </a:r>
            <a:r>
              <a:rPr lang="en-US" sz="2400" b="1" i="0" dirty="0">
                <a:effectLst/>
                <a:latin typeface="Times New Roman" panose="02020603050405020304" pitchFamily="18" charset="0"/>
                <a:cs typeface="Times New Roman" panose="02020603050405020304" pitchFamily="18" charset="0"/>
              </a:rPr>
              <a:t>write</a:t>
            </a:r>
            <a:r>
              <a:rPr lang="en-US" sz="2400" b="0" i="0" dirty="0">
                <a:effectLst/>
                <a:latin typeface="Times New Roman" panose="02020603050405020304" pitchFamily="18" charset="0"/>
                <a:cs typeface="Times New Roman" panose="02020603050405020304" pitchFamily="18" charset="0"/>
              </a:rPr>
              <a:t> to f1 and 3 and can </a:t>
            </a:r>
            <a:r>
              <a:rPr lang="en-US" sz="2400" b="1" i="0" dirty="0">
                <a:effectLst/>
                <a:latin typeface="Times New Roman" panose="02020603050405020304" pitchFamily="18" charset="0"/>
                <a:cs typeface="Times New Roman" panose="02020603050405020304" pitchFamily="18" charset="0"/>
              </a:rPr>
              <a:t>execute</a:t>
            </a:r>
            <a:r>
              <a:rPr lang="en-US" sz="2400" b="0" i="0" dirty="0">
                <a:effectLst/>
                <a:latin typeface="Times New Roman" panose="02020603050405020304" pitchFamily="18" charset="0"/>
                <a:cs typeface="Times New Roman" panose="02020603050405020304" pitchFamily="18" charset="0"/>
              </a:rPr>
              <a:t> f4.</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a:t>
            </a:r>
            <a:r>
              <a:rPr lang="en-US" sz="2400" b="1" i="0" dirty="0">
                <a:effectLst/>
                <a:latin typeface="Times New Roman" panose="02020603050405020304" pitchFamily="18" charset="0"/>
                <a:cs typeface="Times New Roman" panose="02020603050405020304" pitchFamily="18" charset="0"/>
              </a:rPr>
              <a:t>contents</a:t>
            </a:r>
            <a:r>
              <a:rPr lang="en-US" sz="2400" b="0" i="0" dirty="0">
                <a:effectLst/>
                <a:latin typeface="Times New Roman" panose="02020603050405020304" pitchFamily="18" charset="0"/>
                <a:cs typeface="Times New Roman" panose="02020603050405020304" pitchFamily="18" charset="0"/>
              </a:rPr>
              <a:t> of the access-matrix entries are normally decided by the users. The access matrix's </a:t>
            </a:r>
            <a:r>
              <a:rPr lang="en-US" sz="2400" b="0" i="0" dirty="0" err="1">
                <a:effectLst/>
                <a:latin typeface="Times New Roman" panose="02020603050405020304" pitchFamily="18" charset="0"/>
                <a:cs typeface="Times New Roman" panose="02020603050405020304" pitchFamily="18" charset="0"/>
              </a:rPr>
              <a:t>Oj</a:t>
            </a:r>
            <a:r>
              <a:rPr lang="en-US" sz="2400" b="0" i="0" dirty="0">
                <a:effectLst/>
                <a:latin typeface="Times New Roman" panose="02020603050405020304" pitchFamily="18" charset="0"/>
                <a:cs typeface="Times New Roman" panose="02020603050405020304" pitchFamily="18" charset="0"/>
              </a:rPr>
              <a:t> column is added when a user creates a new object, </a:t>
            </a:r>
            <a:r>
              <a:rPr lang="en-US" sz="2400" b="0" i="0" dirty="0" err="1">
                <a:effectLst/>
                <a:latin typeface="Times New Roman" panose="02020603050405020304" pitchFamily="18" charset="0"/>
                <a:cs typeface="Times New Roman" panose="02020603050405020304" pitchFamily="18" charset="0"/>
              </a:rPr>
              <a:t>Oj</a:t>
            </a:r>
            <a:r>
              <a:rPr lang="en-US" sz="2400" b="0" i="0" dirty="0">
                <a:effectLst/>
                <a:latin typeface="Times New Roman" panose="02020603050405020304" pitchFamily="18" charset="0"/>
                <a:cs typeface="Times New Roman" panose="02020603050405020304" pitchFamily="18" charset="0"/>
              </a:rPr>
              <a:t>, with the proper initialization entries as provided by the creator. Processes should be able to switch between different domains.</a:t>
            </a:r>
          </a:p>
          <a:p>
            <a:pPr algn="just">
              <a:lnSpc>
                <a:spcPct val="150000"/>
              </a:lnSpc>
            </a:pPr>
            <a:r>
              <a:rPr lang="en-US" sz="2400" b="0" i="0" dirty="0">
                <a:effectLst/>
                <a:latin typeface="Times New Roman" panose="02020603050405020304" pitchFamily="18" charset="0"/>
                <a:cs typeface="Times New Roman" panose="02020603050405020304" pitchFamily="18" charset="0"/>
              </a:rPr>
              <a:t>An access matrix can be used to specify and implement both </a:t>
            </a:r>
            <a:r>
              <a:rPr lang="en-US" sz="2400" b="1" i="0" dirty="0">
                <a:effectLst/>
                <a:latin typeface="Times New Roman" panose="02020603050405020304" pitchFamily="18" charset="0"/>
                <a:cs typeface="Times New Roman" panose="02020603050405020304" pitchFamily="18" charset="0"/>
              </a:rPr>
              <a:t>static and dynamic access rights</a:t>
            </a:r>
            <a:r>
              <a:rPr lang="en-US" sz="2400" b="0" i="0" dirty="0">
                <a:effectLst/>
                <a:latin typeface="Times New Roman" panose="02020603050405020304" pitchFamily="18" charset="0"/>
                <a:cs typeface="Times New Roman" panose="02020603050405020304" pitchFamily="18" charset="0"/>
              </a:rPr>
              <a:t>. When a process switches between different domains, it's similar to when we do a </a:t>
            </a:r>
            <a:r>
              <a:rPr lang="en-US" sz="2400" b="1" i="0" dirty="0">
                <a:effectLst/>
                <a:latin typeface="Times New Roman" panose="02020603050405020304" pitchFamily="18" charset="0"/>
                <a:cs typeface="Times New Roman" panose="02020603050405020304" pitchFamily="18" charset="0"/>
              </a:rPr>
              <a:t>(domain switch)</a:t>
            </a:r>
            <a:r>
              <a:rPr lang="en-US" sz="2400" b="0" i="0" dirty="0">
                <a:effectLst/>
                <a:latin typeface="Times New Roman" panose="02020603050405020304" pitchFamily="18" charset="0"/>
                <a:cs typeface="Times New Roman" panose="02020603050405020304" pitchFamily="18" charset="0"/>
              </a:rPr>
              <a:t> operation on an object (the domain). The table below demonstrates the possibility of domain switches from the D1 domain to D2, D2 to D3, and D2 to D1.</a:t>
            </a:r>
          </a:p>
          <a:p>
            <a:endParaRPr lang="en-IN" dirty="0"/>
          </a:p>
        </p:txBody>
      </p:sp>
    </p:spTree>
    <p:extLst>
      <p:ext uri="{BB962C8B-B14F-4D97-AF65-F5344CB8AC3E}">
        <p14:creationId xmlns:p14="http://schemas.microsoft.com/office/powerpoint/2010/main" val="3551703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350D071-10E4-6356-E7F3-A14D411C17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49086" y="513183"/>
            <a:ext cx="10608906" cy="5663779"/>
          </a:xfr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B80B60D-7FAB-EA99-0674-3EBFDCCB292E}"/>
                  </a:ext>
                </a:extLst>
              </p14:cNvPr>
              <p14:cNvContentPartPr/>
              <p14:nvPr/>
            </p14:nvContentPartPr>
            <p14:xfrm>
              <a:off x="5729128" y="4702430"/>
              <a:ext cx="1156320" cy="917640"/>
            </p14:xfrm>
          </p:contentPart>
        </mc:Choice>
        <mc:Fallback xmlns="">
          <p:pic>
            <p:nvPicPr>
              <p:cNvPr id="6" name="Ink 5">
                <a:extLst>
                  <a:ext uri="{FF2B5EF4-FFF2-40B4-BE49-F238E27FC236}">
                    <a16:creationId xmlns:a16="http://schemas.microsoft.com/office/drawing/2014/main" id="{2B80B60D-7FAB-EA99-0674-3EBFDCCB292E}"/>
                  </a:ext>
                </a:extLst>
              </p:cNvPr>
              <p:cNvPicPr/>
              <p:nvPr/>
            </p:nvPicPr>
            <p:blipFill>
              <a:blip r:embed="rId4"/>
              <a:stretch>
                <a:fillRect/>
              </a:stretch>
            </p:blipFill>
            <p:spPr>
              <a:xfrm>
                <a:off x="5666128" y="4639790"/>
                <a:ext cx="1281960" cy="1043280"/>
              </a:xfrm>
              <a:prstGeom prst="rect">
                <a:avLst/>
              </a:prstGeom>
            </p:spPr>
          </p:pic>
        </mc:Fallback>
      </mc:AlternateContent>
    </p:spTree>
    <p:extLst>
      <p:ext uri="{BB962C8B-B14F-4D97-AF65-F5344CB8AC3E}">
        <p14:creationId xmlns:p14="http://schemas.microsoft.com/office/powerpoint/2010/main" val="35824785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0CA23-088C-971D-BA91-2FD81F126C1D}"/>
              </a:ext>
            </a:extLst>
          </p:cNvPr>
          <p:cNvSpPr>
            <a:spLocks noGrp="1"/>
          </p:cNvSpPr>
          <p:nvPr>
            <p:ph type="title"/>
          </p:nvPr>
        </p:nvSpPr>
        <p:spPr>
          <a:xfrm>
            <a:off x="177282" y="187844"/>
            <a:ext cx="11176518" cy="670573"/>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Access Control</a:t>
            </a:r>
          </a:p>
        </p:txBody>
      </p:sp>
      <p:sp>
        <p:nvSpPr>
          <p:cNvPr id="3" name="Content Placeholder 2">
            <a:extLst>
              <a:ext uri="{FF2B5EF4-FFF2-40B4-BE49-F238E27FC236}">
                <a16:creationId xmlns:a16="http://schemas.microsoft.com/office/drawing/2014/main" id="{30428D6D-9DCE-A455-2769-FA814CAFF7D2}"/>
              </a:ext>
            </a:extLst>
          </p:cNvPr>
          <p:cNvSpPr>
            <a:spLocks noGrp="1"/>
          </p:cNvSpPr>
          <p:nvPr>
            <p:ph idx="1"/>
          </p:nvPr>
        </p:nvSpPr>
        <p:spPr>
          <a:xfrm>
            <a:off x="251927" y="951722"/>
            <a:ext cx="11504644" cy="5523723"/>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Access control is a fundamental component of </a:t>
            </a:r>
            <a:r>
              <a:rPr lang="en-US" sz="24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data security</a:t>
            </a:r>
            <a:r>
              <a:rPr lang="en-US" sz="2400" b="0" i="0" dirty="0">
                <a:effectLst/>
                <a:latin typeface="Times New Roman" panose="02020603050405020304" pitchFamily="18" charset="0"/>
                <a:cs typeface="Times New Roman" panose="02020603050405020304" pitchFamily="18" charset="0"/>
              </a:rPr>
              <a:t> that dictates who’s allowed to access and use company information and resources.</a:t>
            </a:r>
          </a:p>
          <a:p>
            <a:pPr algn="just">
              <a:lnSpc>
                <a:spcPct val="150000"/>
              </a:lnSpc>
            </a:pPr>
            <a:r>
              <a:rPr lang="en-US" sz="2400" b="0" i="0" dirty="0">
                <a:effectLst/>
                <a:latin typeface="Times New Roman" panose="02020603050405020304" pitchFamily="18" charset="0"/>
                <a:cs typeface="Times New Roman" panose="02020603050405020304" pitchFamily="18" charset="0"/>
              </a:rPr>
              <a:t>Through authentication and authorization, access control policies make sure users are who they say they are and that they have appropriate access to company data. </a:t>
            </a:r>
          </a:p>
          <a:p>
            <a:pPr algn="just">
              <a:lnSpc>
                <a:spcPct val="150000"/>
              </a:lnSpc>
            </a:pPr>
            <a:r>
              <a:rPr lang="en-US" sz="2400" b="0" i="0" dirty="0">
                <a:effectLst/>
                <a:latin typeface="Times New Roman" panose="02020603050405020304" pitchFamily="18" charset="0"/>
                <a:cs typeface="Times New Roman" panose="02020603050405020304" pitchFamily="18" charset="0"/>
              </a:rPr>
              <a:t>Access control can also be applied to limit physical access to campuses, buildings, rooms, and datacenters.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332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EDB3-4427-240F-BE5B-FF35C4B294FD}"/>
              </a:ext>
            </a:extLst>
          </p:cNvPr>
          <p:cNvSpPr>
            <a:spLocks noGrp="1"/>
          </p:cNvSpPr>
          <p:nvPr>
            <p:ph type="title"/>
          </p:nvPr>
        </p:nvSpPr>
        <p:spPr>
          <a:xfrm>
            <a:off x="205273" y="159851"/>
            <a:ext cx="11148527" cy="595929"/>
          </a:xfrm>
        </p:spPr>
        <p:txBody>
          <a:bodyPr>
            <a:normAutofit/>
          </a:bodyPr>
          <a:lstStyle/>
          <a:p>
            <a:r>
              <a:rPr lang="en-US" sz="3600" b="1" i="0" dirty="0">
                <a:solidFill>
                  <a:schemeClr val="accent2"/>
                </a:solidFill>
                <a:effectLst/>
                <a:latin typeface="Times New Roman" panose="02020603050405020304" pitchFamily="18" charset="0"/>
                <a:cs typeface="Times New Roman" panose="02020603050405020304" pitchFamily="18" charset="0"/>
              </a:rPr>
              <a:t>How does access control work?</a:t>
            </a:r>
            <a:endParaRPr lang="en-IN" sz="36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BD0F09-2963-2B5E-4210-11EBF8F753EB}"/>
              </a:ext>
            </a:extLst>
          </p:cNvPr>
          <p:cNvSpPr>
            <a:spLocks noGrp="1"/>
          </p:cNvSpPr>
          <p:nvPr>
            <p:ph idx="1"/>
          </p:nvPr>
        </p:nvSpPr>
        <p:spPr>
          <a:xfrm>
            <a:off x="205273" y="830424"/>
            <a:ext cx="11504645" cy="5654352"/>
          </a:xfrm>
        </p:spPr>
        <p:txBody>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Access control identifies users by verifying various login credentials, which can include usernames and passwords, PINs, biometric scans, and security tokens.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Many access control systems also include </a:t>
            </a:r>
            <a:r>
              <a:rPr lang="en-US" sz="2400" b="1" i="0" dirty="0">
                <a:effectLst/>
                <a:latin typeface="Times New Roman" panose="02020603050405020304" pitchFamily="18" charset="0"/>
                <a:cs typeface="Times New Roman" panose="02020603050405020304" pitchFamily="18" charset="0"/>
              </a:rPr>
              <a:t>multifactor authentication (MFA), </a:t>
            </a:r>
            <a:r>
              <a:rPr lang="en-US" sz="2400" b="0" i="0" dirty="0">
                <a:solidFill>
                  <a:srgbClr val="000000"/>
                </a:solidFill>
                <a:effectLst/>
                <a:latin typeface="Times New Roman" panose="02020603050405020304" pitchFamily="18" charset="0"/>
                <a:cs typeface="Times New Roman" panose="02020603050405020304" pitchFamily="18" charset="0"/>
              </a:rPr>
              <a:t>a method that requires multiple authentication methods to verify a user’s identity.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Once a user is authenticated, access control then authorizes the appropriate level of access and allowed actions associated with that user’s credentials and IP address.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There are four main types of access control. Organizations typically choose the method that makes the most sense based on their unique security and compliance requirements. The four access control models are:</a:t>
            </a:r>
          </a:p>
          <a:p>
            <a:pPr marL="0" indent="0">
              <a:buNone/>
            </a:pPr>
            <a:endParaRPr lang="en-IN" dirty="0"/>
          </a:p>
        </p:txBody>
      </p:sp>
    </p:spTree>
    <p:extLst>
      <p:ext uri="{BB962C8B-B14F-4D97-AF65-F5344CB8AC3E}">
        <p14:creationId xmlns:p14="http://schemas.microsoft.com/office/powerpoint/2010/main" val="7498297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F9045-9EC0-D215-CDA1-2DD05CD5A728}"/>
              </a:ext>
            </a:extLst>
          </p:cNvPr>
          <p:cNvSpPr>
            <a:spLocks noGrp="1"/>
          </p:cNvSpPr>
          <p:nvPr>
            <p:ph idx="1"/>
          </p:nvPr>
        </p:nvSpPr>
        <p:spPr>
          <a:xfrm>
            <a:off x="307910" y="317240"/>
            <a:ext cx="11457992" cy="6120881"/>
          </a:xfrm>
        </p:spPr>
        <p:txBody>
          <a:bodyPr>
            <a:normAutofit fontScale="92500" lnSpcReduction="20000"/>
          </a:bodyPr>
          <a:lstStyle/>
          <a:p>
            <a:pPr algn="just">
              <a:lnSpc>
                <a:spcPct val="160000"/>
              </a:lnSpc>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Discretionary access control (DAC):  </a:t>
            </a:r>
            <a:r>
              <a:rPr lang="en-US" sz="2400" b="0" i="0" dirty="0">
                <a:solidFill>
                  <a:srgbClr val="000000"/>
                </a:solidFill>
                <a:effectLst/>
                <a:latin typeface="Times New Roman" panose="02020603050405020304" pitchFamily="18" charset="0"/>
                <a:cs typeface="Times New Roman" panose="02020603050405020304" pitchFamily="18" charset="0"/>
              </a:rPr>
              <a:t>In this method, the owner or administrator of the protected system, data, or resource sets the policies for who is allowed access.</a:t>
            </a:r>
          </a:p>
          <a:p>
            <a:pPr algn="just">
              <a:lnSpc>
                <a:spcPct val="160000"/>
              </a:lnSpc>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Mandatory access control (MAC): </a:t>
            </a:r>
            <a:r>
              <a:rPr lang="en-US" sz="2400" b="0" i="0" dirty="0">
                <a:solidFill>
                  <a:srgbClr val="000000"/>
                </a:solidFill>
                <a:effectLst/>
                <a:latin typeface="Times New Roman" panose="02020603050405020304" pitchFamily="18" charset="0"/>
                <a:cs typeface="Times New Roman" panose="02020603050405020304" pitchFamily="18" charset="0"/>
              </a:rPr>
              <a:t>In this nondiscretionary model, people are granted access based on an information clearance. A central authority regulates access rights based on different security levels. This model is common in government and military environments.</a:t>
            </a:r>
            <a:r>
              <a:rPr lang="en-US" sz="2400" b="1" i="0" dirty="0">
                <a:solidFill>
                  <a:srgbClr val="000000"/>
                </a:solidFill>
                <a:effectLst/>
                <a:latin typeface="Times New Roman" panose="02020603050405020304" pitchFamily="18" charset="0"/>
                <a:cs typeface="Times New Roman" panose="02020603050405020304" pitchFamily="18" charset="0"/>
              </a:rPr>
              <a:t> </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lnSpc>
                <a:spcPct val="160000"/>
              </a:lnSpc>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Role-based access control (RBAC): </a:t>
            </a:r>
            <a:r>
              <a:rPr lang="en-US" sz="2400" b="0" i="0" dirty="0">
                <a:solidFill>
                  <a:srgbClr val="000000"/>
                </a:solidFill>
                <a:effectLst/>
                <a:latin typeface="Times New Roman" panose="02020603050405020304" pitchFamily="18" charset="0"/>
                <a:cs typeface="Times New Roman" panose="02020603050405020304" pitchFamily="18" charset="0"/>
              </a:rPr>
              <a:t>RBAC grants access based on defined </a:t>
            </a:r>
            <a:r>
              <a:rPr lang="en-US" sz="2400" b="1" i="0" dirty="0">
                <a:effectLst/>
                <a:latin typeface="Times New Roman" panose="02020603050405020304" pitchFamily="18" charset="0"/>
                <a:cs typeface="Times New Roman" panose="02020603050405020304" pitchFamily="18" charset="0"/>
              </a:rPr>
              <a:t>business functions </a:t>
            </a:r>
            <a:r>
              <a:rPr lang="en-US" sz="2400" b="0" i="0" dirty="0">
                <a:solidFill>
                  <a:srgbClr val="000000"/>
                </a:solidFill>
                <a:effectLst/>
                <a:latin typeface="Times New Roman" panose="02020603050405020304" pitchFamily="18" charset="0"/>
                <a:cs typeface="Times New Roman" panose="02020603050405020304" pitchFamily="18" charset="0"/>
              </a:rPr>
              <a:t>rather than the </a:t>
            </a:r>
            <a:r>
              <a:rPr lang="en-US" sz="2400" b="1" i="0" dirty="0">
                <a:solidFill>
                  <a:srgbClr val="000000"/>
                </a:solidFill>
                <a:effectLst/>
                <a:latin typeface="Times New Roman" panose="02020603050405020304" pitchFamily="18" charset="0"/>
                <a:cs typeface="Times New Roman" panose="02020603050405020304" pitchFamily="18" charset="0"/>
              </a:rPr>
              <a:t>individual user’s identity</a:t>
            </a:r>
            <a:r>
              <a:rPr lang="en-US" sz="2400" b="0" i="0" dirty="0">
                <a:solidFill>
                  <a:srgbClr val="000000"/>
                </a:solidFill>
                <a:effectLst/>
                <a:latin typeface="Times New Roman" panose="02020603050405020304" pitchFamily="18" charset="0"/>
                <a:cs typeface="Times New Roman" panose="02020603050405020304" pitchFamily="18" charset="0"/>
              </a:rPr>
              <a:t>. The goal is to provide users with access only to data that’s been deemed necessary for their roles within the organization. This widely used method is based on a complex combination of role assignments, authorizations, and permissions.</a:t>
            </a:r>
          </a:p>
          <a:p>
            <a:pPr algn="just">
              <a:lnSpc>
                <a:spcPct val="160000"/>
              </a:lnSpc>
              <a:buFont typeface="+mj-lt"/>
              <a:buAutoNum type="arabicPeriod"/>
            </a:pPr>
            <a:r>
              <a:rPr lang="en-US" sz="2400" b="1" i="0" dirty="0">
                <a:solidFill>
                  <a:srgbClr val="000000"/>
                </a:solidFill>
                <a:effectLst/>
                <a:latin typeface="Times New Roman" panose="02020603050405020304" pitchFamily="18" charset="0"/>
                <a:cs typeface="Times New Roman" panose="02020603050405020304" pitchFamily="18" charset="0"/>
              </a:rPr>
              <a:t>Attribute-based access control (ABAC):</a:t>
            </a:r>
            <a:r>
              <a:rPr lang="en-US" sz="2400" b="0" i="0" dirty="0">
                <a:solidFill>
                  <a:srgbClr val="000000"/>
                </a:solidFill>
                <a:effectLst/>
                <a:latin typeface="Times New Roman" panose="02020603050405020304" pitchFamily="18" charset="0"/>
                <a:cs typeface="Times New Roman" panose="02020603050405020304" pitchFamily="18" charset="0"/>
              </a:rPr>
              <a:t> In this dynamic method, access is based on a set of attributes and environmental conditions, such as time of day and location, assigned to both users and resources.</a:t>
            </a:r>
          </a:p>
          <a:p>
            <a:pPr marL="0" indent="0">
              <a:buNone/>
            </a:pPr>
            <a:endParaRPr lang="en-IN" dirty="0"/>
          </a:p>
        </p:txBody>
      </p:sp>
    </p:spTree>
    <p:extLst>
      <p:ext uri="{BB962C8B-B14F-4D97-AF65-F5344CB8AC3E}">
        <p14:creationId xmlns:p14="http://schemas.microsoft.com/office/powerpoint/2010/main" val="9611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F3F75-80C8-A4A0-445D-77079032C41B}"/>
              </a:ext>
            </a:extLst>
          </p:cNvPr>
          <p:cNvSpPr>
            <a:spLocks noGrp="1"/>
          </p:cNvSpPr>
          <p:nvPr>
            <p:ph type="title"/>
          </p:nvPr>
        </p:nvSpPr>
        <p:spPr>
          <a:xfrm>
            <a:off x="233265" y="141192"/>
            <a:ext cx="11120535" cy="642580"/>
          </a:xfrm>
        </p:spPr>
        <p:txBody>
          <a:bodyPr>
            <a:normAutofit/>
          </a:bodyPr>
          <a:lstStyle/>
          <a:p>
            <a:r>
              <a:rPr lang="en-US" sz="3600" b="1" i="0" dirty="0">
                <a:solidFill>
                  <a:schemeClr val="accent2"/>
                </a:solidFill>
                <a:effectLst/>
                <a:latin typeface="Times New Roman" panose="02020603050405020304" pitchFamily="18" charset="0"/>
                <a:cs typeface="Times New Roman" panose="02020603050405020304" pitchFamily="18" charset="0"/>
              </a:rPr>
              <a:t>Why is access control important?</a:t>
            </a:r>
            <a:endParaRPr lang="en-IN" sz="3600" b="1"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8EA760-3BF7-37BB-F08C-42523B43A2AA}"/>
              </a:ext>
            </a:extLst>
          </p:cNvPr>
          <p:cNvSpPr>
            <a:spLocks noGrp="1"/>
          </p:cNvSpPr>
          <p:nvPr>
            <p:ph idx="1"/>
          </p:nvPr>
        </p:nvSpPr>
        <p:spPr>
          <a:xfrm>
            <a:off x="233265" y="895738"/>
            <a:ext cx="11588621" cy="5654351"/>
          </a:xfrm>
        </p:spPr>
        <p:txBody>
          <a:bodyPr>
            <a:normAutofit fontScale="925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Access control keeps confidential information such as customer data, personally identifiable information, and intellectual property from falling into the wrong hands.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It’s a key component of the modern </a:t>
            </a:r>
            <a:r>
              <a:rPr lang="en-US" sz="2400" b="0" i="0" u="none" strike="noStrike" dirty="0">
                <a:solidFill>
                  <a:srgbClr val="00687A"/>
                </a:solidFill>
                <a:effectLst/>
                <a:latin typeface="Times New Roman" panose="02020603050405020304" pitchFamily="18" charset="0"/>
                <a:cs typeface="Times New Roman" panose="02020603050405020304" pitchFamily="18" charset="0"/>
                <a:hlinkClick r:id="rId2"/>
              </a:rPr>
              <a:t>zero trust security framework</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which uses various mechanisms to continuously verify access to the company network. </a:t>
            </a:r>
          </a:p>
          <a:p>
            <a:pPr algn="just">
              <a:lnSpc>
                <a:spcPct val="150000"/>
              </a:lnSpc>
            </a:pPr>
            <a:r>
              <a:rPr lang="en-US" sz="2400" b="0" i="0" dirty="0">
                <a:effectLst/>
                <a:latin typeface="Times New Roman" panose="02020603050405020304" pitchFamily="18" charset="0"/>
                <a:cs typeface="Times New Roman" panose="02020603050405020304" pitchFamily="18" charset="0"/>
              </a:rPr>
              <a:t>Without robust access control policies, organizations risk data leakage from both internal and external sources.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Access control is particularly important for organizations with </a:t>
            </a:r>
            <a:r>
              <a:rPr lang="en-US" sz="2400" b="0" i="0" u="none" strike="noStrike" dirty="0">
                <a:solidFill>
                  <a:srgbClr val="00687A"/>
                </a:solidFill>
                <a:effectLst/>
                <a:latin typeface="Times New Roman" panose="02020603050405020304" pitchFamily="18" charset="0"/>
                <a:cs typeface="Times New Roman" panose="02020603050405020304" pitchFamily="18" charset="0"/>
                <a:hlinkClick r:id="rId3"/>
              </a:rPr>
              <a:t>hybrid cloud</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and</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a:solidFill>
                  <a:srgbClr val="00687A"/>
                </a:solidFill>
                <a:effectLst/>
                <a:latin typeface="Times New Roman" panose="02020603050405020304" pitchFamily="18" charset="0"/>
                <a:cs typeface="Times New Roman" panose="02020603050405020304" pitchFamily="18" charset="0"/>
                <a:hlinkClick r:id="rId4"/>
              </a:rPr>
              <a:t>multi-cloud cloud</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effectLst/>
                <a:latin typeface="Times New Roman" panose="02020603050405020304" pitchFamily="18" charset="0"/>
                <a:cs typeface="Times New Roman" panose="02020603050405020304" pitchFamily="18" charset="0"/>
              </a:rPr>
              <a:t>environments, where resources, apps, and data reside both on premises and in the cloud.</a:t>
            </a:r>
          </a:p>
          <a:p>
            <a:pPr algn="just">
              <a:lnSpc>
                <a:spcPct val="150000"/>
              </a:lnSpc>
            </a:pPr>
            <a:r>
              <a:rPr lang="en-US" sz="2400" b="0" i="0" dirty="0">
                <a:effectLst/>
                <a:latin typeface="Times New Roman" panose="02020603050405020304" pitchFamily="18" charset="0"/>
                <a:cs typeface="Times New Roman" panose="02020603050405020304" pitchFamily="18" charset="0"/>
              </a:rPr>
              <a:t>Access control can provide these environments with more robust access security beyond </a:t>
            </a:r>
            <a:r>
              <a:rPr lang="en-US" sz="2400" b="0" i="0" u="none" strike="noStrike" dirty="0">
                <a:solidFill>
                  <a:srgbClr val="00687A"/>
                </a:solidFill>
                <a:effectLst/>
                <a:latin typeface="Times New Roman" panose="02020603050405020304" pitchFamily="18" charset="0"/>
                <a:cs typeface="Times New Roman" panose="02020603050405020304" pitchFamily="18" charset="0"/>
                <a:hlinkClick r:id="rId5"/>
              </a:rPr>
              <a:t>single sign-on (SSO)</a:t>
            </a:r>
            <a:r>
              <a:rPr lang="en-US" sz="2400" b="0" i="0" dirty="0">
                <a:solidFill>
                  <a:srgbClr val="000000"/>
                </a:solidFill>
                <a:effectLst/>
                <a:latin typeface="Times New Roman" panose="02020603050405020304" pitchFamily="18" charset="0"/>
                <a:cs typeface="Times New Roman" panose="02020603050405020304" pitchFamily="18" charset="0"/>
              </a:rPr>
              <a:t>, and prevent unauthorized access from unmanaged and </a:t>
            </a:r>
            <a:r>
              <a:rPr lang="en-US" sz="2400" b="0" i="0" u="none" strike="noStrike" dirty="0">
                <a:solidFill>
                  <a:srgbClr val="00687A"/>
                </a:solidFill>
                <a:effectLst/>
                <a:latin typeface="Times New Roman" panose="02020603050405020304" pitchFamily="18" charset="0"/>
                <a:cs typeface="Times New Roman" panose="02020603050405020304" pitchFamily="18" charset="0"/>
                <a:hlinkClick r:id="rId6"/>
              </a:rPr>
              <a:t>BYO devices</a:t>
            </a:r>
            <a:r>
              <a:rPr lang="en-US" sz="2400" b="0" i="0" dirty="0">
                <a:solidFill>
                  <a:srgbClr val="000000"/>
                </a:solidFill>
                <a:effectLst/>
                <a:latin typeface="Times New Roman" panose="02020603050405020304" pitchFamily="18"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3379182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22838-0E3A-CF3F-2569-0C0754EE9DD3}"/>
              </a:ext>
            </a:extLst>
          </p:cNvPr>
          <p:cNvSpPr>
            <a:spLocks noGrp="1"/>
          </p:cNvSpPr>
          <p:nvPr>
            <p:ph type="title"/>
          </p:nvPr>
        </p:nvSpPr>
        <p:spPr>
          <a:xfrm>
            <a:off x="214604" y="159851"/>
            <a:ext cx="10961914" cy="614589"/>
          </a:xfrm>
        </p:spPr>
        <p:txBody>
          <a:bodyPr>
            <a:normAutofit/>
          </a:bodyPr>
          <a:lstStyle/>
          <a:p>
            <a:r>
              <a:rPr lang="en-IN" sz="3600" b="1" dirty="0">
                <a:latin typeface="Times New Roman" panose="02020603050405020304" pitchFamily="18" charset="0"/>
                <a:cs typeface="Times New Roman" panose="02020603050405020304" pitchFamily="18" charset="0"/>
              </a:rPr>
              <a:t>Revocation of access rights</a:t>
            </a:r>
          </a:p>
        </p:txBody>
      </p:sp>
      <p:sp>
        <p:nvSpPr>
          <p:cNvPr id="3" name="Content Placeholder 2">
            <a:extLst>
              <a:ext uri="{FF2B5EF4-FFF2-40B4-BE49-F238E27FC236}">
                <a16:creationId xmlns:a16="http://schemas.microsoft.com/office/drawing/2014/main" id="{2F7105CF-EF94-A4DE-CD52-0FC7B64CD30F}"/>
              </a:ext>
            </a:extLst>
          </p:cNvPr>
          <p:cNvSpPr>
            <a:spLocks noGrp="1"/>
          </p:cNvSpPr>
          <p:nvPr>
            <p:ph idx="1"/>
          </p:nvPr>
        </p:nvSpPr>
        <p:spPr>
          <a:xfrm>
            <a:off x="214604" y="774440"/>
            <a:ext cx="11585510" cy="5812972"/>
          </a:xfrm>
        </p:spPr>
        <p:txBody>
          <a:bodyPr>
            <a:normAutofit fontScale="85000"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In a dynamic protection system, we may sometimes need to revoke access rights to objects shared by different users.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Various questions about revocation may arise: </a:t>
            </a:r>
          </a:p>
          <a:p>
            <a:pPr algn="just">
              <a:lnSpc>
                <a:spcPct val="150000"/>
              </a:lnSpc>
            </a:pPr>
            <a:r>
              <a:rPr lang="en-US" sz="2400" b="1" dirty="0">
                <a:latin typeface="Times New Roman" panose="02020603050405020304" pitchFamily="18" charset="0"/>
                <a:cs typeface="Times New Roman" panose="02020603050405020304" pitchFamily="18" charset="0"/>
              </a:rPr>
              <a:t>Immediate versus delayed: </a:t>
            </a:r>
            <a:r>
              <a:rPr lang="en-US" sz="2400" dirty="0">
                <a:latin typeface="Times New Roman" panose="02020603050405020304" pitchFamily="18" charset="0"/>
                <a:cs typeface="Times New Roman" panose="02020603050405020304" pitchFamily="18" charset="0"/>
              </a:rPr>
              <a:t>Does revocation occur immediately, or is it delayed? If revocation is delayed, can we find out when it will take place?</a:t>
            </a:r>
          </a:p>
          <a:p>
            <a:pPr algn="just">
              <a:lnSpc>
                <a:spcPct val="150000"/>
              </a:lnSpc>
            </a:pPr>
            <a:r>
              <a:rPr lang="en-US" sz="2400" b="1" dirty="0">
                <a:latin typeface="Times New Roman" panose="02020603050405020304" pitchFamily="18" charset="0"/>
                <a:cs typeface="Times New Roman" panose="02020603050405020304" pitchFamily="18" charset="0"/>
              </a:rPr>
              <a:t>Selective versus general: </a:t>
            </a:r>
            <a:r>
              <a:rPr lang="en-US" sz="2400" dirty="0">
                <a:latin typeface="Times New Roman" panose="02020603050405020304" pitchFamily="18" charset="0"/>
                <a:cs typeface="Times New Roman" panose="02020603050405020304" pitchFamily="18" charset="0"/>
              </a:rPr>
              <a:t>When an access right to an object is revoked, does it affect all the users who have an access right to that object, or can we specify a select group of users whose access rights should be revoked?</a:t>
            </a:r>
          </a:p>
          <a:p>
            <a:pPr algn="just">
              <a:lnSpc>
                <a:spcPct val="150000"/>
              </a:lnSpc>
            </a:pPr>
            <a:r>
              <a:rPr lang="en-US" sz="2400" b="1" dirty="0">
                <a:latin typeface="Times New Roman" panose="02020603050405020304" pitchFamily="18" charset="0"/>
                <a:cs typeface="Times New Roman" panose="02020603050405020304" pitchFamily="18" charset="0"/>
              </a:rPr>
              <a:t>Partial versus total:</a:t>
            </a:r>
            <a:r>
              <a:rPr lang="en-US" sz="2400" dirty="0">
                <a:latin typeface="Times New Roman" panose="02020603050405020304" pitchFamily="18" charset="0"/>
                <a:cs typeface="Times New Roman" panose="02020603050405020304" pitchFamily="18" charset="0"/>
              </a:rPr>
              <a:t> Can a subset of the rights associated with an object be revoked, or must we revoke all access rights for this object? </a:t>
            </a:r>
          </a:p>
          <a:p>
            <a:pPr algn="just">
              <a:lnSpc>
                <a:spcPct val="150000"/>
              </a:lnSpc>
            </a:pPr>
            <a:r>
              <a:rPr lang="en-US" sz="2400" b="1" dirty="0">
                <a:latin typeface="Times New Roman" panose="02020603050405020304" pitchFamily="18" charset="0"/>
                <a:cs typeface="Times New Roman" panose="02020603050405020304" pitchFamily="18" charset="0"/>
              </a:rPr>
              <a:t>Temporary versus permanent:</a:t>
            </a:r>
            <a:r>
              <a:rPr lang="en-US" sz="2400" dirty="0">
                <a:latin typeface="Times New Roman" panose="02020603050405020304" pitchFamily="18" charset="0"/>
                <a:cs typeface="Times New Roman" panose="02020603050405020304" pitchFamily="18" charset="0"/>
              </a:rPr>
              <a:t> Can access be revoked permanently (that is, the revoked access right will never again be available), or can access be revoked and later be obtained again?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6798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B34E34-697E-3292-FF59-C48317E45031}"/>
              </a:ext>
            </a:extLst>
          </p:cNvPr>
          <p:cNvSpPr>
            <a:spLocks noGrp="1"/>
          </p:cNvSpPr>
          <p:nvPr>
            <p:ph idx="1"/>
          </p:nvPr>
        </p:nvSpPr>
        <p:spPr>
          <a:xfrm>
            <a:off x="354563" y="419878"/>
            <a:ext cx="11346025" cy="6186195"/>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With an access-list scheme, revocation is easy. The access list is searched for any access rights to be revoked, and they are deleted from the list. </a:t>
            </a:r>
          </a:p>
          <a:p>
            <a:pPr algn="just">
              <a:lnSpc>
                <a:spcPct val="150000"/>
              </a:lnSpc>
            </a:pPr>
            <a:r>
              <a:rPr lang="en-US" sz="2400" dirty="0">
                <a:latin typeface="Times New Roman" panose="02020603050405020304" pitchFamily="18" charset="0"/>
                <a:cs typeface="Times New Roman" panose="02020603050405020304" pitchFamily="18" charset="0"/>
              </a:rPr>
              <a:t>Revocation is immediate and can be general or selective, total or partial, and permanent or temporary. </a:t>
            </a:r>
          </a:p>
          <a:p>
            <a:pPr algn="just">
              <a:lnSpc>
                <a:spcPct val="150000"/>
              </a:lnSpc>
            </a:pPr>
            <a:r>
              <a:rPr lang="en-US" sz="2400" dirty="0">
                <a:latin typeface="Times New Roman" panose="02020603050405020304" pitchFamily="18" charset="0"/>
                <a:cs typeface="Times New Roman" panose="02020603050405020304" pitchFamily="18" charset="0"/>
              </a:rPr>
              <a:t>Capabilities, however, present a much more difficult revocation problem, as mentioned earlier. </a:t>
            </a:r>
          </a:p>
          <a:p>
            <a:pPr algn="just">
              <a:lnSpc>
                <a:spcPct val="150000"/>
              </a:lnSpc>
            </a:pPr>
            <a:r>
              <a:rPr lang="en-US" sz="2400" dirty="0">
                <a:latin typeface="Times New Roman" panose="02020603050405020304" pitchFamily="18" charset="0"/>
                <a:cs typeface="Times New Roman" panose="02020603050405020304" pitchFamily="18" charset="0"/>
              </a:rPr>
              <a:t>Since the capabilities are distributed throughout the system, we must find them before we can revoke them. </a:t>
            </a:r>
          </a:p>
          <a:p>
            <a:pPr algn="just">
              <a:lnSpc>
                <a:spcPct val="150000"/>
              </a:lnSpc>
            </a:pPr>
            <a:r>
              <a:rPr lang="en-US" sz="2400" dirty="0">
                <a:latin typeface="Times New Roman" panose="02020603050405020304" pitchFamily="18" charset="0"/>
                <a:cs typeface="Times New Roman" panose="02020603050405020304" pitchFamily="18" charset="0"/>
              </a:rPr>
              <a:t>Schemes that implement revocation for capabilities include the following: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24043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5B20FC-1E20-A03E-1E82-354FE6952317}"/>
              </a:ext>
            </a:extLst>
          </p:cNvPr>
          <p:cNvSpPr>
            <a:spLocks noGrp="1"/>
          </p:cNvSpPr>
          <p:nvPr>
            <p:ph idx="1"/>
          </p:nvPr>
        </p:nvSpPr>
        <p:spPr>
          <a:xfrm>
            <a:off x="382555" y="167950"/>
            <a:ext cx="11364686" cy="6419461"/>
          </a:xfrm>
        </p:spPr>
        <p:txBody>
          <a:bodyPr>
            <a:normAutofit fontScale="92500" lnSpcReduction="10000"/>
          </a:bodyPr>
          <a:lstStyle/>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Reacquisition</a:t>
            </a:r>
            <a:r>
              <a:rPr lang="en-US" sz="2400" dirty="0">
                <a:solidFill>
                  <a:srgbClr val="FF0000"/>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Periodically, capabilities are deleted from each domain. </a:t>
            </a:r>
          </a:p>
          <a:p>
            <a:pPr algn="just">
              <a:lnSpc>
                <a:spcPct val="150000"/>
              </a:lnSpc>
            </a:pPr>
            <a:r>
              <a:rPr lang="en-US" sz="2400" dirty="0">
                <a:latin typeface="Times New Roman" panose="02020603050405020304" pitchFamily="18" charset="0"/>
                <a:cs typeface="Times New Roman" panose="02020603050405020304" pitchFamily="18" charset="0"/>
              </a:rPr>
              <a:t>If a process wants to use a capability, it may find that that capability has been deleted. </a:t>
            </a:r>
          </a:p>
          <a:p>
            <a:pPr algn="just">
              <a:lnSpc>
                <a:spcPct val="150000"/>
              </a:lnSpc>
            </a:pPr>
            <a:r>
              <a:rPr lang="en-US" sz="2400" dirty="0">
                <a:latin typeface="Times New Roman" panose="02020603050405020304" pitchFamily="18" charset="0"/>
                <a:cs typeface="Times New Roman" panose="02020603050405020304" pitchFamily="18" charset="0"/>
              </a:rPr>
              <a:t>The process may then try to reacquire the capability. </a:t>
            </a:r>
          </a:p>
          <a:p>
            <a:pPr algn="just">
              <a:lnSpc>
                <a:spcPct val="150000"/>
              </a:lnSpc>
            </a:pPr>
            <a:r>
              <a:rPr lang="en-US" sz="2400" dirty="0">
                <a:latin typeface="Times New Roman" panose="02020603050405020304" pitchFamily="18" charset="0"/>
                <a:cs typeface="Times New Roman" panose="02020603050405020304" pitchFamily="18" charset="0"/>
              </a:rPr>
              <a:t>If access has been revoked, the process will not be able to reacquire the capability. </a:t>
            </a:r>
          </a:p>
          <a:p>
            <a:pPr algn="just">
              <a:lnSpc>
                <a:spcPct val="150000"/>
              </a:lnSpc>
            </a:pPr>
            <a:r>
              <a:rPr lang="en-US" sz="2400" b="1" dirty="0">
                <a:solidFill>
                  <a:srgbClr val="FF0000"/>
                </a:solidFill>
                <a:latin typeface="Times New Roman" panose="02020603050405020304" pitchFamily="18" charset="0"/>
                <a:cs typeface="Times New Roman" panose="02020603050405020304" pitchFamily="18" charset="0"/>
              </a:rPr>
              <a:t>Back-pointers</a:t>
            </a:r>
            <a:r>
              <a:rPr lang="en-US" sz="2400" dirty="0">
                <a:solidFill>
                  <a:srgbClr val="FF0000"/>
                </a:solidFill>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A list of pointers is maintained with each object, pointing to all capabilities associated with that object. </a:t>
            </a:r>
          </a:p>
          <a:p>
            <a:pPr algn="just">
              <a:lnSpc>
                <a:spcPct val="150000"/>
              </a:lnSpc>
            </a:pPr>
            <a:r>
              <a:rPr lang="en-US" sz="2400" dirty="0">
                <a:latin typeface="Times New Roman" panose="02020603050405020304" pitchFamily="18" charset="0"/>
                <a:cs typeface="Times New Roman" panose="02020603050405020304" pitchFamily="18" charset="0"/>
              </a:rPr>
              <a:t>When revocation is required, we can follow these pointers, changing the capabilities as necessary. </a:t>
            </a:r>
          </a:p>
          <a:p>
            <a:pPr algn="just">
              <a:lnSpc>
                <a:spcPct val="150000"/>
              </a:lnSpc>
            </a:pPr>
            <a:r>
              <a:rPr lang="en-US" sz="2400" dirty="0">
                <a:latin typeface="Times New Roman" panose="02020603050405020304" pitchFamily="18" charset="0"/>
                <a:cs typeface="Times New Roman" panose="02020603050405020304" pitchFamily="18" charset="0"/>
              </a:rPr>
              <a:t>This scheme was adopted in the MULTICS system. </a:t>
            </a:r>
          </a:p>
          <a:p>
            <a:pPr algn="just">
              <a:lnSpc>
                <a:spcPct val="150000"/>
              </a:lnSpc>
            </a:pPr>
            <a:r>
              <a:rPr lang="en-US" sz="2400" dirty="0">
                <a:latin typeface="Times New Roman" panose="02020603050405020304" pitchFamily="18" charset="0"/>
                <a:cs typeface="Times New Roman" panose="02020603050405020304" pitchFamily="18" charset="0"/>
              </a:rPr>
              <a:t>It is quite general, but its implementation is costly.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1609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05FCA519-4B3E-FA35-5AF8-16858B607F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8008" y="475862"/>
            <a:ext cx="7520473" cy="629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2113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7C6D7B-3B88-C444-B502-5EA1250A8E18}"/>
              </a:ext>
            </a:extLst>
          </p:cNvPr>
          <p:cNvSpPr>
            <a:spLocks noGrp="1"/>
          </p:cNvSpPr>
          <p:nvPr>
            <p:ph idx="1"/>
          </p:nvPr>
        </p:nvSpPr>
        <p:spPr>
          <a:xfrm>
            <a:off x="270588" y="233265"/>
            <a:ext cx="11439330" cy="6279502"/>
          </a:xfrm>
        </p:spPr>
        <p:txBody>
          <a:bodyPr>
            <a:normAutofit fontScale="92500"/>
          </a:bodyPr>
          <a:lstStyle/>
          <a:p>
            <a:pPr marL="0" indent="0" algn="just">
              <a:lnSpc>
                <a:spcPct val="150000"/>
              </a:lnSpc>
              <a:buNone/>
            </a:pPr>
            <a:r>
              <a:rPr lang="en-US" sz="2400" b="1" dirty="0">
                <a:solidFill>
                  <a:srgbClr val="FF0000"/>
                </a:solidFill>
                <a:latin typeface="Times New Roman" panose="02020603050405020304" pitchFamily="18" charset="0"/>
                <a:cs typeface="Times New Roman" panose="02020603050405020304" pitchFamily="18" charset="0"/>
              </a:rPr>
              <a:t>Indirection:</a:t>
            </a:r>
          </a:p>
          <a:p>
            <a:pPr algn="just">
              <a:lnSpc>
                <a:spcPct val="150000"/>
              </a:lnSpc>
            </a:pPr>
            <a:r>
              <a:rPr lang="en-US" sz="2400" dirty="0">
                <a:latin typeface="Times New Roman" panose="02020603050405020304" pitchFamily="18" charset="0"/>
                <a:cs typeface="Times New Roman" panose="02020603050405020304" pitchFamily="18" charset="0"/>
              </a:rPr>
              <a:t>The capabilities point indirectly, not directly, to the objects. </a:t>
            </a:r>
          </a:p>
          <a:p>
            <a:pPr algn="just">
              <a:lnSpc>
                <a:spcPct val="150000"/>
              </a:lnSpc>
            </a:pPr>
            <a:r>
              <a:rPr lang="en-US" sz="2400" dirty="0">
                <a:latin typeface="Times New Roman" panose="02020603050405020304" pitchFamily="18" charset="0"/>
                <a:cs typeface="Times New Roman" panose="02020603050405020304" pitchFamily="18" charset="0"/>
              </a:rPr>
              <a:t>Each capability points to a unique entry in a global table, which in turn points to the object. </a:t>
            </a:r>
          </a:p>
          <a:p>
            <a:pPr algn="just">
              <a:lnSpc>
                <a:spcPct val="150000"/>
              </a:lnSpc>
            </a:pPr>
            <a:r>
              <a:rPr lang="en-US" sz="2400" dirty="0">
                <a:latin typeface="Times New Roman" panose="02020603050405020304" pitchFamily="18" charset="0"/>
                <a:cs typeface="Times New Roman" panose="02020603050405020304" pitchFamily="18" charset="0"/>
              </a:rPr>
              <a:t>We implement revocation by searching the global table for the desired entry and deleting it. </a:t>
            </a:r>
          </a:p>
          <a:p>
            <a:pPr algn="just">
              <a:lnSpc>
                <a:spcPct val="150000"/>
              </a:lnSpc>
            </a:pPr>
            <a:r>
              <a:rPr lang="en-US" sz="2400" dirty="0">
                <a:latin typeface="Times New Roman" panose="02020603050405020304" pitchFamily="18" charset="0"/>
                <a:cs typeface="Times New Roman" panose="02020603050405020304" pitchFamily="18" charset="0"/>
              </a:rPr>
              <a:t>Then, when an access is attempted, the capability is found to point to an illegal table entry. </a:t>
            </a:r>
          </a:p>
          <a:p>
            <a:pPr algn="just">
              <a:lnSpc>
                <a:spcPct val="150000"/>
              </a:lnSpc>
            </a:pPr>
            <a:r>
              <a:rPr lang="en-US" sz="2400" dirty="0">
                <a:latin typeface="Times New Roman" panose="02020603050405020304" pitchFamily="18" charset="0"/>
                <a:cs typeface="Times New Roman" panose="02020603050405020304" pitchFamily="18" charset="0"/>
              </a:rPr>
              <a:t>Table entries can be reused for other capabilities without difficulty, since both the capability and the table entry contain the unique name of the object. </a:t>
            </a:r>
          </a:p>
          <a:p>
            <a:pPr algn="just">
              <a:lnSpc>
                <a:spcPct val="150000"/>
              </a:lnSpc>
            </a:pPr>
            <a:r>
              <a:rPr lang="en-US" sz="2400" dirty="0">
                <a:latin typeface="Times New Roman" panose="02020603050405020304" pitchFamily="18" charset="0"/>
                <a:cs typeface="Times New Roman" panose="02020603050405020304" pitchFamily="18" charset="0"/>
              </a:rPr>
              <a:t>The object for a capability and its table entry must match. </a:t>
            </a:r>
          </a:p>
          <a:p>
            <a:pPr algn="just">
              <a:lnSpc>
                <a:spcPct val="150000"/>
              </a:lnSpc>
            </a:pPr>
            <a:r>
              <a:rPr lang="en-US" sz="2400" dirty="0">
                <a:latin typeface="Times New Roman" panose="02020603050405020304" pitchFamily="18" charset="0"/>
                <a:cs typeface="Times New Roman" panose="02020603050405020304" pitchFamily="18" charset="0"/>
              </a:rPr>
              <a:t>This scheme was adopted in the CAL system. It does not allow selective revocation.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05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D23DF0-DC6E-EF40-6476-DDE6C92B3F40}"/>
              </a:ext>
            </a:extLst>
          </p:cNvPr>
          <p:cNvSpPr>
            <a:spLocks noGrp="1"/>
          </p:cNvSpPr>
          <p:nvPr>
            <p:ph idx="1"/>
          </p:nvPr>
        </p:nvSpPr>
        <p:spPr>
          <a:xfrm>
            <a:off x="279918" y="261257"/>
            <a:ext cx="11541968" cy="6270172"/>
          </a:xfrm>
        </p:spPr>
        <p:txBody>
          <a:bodyPr>
            <a:normAutofit fontScale="92500" lnSpcReduction="10000"/>
          </a:bodyPr>
          <a:lstStyle/>
          <a:p>
            <a:pPr marL="0" indent="0" algn="just">
              <a:lnSpc>
                <a:spcPct val="150000"/>
              </a:lnSpc>
              <a:buNone/>
            </a:pPr>
            <a:r>
              <a:rPr lang="en-US" sz="2400" b="1" dirty="0">
                <a:solidFill>
                  <a:srgbClr val="FF0000"/>
                </a:solidFill>
                <a:latin typeface="Times New Roman" panose="02020603050405020304" pitchFamily="18" charset="0"/>
                <a:cs typeface="Times New Roman" panose="02020603050405020304" pitchFamily="18" charset="0"/>
              </a:rPr>
              <a:t>Keys </a:t>
            </a:r>
          </a:p>
          <a:p>
            <a:pPr algn="just">
              <a:lnSpc>
                <a:spcPct val="150000"/>
              </a:lnSpc>
            </a:pPr>
            <a:r>
              <a:rPr lang="en-US" sz="2400" dirty="0">
                <a:latin typeface="Times New Roman" panose="02020603050405020304" pitchFamily="18" charset="0"/>
                <a:cs typeface="Times New Roman" panose="02020603050405020304" pitchFamily="18" charset="0"/>
              </a:rPr>
              <a:t>A key is a unique bit pattern that can be associated with a capability. </a:t>
            </a:r>
          </a:p>
          <a:p>
            <a:pPr algn="just">
              <a:lnSpc>
                <a:spcPct val="150000"/>
              </a:lnSpc>
            </a:pPr>
            <a:r>
              <a:rPr lang="en-US" sz="2400" dirty="0">
                <a:latin typeface="Times New Roman" panose="02020603050405020304" pitchFamily="18" charset="0"/>
                <a:cs typeface="Times New Roman" panose="02020603050405020304" pitchFamily="18" charset="0"/>
              </a:rPr>
              <a:t>This key is defined when the capability is created, and it can be neither modified nor inspected by the process that owns the capability. </a:t>
            </a:r>
          </a:p>
          <a:p>
            <a:pPr algn="just">
              <a:lnSpc>
                <a:spcPct val="150000"/>
              </a:lnSpc>
            </a:pPr>
            <a:r>
              <a:rPr lang="en-US" sz="2400" dirty="0">
                <a:latin typeface="Times New Roman" panose="02020603050405020304" pitchFamily="18" charset="0"/>
                <a:cs typeface="Times New Roman" panose="02020603050405020304" pitchFamily="18" charset="0"/>
              </a:rPr>
              <a:t>A master key is associated with each object; it can be defined or replaced with the set-key operation. </a:t>
            </a:r>
          </a:p>
          <a:p>
            <a:pPr algn="just">
              <a:lnSpc>
                <a:spcPct val="150000"/>
              </a:lnSpc>
            </a:pPr>
            <a:r>
              <a:rPr lang="en-US" sz="2400" dirty="0">
                <a:latin typeface="Times New Roman" panose="02020603050405020304" pitchFamily="18" charset="0"/>
                <a:cs typeface="Times New Roman" panose="02020603050405020304" pitchFamily="18" charset="0"/>
              </a:rPr>
              <a:t>When a capability is created, the current value of the master key is associated with the capability.</a:t>
            </a:r>
          </a:p>
          <a:p>
            <a:pPr algn="just">
              <a:lnSpc>
                <a:spcPct val="150000"/>
              </a:lnSpc>
            </a:pPr>
            <a:r>
              <a:rPr lang="en-US" sz="2400" dirty="0">
                <a:latin typeface="Times New Roman" panose="02020603050405020304" pitchFamily="18" charset="0"/>
                <a:cs typeface="Times New Roman" panose="02020603050405020304" pitchFamily="18" charset="0"/>
              </a:rPr>
              <a:t>When the capability is exercised, its key is compared with the master key. </a:t>
            </a:r>
          </a:p>
          <a:p>
            <a:pPr algn="just">
              <a:lnSpc>
                <a:spcPct val="150000"/>
              </a:lnSpc>
            </a:pPr>
            <a:r>
              <a:rPr lang="en-US" sz="2400" dirty="0">
                <a:latin typeface="Times New Roman" panose="02020603050405020304" pitchFamily="18" charset="0"/>
                <a:cs typeface="Times New Roman" panose="02020603050405020304" pitchFamily="18" charset="0"/>
              </a:rPr>
              <a:t>If the keys match, the operation is allowed to continue; otherwise, an exception condition is raised.</a:t>
            </a:r>
          </a:p>
          <a:p>
            <a:pPr algn="just">
              <a:lnSpc>
                <a:spcPct val="150000"/>
              </a:lnSpc>
            </a:pPr>
            <a:r>
              <a:rPr lang="en-US" sz="2400" dirty="0">
                <a:latin typeface="Times New Roman" panose="02020603050405020304" pitchFamily="18" charset="0"/>
                <a:cs typeface="Times New Roman" panose="02020603050405020304" pitchFamily="18" charset="0"/>
              </a:rPr>
              <a:t>Revocation replaces the master key with a new value via the set-key operation, invalidating all previous capabilities for this object.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1627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F681-8CBD-EE3A-D18C-6C0CBBBCEDE6}"/>
              </a:ext>
            </a:extLst>
          </p:cNvPr>
          <p:cNvSpPr>
            <a:spLocks noGrp="1"/>
          </p:cNvSpPr>
          <p:nvPr>
            <p:ph type="title"/>
          </p:nvPr>
        </p:nvSpPr>
        <p:spPr>
          <a:xfrm>
            <a:off x="167951" y="150520"/>
            <a:ext cx="11185849" cy="661243"/>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Capability Based System</a:t>
            </a:r>
          </a:p>
        </p:txBody>
      </p:sp>
      <p:sp>
        <p:nvSpPr>
          <p:cNvPr id="3" name="Content Placeholder 2">
            <a:extLst>
              <a:ext uri="{FF2B5EF4-FFF2-40B4-BE49-F238E27FC236}">
                <a16:creationId xmlns:a16="http://schemas.microsoft.com/office/drawing/2014/main" id="{69B84AEF-AEA9-B460-54DD-B2FC64E98A1E}"/>
              </a:ext>
            </a:extLst>
          </p:cNvPr>
          <p:cNvSpPr>
            <a:spLocks noGrp="1"/>
          </p:cNvSpPr>
          <p:nvPr>
            <p:ph idx="1"/>
          </p:nvPr>
        </p:nvSpPr>
        <p:spPr>
          <a:xfrm>
            <a:off x="289249" y="895739"/>
            <a:ext cx="11504645" cy="5645020"/>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concept of capability-based protection was introduced in the early 1970s. </a:t>
            </a:r>
          </a:p>
          <a:p>
            <a:pPr algn="just">
              <a:lnSpc>
                <a:spcPct val="150000"/>
              </a:lnSpc>
            </a:pPr>
            <a:r>
              <a:rPr lang="en-US" sz="2400" dirty="0">
                <a:latin typeface="Times New Roman" panose="02020603050405020304" pitchFamily="18" charset="0"/>
                <a:cs typeface="Times New Roman" panose="02020603050405020304" pitchFamily="18" charset="0"/>
              </a:rPr>
              <a:t>Two early research systems were Hydra and CAP. </a:t>
            </a:r>
          </a:p>
          <a:p>
            <a:pPr algn="just">
              <a:lnSpc>
                <a:spcPct val="150000"/>
              </a:lnSpc>
            </a:pPr>
            <a:r>
              <a:rPr lang="en-US" sz="2400" dirty="0">
                <a:latin typeface="Times New Roman" panose="02020603050405020304" pitchFamily="18" charset="0"/>
                <a:cs typeface="Times New Roman" panose="02020603050405020304" pitchFamily="18" charset="0"/>
              </a:rPr>
              <a:t>Neither system was widely used, but both provided interesting proving grounds for protection theories. </a:t>
            </a:r>
          </a:p>
          <a:p>
            <a:pPr algn="just">
              <a:lnSpc>
                <a:spcPct val="150000"/>
              </a:lnSpc>
            </a:pPr>
            <a:r>
              <a:rPr lang="en-US" sz="2400" dirty="0">
                <a:latin typeface="Times New Roman" panose="02020603050405020304" pitchFamily="18" charset="0"/>
                <a:cs typeface="Times New Roman" panose="02020603050405020304" pitchFamily="18" charset="0"/>
              </a:rPr>
              <a:t>Here, we consider two more contemporary approaches to capabilities.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9293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442A-6705-950E-3A8B-D29C46B9819A}"/>
              </a:ext>
            </a:extLst>
          </p:cNvPr>
          <p:cNvSpPr>
            <a:spLocks noGrp="1"/>
          </p:cNvSpPr>
          <p:nvPr>
            <p:ph type="title"/>
          </p:nvPr>
        </p:nvSpPr>
        <p:spPr>
          <a:xfrm>
            <a:off x="214604" y="187843"/>
            <a:ext cx="11139196" cy="633251"/>
          </a:xfrm>
        </p:spPr>
        <p:txBody>
          <a:bodyPr>
            <a:normAutofit fontScale="90000"/>
          </a:bodyPr>
          <a:lstStyle/>
          <a:p>
            <a:r>
              <a:rPr lang="en-IN" b="1" dirty="0">
                <a:solidFill>
                  <a:srgbClr val="C00000"/>
                </a:solidFill>
                <a:latin typeface="Times New Roman" panose="02020603050405020304" pitchFamily="18" charset="0"/>
                <a:cs typeface="Times New Roman" panose="02020603050405020304" pitchFamily="18" charset="0"/>
              </a:rPr>
              <a:t>Linux Capabilities</a:t>
            </a:r>
          </a:p>
        </p:txBody>
      </p:sp>
      <p:sp>
        <p:nvSpPr>
          <p:cNvPr id="3" name="Content Placeholder 2">
            <a:extLst>
              <a:ext uri="{FF2B5EF4-FFF2-40B4-BE49-F238E27FC236}">
                <a16:creationId xmlns:a16="http://schemas.microsoft.com/office/drawing/2014/main" id="{7D2E566E-BB63-160F-46AD-4417B43A4A46}"/>
              </a:ext>
            </a:extLst>
          </p:cNvPr>
          <p:cNvSpPr>
            <a:spLocks noGrp="1"/>
          </p:cNvSpPr>
          <p:nvPr>
            <p:ph idx="1"/>
          </p:nvPr>
        </p:nvSpPr>
        <p:spPr>
          <a:xfrm>
            <a:off x="214603" y="821094"/>
            <a:ext cx="11541967" cy="5728996"/>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Linux uses capabilities to address the limitations of the UNIX model, which we described earlier.</a:t>
            </a:r>
          </a:p>
          <a:p>
            <a:pPr algn="just">
              <a:lnSpc>
                <a:spcPct val="150000"/>
              </a:lnSpc>
            </a:pPr>
            <a:r>
              <a:rPr lang="en-US" sz="2400" dirty="0">
                <a:latin typeface="Times New Roman" panose="02020603050405020304" pitchFamily="18" charset="0"/>
                <a:cs typeface="Times New Roman" panose="02020603050405020304" pitchFamily="18" charset="0"/>
              </a:rPr>
              <a:t>The POSIX standards group introduced capabilities in POSIX 1003.1e. </a:t>
            </a:r>
          </a:p>
          <a:p>
            <a:pPr algn="just">
              <a:lnSpc>
                <a:spcPct val="150000"/>
              </a:lnSpc>
            </a:pPr>
            <a:r>
              <a:rPr lang="en-US" sz="2400" dirty="0">
                <a:latin typeface="Times New Roman" panose="02020603050405020304" pitchFamily="18" charset="0"/>
                <a:cs typeface="Times New Roman" panose="02020603050405020304" pitchFamily="18" charset="0"/>
              </a:rPr>
              <a:t>Although POSIX.1e was eventually withdrawn, Linux was quick to adopt capabilities in Version 2.2 and has continued to add new developments. </a:t>
            </a:r>
          </a:p>
          <a:p>
            <a:pPr algn="just">
              <a:lnSpc>
                <a:spcPct val="150000"/>
              </a:lnSpc>
            </a:pPr>
            <a:r>
              <a:rPr lang="en-US" sz="2400" dirty="0">
                <a:latin typeface="Times New Roman" panose="02020603050405020304" pitchFamily="18" charset="0"/>
                <a:cs typeface="Times New Roman" panose="02020603050405020304" pitchFamily="18" charset="0"/>
              </a:rPr>
              <a:t>In essence, Linux’s capabilities “slice up” the powers of root into distinct areas, each represented by a bit in a bitmask, as shown in Figure 17.11. Fine grained control over privileged operations can be achieved by toggling bits in the bitmask. </a:t>
            </a:r>
          </a:p>
          <a:p>
            <a:pPr algn="just">
              <a:lnSpc>
                <a:spcPct val="150000"/>
              </a:lnSpc>
            </a:pPr>
            <a:r>
              <a:rPr lang="en-US" sz="2400" dirty="0">
                <a:latin typeface="Times New Roman" panose="02020603050405020304" pitchFamily="18" charset="0"/>
                <a:cs typeface="Times New Roman" panose="02020603050405020304" pitchFamily="18" charset="0"/>
              </a:rPr>
              <a:t>In practice, three bitmasks are used—denoting the capabilities permitted, effective, and inheritable. Bitmasks can apply on a per-process or a per-thread basis. </a:t>
            </a:r>
          </a:p>
          <a:p>
            <a:pPr algn="just">
              <a:lnSpc>
                <a:spcPct val="150000"/>
              </a:lnSpc>
            </a:pPr>
            <a:r>
              <a:rPr lang="en-US" sz="2400" dirty="0">
                <a:latin typeface="Times New Roman" panose="02020603050405020304" pitchFamily="18" charset="0"/>
                <a:cs typeface="Times New Roman" panose="02020603050405020304" pitchFamily="18" charset="0"/>
              </a:rPr>
              <a:t>Furthermore, once revoked, capabilities cannot be reacquired. </a:t>
            </a:r>
          </a:p>
        </p:txBody>
      </p:sp>
    </p:spTree>
    <p:extLst>
      <p:ext uri="{BB962C8B-B14F-4D97-AF65-F5344CB8AC3E}">
        <p14:creationId xmlns:p14="http://schemas.microsoft.com/office/powerpoint/2010/main" val="19825599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C1D2FB-70CD-F132-BB32-679EFDF9E7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921" y="453390"/>
            <a:ext cx="9181323" cy="5951220"/>
          </a:xfrm>
          <a:prstGeom prst="rect">
            <a:avLst/>
          </a:prstGeom>
        </p:spPr>
      </p:pic>
    </p:spTree>
    <p:extLst>
      <p:ext uri="{BB962C8B-B14F-4D97-AF65-F5344CB8AC3E}">
        <p14:creationId xmlns:p14="http://schemas.microsoft.com/office/powerpoint/2010/main" val="23604421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7D6506-8393-B620-6BB5-000C2F903B67}"/>
              </a:ext>
            </a:extLst>
          </p:cNvPr>
          <p:cNvSpPr>
            <a:spLocks noGrp="1"/>
          </p:cNvSpPr>
          <p:nvPr>
            <p:ph idx="1"/>
          </p:nvPr>
        </p:nvSpPr>
        <p:spPr>
          <a:xfrm>
            <a:off x="419878" y="354562"/>
            <a:ext cx="11346024" cy="6288833"/>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The usual sequence of events is that a process or thread starts with the full set of permitted capabilities and voluntarily decreases that set during execution. </a:t>
            </a:r>
          </a:p>
          <a:p>
            <a:pPr algn="just">
              <a:lnSpc>
                <a:spcPct val="150000"/>
              </a:lnSpc>
            </a:pPr>
            <a:r>
              <a:rPr lang="en-US" sz="2400" dirty="0">
                <a:latin typeface="Times New Roman" panose="02020603050405020304" pitchFamily="18" charset="0"/>
                <a:cs typeface="Times New Roman" panose="02020603050405020304" pitchFamily="18" charset="0"/>
              </a:rPr>
              <a:t>For example, after opening a network port, a thread might remove that capability so that no further ports can be opened.</a:t>
            </a:r>
          </a:p>
          <a:p>
            <a:pPr algn="just">
              <a:lnSpc>
                <a:spcPct val="150000"/>
              </a:lnSpc>
            </a:pPr>
            <a:r>
              <a:rPr lang="en-US" sz="2400" dirty="0">
                <a:latin typeface="Times New Roman" panose="02020603050405020304" pitchFamily="18" charset="0"/>
                <a:cs typeface="Times New Roman" panose="02020603050405020304" pitchFamily="18" charset="0"/>
              </a:rPr>
              <a:t>You can probably see that capabilities are a direct implementation of the principle of least privilege. </a:t>
            </a:r>
          </a:p>
          <a:p>
            <a:pPr algn="just">
              <a:lnSpc>
                <a:spcPct val="150000"/>
              </a:lnSpc>
            </a:pPr>
            <a:r>
              <a:rPr lang="en-US" sz="2400" dirty="0">
                <a:latin typeface="Times New Roman" panose="02020603050405020304" pitchFamily="18" charset="0"/>
                <a:cs typeface="Times New Roman" panose="02020603050405020304" pitchFamily="18" charset="0"/>
              </a:rPr>
              <a:t>As explained earlier, this tenet of security dictates that an application or user must be given only those rights than are required for its normal operation. </a:t>
            </a:r>
          </a:p>
          <a:p>
            <a:pPr algn="just">
              <a:lnSpc>
                <a:spcPct val="150000"/>
              </a:lnSpc>
            </a:pPr>
            <a:r>
              <a:rPr lang="en-US" sz="2400" dirty="0">
                <a:latin typeface="Times New Roman" panose="02020603050405020304" pitchFamily="18" charset="0"/>
                <a:cs typeface="Times New Roman" panose="02020603050405020304" pitchFamily="18" charset="0"/>
              </a:rPr>
              <a:t>Android (which is based on Linux) also utilizes capabilities, which enable system processes (notably, “system server”), to avoid root ownership, instead selectively enabling only those operations required. The</a:t>
            </a:r>
          </a:p>
        </p:txBody>
      </p:sp>
    </p:spTree>
    <p:extLst>
      <p:ext uri="{BB962C8B-B14F-4D97-AF65-F5344CB8AC3E}">
        <p14:creationId xmlns:p14="http://schemas.microsoft.com/office/powerpoint/2010/main" val="32282668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27EA0B-D6A1-8F8F-9A8B-97E4E48A8ADE}"/>
              </a:ext>
            </a:extLst>
          </p:cNvPr>
          <p:cNvSpPr>
            <a:spLocks noGrp="1"/>
          </p:cNvSpPr>
          <p:nvPr>
            <p:ph idx="1"/>
          </p:nvPr>
        </p:nvSpPr>
        <p:spPr>
          <a:xfrm>
            <a:off x="363894" y="242596"/>
            <a:ext cx="10989906" cy="5934367"/>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Linux capabilities model is a great improvement over the traditional UNIX model, but it still is inflexible.</a:t>
            </a:r>
          </a:p>
          <a:p>
            <a:pPr algn="just">
              <a:lnSpc>
                <a:spcPct val="150000"/>
              </a:lnSpc>
            </a:pPr>
            <a:r>
              <a:rPr lang="en-US" sz="2400" dirty="0">
                <a:latin typeface="Times New Roman" panose="02020603050405020304" pitchFamily="18" charset="0"/>
                <a:cs typeface="Times New Roman" panose="02020603050405020304" pitchFamily="18" charset="0"/>
              </a:rPr>
              <a:t>For one thing, using a bitmap with a bit representing each capability makes it impossible to add capabilities dynamically and requires recompiling the kernel to add more. </a:t>
            </a:r>
          </a:p>
          <a:p>
            <a:pPr algn="just">
              <a:lnSpc>
                <a:spcPct val="150000"/>
              </a:lnSpc>
            </a:pPr>
            <a:r>
              <a:rPr lang="en-US" sz="2400" dirty="0">
                <a:latin typeface="Times New Roman" panose="02020603050405020304" pitchFamily="18" charset="0"/>
                <a:cs typeface="Times New Roman" panose="02020603050405020304" pitchFamily="18" charset="0"/>
              </a:rPr>
              <a:t>In addition, the feature applies only to kernel-enforced capabilities.</a:t>
            </a:r>
            <a:endParaRPr lang="en-IN"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283046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01C8D-17FB-837E-0E64-62AF71BE3499}"/>
              </a:ext>
            </a:extLst>
          </p:cNvPr>
          <p:cNvSpPr>
            <a:spLocks noGrp="1"/>
          </p:cNvSpPr>
          <p:nvPr>
            <p:ph type="title"/>
          </p:nvPr>
        </p:nvSpPr>
        <p:spPr>
          <a:xfrm>
            <a:off x="195943" y="169183"/>
            <a:ext cx="11064551" cy="679904"/>
          </a:xfrm>
        </p:spPr>
        <p:txBody>
          <a:bodyPr>
            <a:normAutofit/>
          </a:bodyPr>
          <a:lstStyle/>
          <a:p>
            <a:r>
              <a:rPr lang="en-IN" sz="3600" b="1" dirty="0">
                <a:solidFill>
                  <a:srgbClr val="C00000"/>
                </a:solidFill>
                <a:latin typeface="Times New Roman" panose="02020603050405020304" pitchFamily="18" charset="0"/>
                <a:cs typeface="Times New Roman" panose="02020603050405020304" pitchFamily="18" charset="0"/>
              </a:rPr>
              <a:t>Language Based Protection</a:t>
            </a:r>
          </a:p>
        </p:txBody>
      </p:sp>
      <p:sp>
        <p:nvSpPr>
          <p:cNvPr id="3" name="Content Placeholder 2">
            <a:extLst>
              <a:ext uri="{FF2B5EF4-FFF2-40B4-BE49-F238E27FC236}">
                <a16:creationId xmlns:a16="http://schemas.microsoft.com/office/drawing/2014/main" id="{E33C1012-9D82-0F3A-85C2-67395B3AB61D}"/>
              </a:ext>
            </a:extLst>
          </p:cNvPr>
          <p:cNvSpPr>
            <a:spLocks noGrp="1"/>
          </p:cNvSpPr>
          <p:nvPr>
            <p:ph idx="1"/>
          </p:nvPr>
        </p:nvSpPr>
        <p:spPr>
          <a:xfrm>
            <a:off x="289249" y="849086"/>
            <a:ext cx="11485984" cy="5710333"/>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To the degree that protection is provided in computer systems, it is usually achieved through an operating-system kernel, which acts as a security agent to inspect and validate each attempt to access a protected resource. </a:t>
            </a:r>
          </a:p>
          <a:p>
            <a:pPr algn="just">
              <a:lnSpc>
                <a:spcPct val="150000"/>
              </a:lnSpc>
            </a:pPr>
            <a:r>
              <a:rPr lang="en-US" sz="2400" dirty="0">
                <a:latin typeface="Times New Roman" panose="02020603050405020304" pitchFamily="18" charset="0"/>
                <a:cs typeface="Times New Roman" panose="02020603050405020304" pitchFamily="18" charset="0"/>
              </a:rPr>
              <a:t>Since comprehensive access validation may be a source of considerable overhead, either we must give it hardware support to reduce the cost of each validation, or we must allow the system designer to compromise the goals of protection. </a:t>
            </a:r>
          </a:p>
          <a:p>
            <a:pPr algn="just">
              <a:lnSpc>
                <a:spcPct val="150000"/>
              </a:lnSpc>
            </a:pPr>
            <a:r>
              <a:rPr lang="en-US" sz="2400" dirty="0">
                <a:latin typeface="Times New Roman" panose="02020603050405020304" pitchFamily="18" charset="0"/>
                <a:cs typeface="Times New Roman" panose="02020603050405020304" pitchFamily="18" charset="0"/>
              </a:rPr>
              <a:t>Satisfying all these goals is difficult if the flexibility to implement protection policies is restricted by the support mechanisms provided or if protection environments are made larger than necessary to secure greater operational efficiency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70807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F09AAA-3CD6-B4F4-8002-C3340B995346}"/>
              </a:ext>
            </a:extLst>
          </p:cNvPr>
          <p:cNvSpPr>
            <a:spLocks noGrp="1"/>
          </p:cNvSpPr>
          <p:nvPr>
            <p:ph idx="1"/>
          </p:nvPr>
        </p:nvSpPr>
        <p:spPr>
          <a:xfrm>
            <a:off x="503853" y="391886"/>
            <a:ext cx="11252718" cy="6214187"/>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Policies for resource use may also vary, depending on the application, and they may be subject to change over time. </a:t>
            </a:r>
          </a:p>
          <a:p>
            <a:pPr algn="just">
              <a:lnSpc>
                <a:spcPct val="150000"/>
              </a:lnSpc>
            </a:pPr>
            <a:r>
              <a:rPr lang="en-US" sz="2400" dirty="0">
                <a:latin typeface="Times New Roman" panose="02020603050405020304" pitchFamily="18" charset="0"/>
                <a:cs typeface="Times New Roman" panose="02020603050405020304" pitchFamily="18" charset="0"/>
              </a:rPr>
              <a:t>For these reasons, protection can no longer be considered a matter of concern only to the designer of an operating system. </a:t>
            </a:r>
          </a:p>
          <a:p>
            <a:pPr algn="just">
              <a:lnSpc>
                <a:spcPct val="150000"/>
              </a:lnSpc>
            </a:pPr>
            <a:r>
              <a:rPr lang="en-US" sz="2400" dirty="0">
                <a:latin typeface="Times New Roman" panose="02020603050405020304" pitchFamily="18" charset="0"/>
                <a:cs typeface="Times New Roman" panose="02020603050405020304" pitchFamily="18" charset="0"/>
              </a:rPr>
              <a:t>It should also be available as a tool for use by the application designer, so that resources of an application subsystem can be guarded against tampering or the influence of an error.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5124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A0839-C89C-17E3-2A46-7BE393047591}"/>
              </a:ext>
            </a:extLst>
          </p:cNvPr>
          <p:cNvSpPr>
            <a:spLocks noGrp="1"/>
          </p:cNvSpPr>
          <p:nvPr>
            <p:ph type="title"/>
          </p:nvPr>
        </p:nvSpPr>
        <p:spPr>
          <a:xfrm>
            <a:off x="139959" y="113200"/>
            <a:ext cx="11064551" cy="577267"/>
          </a:xfrm>
        </p:spPr>
        <p:txBody>
          <a:bodyPr>
            <a:normAutofit fontScale="90000"/>
          </a:bodyPr>
          <a:lstStyle/>
          <a:p>
            <a:r>
              <a:rPr lang="en-IN" sz="3600" b="1" dirty="0">
                <a:solidFill>
                  <a:srgbClr val="C00000"/>
                </a:solidFill>
                <a:latin typeface="Times New Roman" panose="02020603050405020304" pitchFamily="18" charset="0"/>
                <a:cs typeface="Times New Roman" panose="02020603050405020304" pitchFamily="18" charset="0"/>
              </a:rPr>
              <a:t>Compiler-Based Enforcement</a:t>
            </a:r>
          </a:p>
        </p:txBody>
      </p:sp>
      <p:sp>
        <p:nvSpPr>
          <p:cNvPr id="3" name="Content Placeholder 2">
            <a:extLst>
              <a:ext uri="{FF2B5EF4-FFF2-40B4-BE49-F238E27FC236}">
                <a16:creationId xmlns:a16="http://schemas.microsoft.com/office/drawing/2014/main" id="{9C70DD8D-BAAD-707A-29D5-521BACEE374E}"/>
              </a:ext>
            </a:extLst>
          </p:cNvPr>
          <p:cNvSpPr>
            <a:spLocks noGrp="1"/>
          </p:cNvSpPr>
          <p:nvPr>
            <p:ph idx="1"/>
          </p:nvPr>
        </p:nvSpPr>
        <p:spPr>
          <a:xfrm>
            <a:off x="205273" y="690467"/>
            <a:ext cx="11644604" cy="5971590"/>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At this point, programming languages enter the picture. </a:t>
            </a:r>
          </a:p>
          <a:p>
            <a:pPr algn="just">
              <a:lnSpc>
                <a:spcPct val="150000"/>
              </a:lnSpc>
            </a:pPr>
            <a:r>
              <a:rPr lang="en-US" sz="2400" dirty="0">
                <a:latin typeface="Times New Roman" panose="02020603050405020304" pitchFamily="18" charset="0"/>
                <a:cs typeface="Times New Roman" panose="02020603050405020304" pitchFamily="18" charset="0"/>
              </a:rPr>
              <a:t>Specifying the desired control of access to a shared resource in a system is making a declarative statement about the resource. </a:t>
            </a:r>
          </a:p>
          <a:p>
            <a:pPr algn="just">
              <a:lnSpc>
                <a:spcPct val="150000"/>
              </a:lnSpc>
            </a:pPr>
            <a:r>
              <a:rPr lang="en-US" sz="2400" dirty="0">
                <a:latin typeface="Times New Roman" panose="02020603050405020304" pitchFamily="18" charset="0"/>
                <a:cs typeface="Times New Roman" panose="02020603050405020304" pitchFamily="18" charset="0"/>
              </a:rPr>
              <a:t>This kind of statement can be integrated into a language by an extension of its typing facility. </a:t>
            </a:r>
          </a:p>
          <a:p>
            <a:pPr algn="just">
              <a:lnSpc>
                <a:spcPct val="150000"/>
              </a:lnSpc>
            </a:pPr>
            <a:r>
              <a:rPr lang="en-US" sz="2400" dirty="0">
                <a:latin typeface="Times New Roman" panose="02020603050405020304" pitchFamily="18" charset="0"/>
                <a:cs typeface="Times New Roman" panose="02020603050405020304" pitchFamily="18" charset="0"/>
              </a:rPr>
              <a:t>When protection is declared along with data typing, the designer of each subsystem can specify its requirements for protection, as well as its need for use of other resources in a system. </a:t>
            </a:r>
          </a:p>
          <a:p>
            <a:pPr algn="just">
              <a:lnSpc>
                <a:spcPct val="150000"/>
              </a:lnSpc>
            </a:pPr>
            <a:r>
              <a:rPr lang="en-US" sz="2400" dirty="0">
                <a:latin typeface="Times New Roman" panose="02020603050405020304" pitchFamily="18" charset="0"/>
                <a:cs typeface="Times New Roman" panose="02020603050405020304" pitchFamily="18" charset="0"/>
              </a:rPr>
              <a:t>Such a specification should be given directly as a program is composed, and in the language in which the program itself is stated. </a:t>
            </a:r>
          </a:p>
          <a:p>
            <a:pPr algn="just">
              <a:lnSpc>
                <a:spcPct val="150000"/>
              </a:lnSpc>
            </a:pPr>
            <a:r>
              <a:rPr lang="en-US" sz="2400" dirty="0">
                <a:latin typeface="Times New Roman" panose="02020603050405020304" pitchFamily="18" charset="0"/>
                <a:cs typeface="Times New Roman" panose="02020603050405020304" pitchFamily="18" charset="0"/>
              </a:rPr>
              <a:t>This approach has several significant advantages: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3336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AEBB0-9FA2-9BB8-5186-5B70B296404D}"/>
              </a:ext>
            </a:extLst>
          </p:cNvPr>
          <p:cNvSpPr>
            <a:spLocks noGrp="1"/>
          </p:cNvSpPr>
          <p:nvPr>
            <p:ph idx="1"/>
          </p:nvPr>
        </p:nvSpPr>
        <p:spPr>
          <a:xfrm>
            <a:off x="447869" y="363894"/>
            <a:ext cx="10905931" cy="5813069"/>
          </a:xfrm>
        </p:spPr>
        <p:txBody>
          <a:bodyPr>
            <a:normAutofit/>
          </a:bodyPr>
          <a:lstStyle/>
          <a:p>
            <a:pPr marL="0" indent="0" algn="l" fontAlgn="base">
              <a:buNone/>
            </a:pPr>
            <a:r>
              <a:rPr lang="en-US" b="1" i="0" dirty="0">
                <a:solidFill>
                  <a:srgbClr val="273239"/>
                </a:solidFill>
                <a:effectLst/>
                <a:latin typeface="urw-din"/>
              </a:rPr>
              <a:t>Deadlock can arise if </a:t>
            </a:r>
            <a:r>
              <a:rPr lang="en-US" b="0" i="0" dirty="0">
                <a:solidFill>
                  <a:srgbClr val="273239"/>
                </a:solidFill>
                <a:effectLst/>
                <a:latin typeface="urw-din"/>
              </a:rPr>
              <a:t>the </a:t>
            </a:r>
            <a:r>
              <a:rPr lang="en-US" b="1" i="0" dirty="0">
                <a:solidFill>
                  <a:srgbClr val="273239"/>
                </a:solidFill>
                <a:effectLst/>
                <a:latin typeface="urw-din"/>
              </a:rPr>
              <a:t>following four conditions hold simultaneously (Necessary Conditions) </a:t>
            </a:r>
            <a:endParaRPr lang="en-US" b="0" i="0" dirty="0">
              <a:solidFill>
                <a:srgbClr val="273239"/>
              </a:solidFill>
              <a:effectLst/>
              <a:latin typeface="urw-din"/>
            </a:endParaRPr>
          </a:p>
          <a:p>
            <a:pPr algn="l" fontAlgn="base"/>
            <a:r>
              <a:rPr lang="en-US" b="1" i="1" dirty="0">
                <a:solidFill>
                  <a:srgbClr val="273239"/>
                </a:solidFill>
                <a:effectLst/>
                <a:latin typeface="urw-din"/>
              </a:rPr>
              <a:t>Mutual Exclusion:</a:t>
            </a:r>
            <a:r>
              <a:rPr lang="en-US" b="0" i="0" dirty="0">
                <a:solidFill>
                  <a:srgbClr val="273239"/>
                </a:solidFill>
                <a:effectLst/>
                <a:latin typeface="urw-din"/>
              </a:rPr>
              <a:t> Two or more resources are non-shareable (Only one process can use at a time) </a:t>
            </a:r>
          </a:p>
          <a:p>
            <a:pPr marL="0" indent="0" algn="l" fontAlgn="base">
              <a:buNone/>
            </a:pPr>
            <a:endParaRPr lang="en-US" b="0" i="0" dirty="0">
              <a:solidFill>
                <a:srgbClr val="273239"/>
              </a:solidFill>
              <a:effectLst/>
              <a:latin typeface="urw-din"/>
            </a:endParaRPr>
          </a:p>
          <a:p>
            <a:pPr marL="0" indent="0" algn="l" fontAlgn="base">
              <a:buNone/>
            </a:pPr>
            <a:endParaRPr lang="en-US" dirty="0">
              <a:solidFill>
                <a:srgbClr val="273239"/>
              </a:solidFill>
              <a:latin typeface="urw-din"/>
            </a:endParaRPr>
          </a:p>
          <a:p>
            <a:pPr marL="0" indent="0" algn="l" fontAlgn="base">
              <a:buNone/>
            </a:pPr>
            <a:endParaRPr lang="en-US" b="0" i="0" dirty="0">
              <a:solidFill>
                <a:srgbClr val="273239"/>
              </a:solidFill>
              <a:effectLst/>
              <a:latin typeface="urw-din"/>
            </a:endParaRPr>
          </a:p>
          <a:p>
            <a:pPr marL="0" indent="0" algn="l" fontAlgn="base">
              <a:buNone/>
            </a:pPr>
            <a:br>
              <a:rPr lang="en-US" b="0" i="0" dirty="0">
                <a:solidFill>
                  <a:srgbClr val="273239"/>
                </a:solidFill>
                <a:effectLst/>
                <a:latin typeface="urw-din"/>
              </a:rPr>
            </a:br>
            <a:endParaRPr lang="en-IN" dirty="0"/>
          </a:p>
        </p:txBody>
      </p:sp>
      <p:pic>
        <p:nvPicPr>
          <p:cNvPr id="2052" name="Picture 4" descr="Mutual Exclusion">
            <a:extLst>
              <a:ext uri="{FF2B5EF4-FFF2-40B4-BE49-F238E27FC236}">
                <a16:creationId xmlns:a16="http://schemas.microsoft.com/office/drawing/2014/main" id="{F52791AC-CE2D-DAF3-BE6D-46C68A6AA2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2436" y="2133600"/>
            <a:ext cx="5667375" cy="129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2072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6AE34E-8689-AE2F-9FB4-08AEFC340759}"/>
              </a:ext>
            </a:extLst>
          </p:cNvPr>
          <p:cNvSpPr>
            <a:spLocks noGrp="1"/>
          </p:cNvSpPr>
          <p:nvPr>
            <p:ph idx="1"/>
          </p:nvPr>
        </p:nvSpPr>
        <p:spPr>
          <a:xfrm>
            <a:off x="317241" y="317240"/>
            <a:ext cx="11439330" cy="6270171"/>
          </a:xfrm>
        </p:spPr>
        <p:txBody>
          <a:bodyPr>
            <a:normAutofit/>
          </a:bodyPr>
          <a:lstStyle/>
          <a:p>
            <a:pPr marL="514350" indent="-514350" algn="just">
              <a:lnSpc>
                <a:spcPct val="150000"/>
              </a:lnSpc>
              <a:buAutoNum type="arabicPeriod"/>
            </a:pPr>
            <a:r>
              <a:rPr lang="en-US" sz="2400" dirty="0">
                <a:latin typeface="Times New Roman" panose="02020603050405020304" pitchFamily="18" charset="0"/>
                <a:cs typeface="Times New Roman" panose="02020603050405020304" pitchFamily="18" charset="0"/>
              </a:rPr>
              <a:t>Protection needs are simply declared, rather than programmed as a sequence of calls on procedures of an operating system. </a:t>
            </a:r>
          </a:p>
          <a:p>
            <a:pPr marL="514350" indent="-514350" algn="just">
              <a:lnSpc>
                <a:spcPct val="150000"/>
              </a:lnSpc>
              <a:buAutoNum type="arabicPeriod"/>
            </a:pPr>
            <a:r>
              <a:rPr lang="en-US" sz="2400" dirty="0">
                <a:latin typeface="Times New Roman" panose="02020603050405020304" pitchFamily="18" charset="0"/>
                <a:cs typeface="Times New Roman" panose="02020603050405020304" pitchFamily="18" charset="0"/>
              </a:rPr>
              <a:t>Protection requirements can be stated independently of the facilities provided by a particular operating system. </a:t>
            </a:r>
          </a:p>
          <a:p>
            <a:pPr marL="514350" indent="-514350" algn="just">
              <a:lnSpc>
                <a:spcPct val="150000"/>
              </a:lnSpc>
              <a:buAutoNum type="arabicPeriod"/>
            </a:pPr>
            <a:r>
              <a:rPr lang="en-US" sz="2400" dirty="0">
                <a:latin typeface="Times New Roman" panose="02020603050405020304" pitchFamily="18" charset="0"/>
                <a:cs typeface="Times New Roman" panose="02020603050405020304" pitchFamily="18" charset="0"/>
              </a:rPr>
              <a:t>The means for enforcement need not be provided by the designer of a subsystem. </a:t>
            </a:r>
          </a:p>
          <a:p>
            <a:pPr marL="514350" indent="-514350" algn="just">
              <a:lnSpc>
                <a:spcPct val="150000"/>
              </a:lnSpc>
              <a:buAutoNum type="arabicPeriod"/>
            </a:pPr>
            <a:r>
              <a:rPr lang="en-US" sz="2400" dirty="0">
                <a:latin typeface="Times New Roman" panose="02020603050405020304" pitchFamily="18" charset="0"/>
                <a:cs typeface="Times New Roman" panose="02020603050405020304" pitchFamily="18" charset="0"/>
              </a:rPr>
              <a:t>A declarative notation is natural because access privileges are closely related to the linguistic concept of data type.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27400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A327E-6BFD-DE1C-09DD-1BCB9A1D5732}"/>
              </a:ext>
            </a:extLst>
          </p:cNvPr>
          <p:cNvSpPr>
            <a:spLocks noGrp="1"/>
          </p:cNvSpPr>
          <p:nvPr>
            <p:ph type="title"/>
          </p:nvPr>
        </p:nvSpPr>
        <p:spPr>
          <a:xfrm>
            <a:off x="214604" y="225068"/>
            <a:ext cx="11036559" cy="455969"/>
          </a:xfrm>
        </p:spPr>
        <p:txBody>
          <a:bodyPr>
            <a:normAutofit fontScale="90000"/>
          </a:bodyPr>
          <a:lstStyle/>
          <a:p>
            <a:r>
              <a:rPr lang="en-US" sz="3600" b="1" dirty="0">
                <a:latin typeface="Times New Roman" panose="02020603050405020304" pitchFamily="18" charset="0"/>
                <a:cs typeface="Times New Roman" panose="02020603050405020304" pitchFamily="18" charset="0"/>
              </a:rPr>
              <a:t>Run-Time-Based Enforcement—Protection in Java</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1C48FBA-48DF-EDBB-8C7D-2BCE6657A83C}"/>
              </a:ext>
            </a:extLst>
          </p:cNvPr>
          <p:cNvSpPr>
            <a:spLocks noGrp="1"/>
          </p:cNvSpPr>
          <p:nvPr>
            <p:ph idx="1"/>
          </p:nvPr>
        </p:nvSpPr>
        <p:spPr>
          <a:xfrm>
            <a:off x="317241" y="811763"/>
            <a:ext cx="11355355" cy="5728996"/>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Because Java was designed to run in a distributed environment, the Java virtual machine—or JVM—has many built-in protection mechanisms. </a:t>
            </a:r>
          </a:p>
          <a:p>
            <a:pPr algn="just">
              <a:lnSpc>
                <a:spcPct val="150000"/>
              </a:lnSpc>
            </a:pPr>
            <a:r>
              <a:rPr lang="en-US" sz="2400" dirty="0">
                <a:latin typeface="Times New Roman" panose="02020603050405020304" pitchFamily="18" charset="0"/>
                <a:cs typeface="Times New Roman" panose="02020603050405020304" pitchFamily="18" charset="0"/>
              </a:rPr>
              <a:t>Java programs are composed of classes, each of which is a collection of data fields and functions (called methods) that operate on those fields. </a:t>
            </a:r>
          </a:p>
          <a:p>
            <a:pPr algn="just">
              <a:lnSpc>
                <a:spcPct val="150000"/>
              </a:lnSpc>
            </a:pPr>
            <a:r>
              <a:rPr lang="en-US" sz="2400" dirty="0">
                <a:latin typeface="Times New Roman" panose="02020603050405020304" pitchFamily="18" charset="0"/>
                <a:cs typeface="Times New Roman" panose="02020603050405020304" pitchFamily="18" charset="0"/>
              </a:rPr>
              <a:t>The JVM loads a class in response to a request to create instances (or objects) of that class. </a:t>
            </a:r>
          </a:p>
          <a:p>
            <a:pPr algn="just">
              <a:lnSpc>
                <a:spcPct val="150000"/>
              </a:lnSpc>
            </a:pPr>
            <a:r>
              <a:rPr lang="en-US" sz="2400" dirty="0">
                <a:latin typeface="Times New Roman" panose="02020603050405020304" pitchFamily="18" charset="0"/>
                <a:cs typeface="Times New Roman" panose="02020603050405020304" pitchFamily="18" charset="0"/>
              </a:rPr>
              <a:t>One of the most novel and useful features of Java is its support for dynamically loading untrusted classes over a network and for executing mutually distrusting classes within the same JVM.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8448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29A02-7E9B-ECD5-75AC-20955EB4D045}"/>
              </a:ext>
            </a:extLst>
          </p:cNvPr>
          <p:cNvSpPr>
            <a:spLocks noGrp="1"/>
          </p:cNvSpPr>
          <p:nvPr>
            <p:ph idx="1"/>
          </p:nvPr>
        </p:nvSpPr>
        <p:spPr>
          <a:xfrm>
            <a:off x="289249" y="270588"/>
            <a:ext cx="11625943" cy="6335485"/>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Because of these capabilities, protection is a paramount concern. </a:t>
            </a:r>
          </a:p>
          <a:p>
            <a:pPr algn="just">
              <a:lnSpc>
                <a:spcPct val="150000"/>
              </a:lnSpc>
            </a:pPr>
            <a:r>
              <a:rPr lang="en-US" sz="2400" dirty="0">
                <a:latin typeface="Times New Roman" panose="02020603050405020304" pitchFamily="18" charset="0"/>
                <a:cs typeface="Times New Roman" panose="02020603050405020304" pitchFamily="18" charset="0"/>
              </a:rPr>
              <a:t>Classes running in the same JVM may be from different sources and may not be equally trusted. </a:t>
            </a:r>
          </a:p>
          <a:p>
            <a:pPr algn="just">
              <a:lnSpc>
                <a:spcPct val="150000"/>
              </a:lnSpc>
            </a:pPr>
            <a:r>
              <a:rPr lang="en-US" sz="2400" dirty="0">
                <a:latin typeface="Times New Roman" panose="02020603050405020304" pitchFamily="18" charset="0"/>
                <a:cs typeface="Times New Roman" panose="02020603050405020304" pitchFamily="18" charset="0"/>
              </a:rPr>
              <a:t>As a result, enforcing protection at the granularity of the JVM process is insufficient. Intuitively, whether a request to open a file should be allowed will generally depend on which class has requested the open. The operating system lacks this knowledge.</a:t>
            </a:r>
          </a:p>
          <a:p>
            <a:pPr algn="just">
              <a:lnSpc>
                <a:spcPct val="150000"/>
              </a:lnSpc>
            </a:pPr>
            <a:r>
              <a:rPr lang="en-US" sz="2400" dirty="0">
                <a:latin typeface="Times New Roman" panose="02020603050405020304" pitchFamily="18" charset="0"/>
                <a:cs typeface="Times New Roman" panose="02020603050405020304" pitchFamily="18" charset="0"/>
              </a:rPr>
              <a:t>Thus, such protection decisions are handled within the JVM. </a:t>
            </a:r>
          </a:p>
          <a:p>
            <a:pPr algn="just">
              <a:lnSpc>
                <a:spcPct val="150000"/>
              </a:lnSpc>
            </a:pPr>
            <a:r>
              <a:rPr lang="en-US" sz="2400" dirty="0">
                <a:latin typeface="Times New Roman" panose="02020603050405020304" pitchFamily="18" charset="0"/>
                <a:cs typeface="Times New Roman" panose="02020603050405020304" pitchFamily="18" charset="0"/>
              </a:rPr>
              <a:t>When the JVM loads a class, it assigns the class to a protection domain that gives the permissions of that class. </a:t>
            </a:r>
          </a:p>
          <a:p>
            <a:pPr algn="just">
              <a:lnSpc>
                <a:spcPct val="150000"/>
              </a:lnSpc>
            </a:pPr>
            <a:r>
              <a:rPr lang="en-US" sz="2400" dirty="0">
                <a:latin typeface="Times New Roman" panose="02020603050405020304" pitchFamily="18" charset="0"/>
                <a:cs typeface="Times New Roman" panose="02020603050405020304" pitchFamily="18" charset="0"/>
              </a:rPr>
              <a:t>The protection domain to which the class is assigned depends on the URL from which the class was loaded and any digital signatures on the class file.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183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595759-E9B5-E2D0-37B6-3BA33F3EC449}"/>
              </a:ext>
            </a:extLst>
          </p:cNvPr>
          <p:cNvSpPr>
            <a:spLocks noGrp="1"/>
          </p:cNvSpPr>
          <p:nvPr>
            <p:ph idx="1"/>
          </p:nvPr>
        </p:nvSpPr>
        <p:spPr>
          <a:xfrm>
            <a:off x="307910" y="307910"/>
            <a:ext cx="11336694" cy="6232849"/>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For example, classes loaded from a trusted server might be placed in a protection domain that allows them to access files in the user’s home directory, whereas classes loaded from an untrusted server might have no file access permissions at all. </a:t>
            </a:r>
          </a:p>
          <a:p>
            <a:pPr algn="just">
              <a:lnSpc>
                <a:spcPct val="150000"/>
              </a:lnSpc>
            </a:pPr>
            <a:r>
              <a:rPr lang="en-US" sz="2400" dirty="0">
                <a:latin typeface="Times New Roman" panose="02020603050405020304" pitchFamily="18" charset="0"/>
                <a:cs typeface="Times New Roman" panose="02020603050405020304" pitchFamily="18" charset="0"/>
              </a:rPr>
              <a:t>It can be complicated for the JVM to determine what class is responsible for a request to access a protected resource. </a:t>
            </a:r>
          </a:p>
          <a:p>
            <a:pPr algn="just">
              <a:lnSpc>
                <a:spcPct val="150000"/>
              </a:lnSpc>
            </a:pPr>
            <a:r>
              <a:rPr lang="en-US" sz="2400" dirty="0">
                <a:latin typeface="Times New Roman" panose="02020603050405020304" pitchFamily="18" charset="0"/>
                <a:cs typeface="Times New Roman" panose="02020603050405020304" pitchFamily="18" charset="0"/>
              </a:rPr>
              <a:t>Accesses are often performed indirectly, through system libraries or other classes. For example, consider a class that is not allowed to open network connections. </a:t>
            </a:r>
          </a:p>
          <a:p>
            <a:pPr algn="just">
              <a:lnSpc>
                <a:spcPct val="150000"/>
              </a:lnSpc>
            </a:pPr>
            <a:r>
              <a:rPr lang="en-US" sz="2400" dirty="0">
                <a:latin typeface="Times New Roman" panose="02020603050405020304" pitchFamily="18" charset="0"/>
                <a:cs typeface="Times New Roman" panose="02020603050405020304" pitchFamily="18" charset="0"/>
              </a:rPr>
              <a:t>It could call a system library to request the load of the contents of a URL. </a:t>
            </a:r>
          </a:p>
          <a:p>
            <a:pPr algn="just">
              <a:lnSpc>
                <a:spcPct val="150000"/>
              </a:lnSpc>
            </a:pPr>
            <a:r>
              <a:rPr lang="en-US" sz="2400" dirty="0">
                <a:latin typeface="Times New Roman" panose="02020603050405020304" pitchFamily="18" charset="0"/>
                <a:cs typeface="Times New Roman" panose="02020603050405020304" pitchFamily="18" charset="0"/>
              </a:rPr>
              <a:t>The JVM must decide whether or not to open a network connection for this request. But which class should be used to determine if the connection should be allowed, the application or the system library?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58504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45BFEE-EC2D-1F1E-9B93-284F8DEF6FCD}"/>
              </a:ext>
            </a:extLst>
          </p:cNvPr>
          <p:cNvSpPr>
            <a:spLocks noGrp="1"/>
          </p:cNvSpPr>
          <p:nvPr>
            <p:ph idx="1"/>
          </p:nvPr>
        </p:nvSpPr>
        <p:spPr>
          <a:xfrm>
            <a:off x="270588" y="223935"/>
            <a:ext cx="11402008" cy="637280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philosophy adopted in Java is to require the library class to explicitly permit a network connection. </a:t>
            </a:r>
          </a:p>
          <a:p>
            <a:pPr algn="just">
              <a:lnSpc>
                <a:spcPct val="150000"/>
              </a:lnSpc>
            </a:pPr>
            <a:r>
              <a:rPr lang="en-US" sz="2400" dirty="0">
                <a:latin typeface="Times New Roman" panose="02020603050405020304" pitchFamily="18" charset="0"/>
                <a:cs typeface="Times New Roman" panose="02020603050405020304" pitchFamily="18" charset="0"/>
              </a:rPr>
              <a:t>More generally, in order to access a protected resource, some method in the calling sequence that resulted in the request must explicitly assert the privilege to access the resource. </a:t>
            </a:r>
          </a:p>
          <a:p>
            <a:pPr algn="just">
              <a:lnSpc>
                <a:spcPct val="150000"/>
              </a:lnSpc>
            </a:pPr>
            <a:r>
              <a:rPr lang="en-US" sz="2400" dirty="0">
                <a:latin typeface="Times New Roman" panose="02020603050405020304" pitchFamily="18" charset="0"/>
                <a:cs typeface="Times New Roman" panose="02020603050405020304" pitchFamily="18" charset="0"/>
              </a:rPr>
              <a:t>By doing so, this method takes responsibility for the request. Presumably, it will also perform whatever checks are necessary to ensure the safety of the request. </a:t>
            </a:r>
          </a:p>
          <a:p>
            <a:pPr algn="just">
              <a:lnSpc>
                <a:spcPct val="150000"/>
              </a:lnSpc>
            </a:pPr>
            <a:r>
              <a:rPr lang="en-US" sz="2400" dirty="0">
                <a:latin typeface="Times New Roman" panose="02020603050405020304" pitchFamily="18" charset="0"/>
                <a:cs typeface="Times New Roman" panose="02020603050405020304" pitchFamily="18" charset="0"/>
              </a:rPr>
              <a:t>Of course, not every method is allowed to assert a privilege; a method can assert a privilege only if its class is in a protection domain that is itself allowed to exercise the privilege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5597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5538D9-AAAB-D133-3188-A2786E07A1D6}"/>
              </a:ext>
            </a:extLst>
          </p:cNvPr>
          <p:cNvSpPr>
            <a:spLocks noGrp="1"/>
          </p:cNvSpPr>
          <p:nvPr>
            <p:ph idx="1"/>
          </p:nvPr>
        </p:nvSpPr>
        <p:spPr>
          <a:xfrm>
            <a:off x="298580" y="317241"/>
            <a:ext cx="11495314" cy="6307494"/>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This implementation approach is called stack inspection. Every thread in the JVM has an associated stack of its ongoing method invocations. </a:t>
            </a:r>
          </a:p>
          <a:p>
            <a:pPr algn="just">
              <a:lnSpc>
                <a:spcPct val="150000"/>
              </a:lnSpc>
            </a:pPr>
            <a:r>
              <a:rPr lang="en-US" sz="2400" dirty="0">
                <a:latin typeface="Times New Roman" panose="02020603050405020304" pitchFamily="18" charset="0"/>
                <a:cs typeface="Times New Roman" panose="02020603050405020304" pitchFamily="18" charset="0"/>
              </a:rPr>
              <a:t>When a caller may not be trusted, a method executes an access request within a </a:t>
            </a:r>
            <a:r>
              <a:rPr lang="en-US" sz="2400" dirty="0" err="1">
                <a:latin typeface="Times New Roman" panose="02020603050405020304" pitchFamily="18" charset="0"/>
                <a:cs typeface="Times New Roman" panose="02020603050405020304" pitchFamily="18" charset="0"/>
              </a:rPr>
              <a:t>doPrivileged</a:t>
            </a:r>
            <a:r>
              <a:rPr lang="en-US" sz="2400" dirty="0">
                <a:latin typeface="Times New Roman" panose="02020603050405020304" pitchFamily="18" charset="0"/>
                <a:cs typeface="Times New Roman" panose="02020603050405020304" pitchFamily="18" charset="0"/>
              </a:rPr>
              <a:t> block to perform the access to a protected resource directly or indirectly.</a:t>
            </a:r>
          </a:p>
          <a:p>
            <a:pPr algn="just">
              <a:lnSpc>
                <a:spcPct val="150000"/>
              </a:lnSpc>
            </a:pPr>
            <a:r>
              <a:rPr lang="en-US" sz="2400" dirty="0" err="1">
                <a:latin typeface="Times New Roman" panose="02020603050405020304" pitchFamily="18" charset="0"/>
                <a:cs typeface="Times New Roman" panose="02020603050405020304" pitchFamily="18" charset="0"/>
              </a:rPr>
              <a:t>doPrivileged</a:t>
            </a:r>
            <a:r>
              <a:rPr lang="en-US" sz="2400" dirty="0">
                <a:latin typeface="Times New Roman" panose="02020603050405020304" pitchFamily="18" charset="0"/>
                <a:cs typeface="Times New Roman" panose="02020603050405020304" pitchFamily="18" charset="0"/>
              </a:rPr>
              <a:t>() is a static method in the </a:t>
            </a:r>
            <a:r>
              <a:rPr lang="en-US" sz="2400" dirty="0" err="1">
                <a:latin typeface="Times New Roman" panose="02020603050405020304" pitchFamily="18" charset="0"/>
                <a:cs typeface="Times New Roman" panose="02020603050405020304" pitchFamily="18" charset="0"/>
              </a:rPr>
              <a:t>AccessController</a:t>
            </a:r>
            <a:r>
              <a:rPr lang="en-US" sz="2400" dirty="0">
                <a:latin typeface="Times New Roman" panose="02020603050405020304" pitchFamily="18" charset="0"/>
                <a:cs typeface="Times New Roman" panose="02020603050405020304" pitchFamily="18" charset="0"/>
              </a:rPr>
              <a:t> class that is passed a class with a run() method to invoke. </a:t>
            </a:r>
          </a:p>
          <a:p>
            <a:pPr algn="just">
              <a:lnSpc>
                <a:spcPct val="150000"/>
              </a:lnSpc>
            </a:pPr>
            <a:r>
              <a:rPr lang="en-US" sz="2400" dirty="0">
                <a:latin typeface="Times New Roman" panose="02020603050405020304" pitchFamily="18" charset="0"/>
                <a:cs typeface="Times New Roman" panose="02020603050405020304" pitchFamily="18" charset="0"/>
              </a:rPr>
              <a:t>When the </a:t>
            </a:r>
            <a:r>
              <a:rPr lang="en-US" sz="2400" dirty="0" err="1">
                <a:latin typeface="Times New Roman" panose="02020603050405020304" pitchFamily="18" charset="0"/>
                <a:cs typeface="Times New Roman" panose="02020603050405020304" pitchFamily="18" charset="0"/>
              </a:rPr>
              <a:t>doPrivileged</a:t>
            </a:r>
            <a:r>
              <a:rPr lang="en-US" sz="2400" dirty="0">
                <a:latin typeface="Times New Roman" panose="02020603050405020304" pitchFamily="18" charset="0"/>
                <a:cs typeface="Times New Roman" panose="02020603050405020304" pitchFamily="18" charset="0"/>
              </a:rPr>
              <a:t> block is entered, the stack frame for this method is annotated to indicate this fact. Then, the contents of the block are executed. When an access to a protected resource is subsequently requested, either by this method or a method it calls, a call to </a:t>
            </a:r>
            <a:r>
              <a:rPr lang="en-US" sz="2400" dirty="0" err="1">
                <a:latin typeface="Times New Roman" panose="02020603050405020304" pitchFamily="18" charset="0"/>
                <a:cs typeface="Times New Roman" panose="02020603050405020304" pitchFamily="18" charset="0"/>
              </a:rPr>
              <a:t>checkPermissions</a:t>
            </a:r>
            <a:r>
              <a:rPr lang="en-US" sz="2400" dirty="0">
                <a:latin typeface="Times New Roman" panose="02020603050405020304" pitchFamily="18" charset="0"/>
                <a:cs typeface="Times New Roman" panose="02020603050405020304" pitchFamily="18" charset="0"/>
              </a:rPr>
              <a:t>() is used to invoke stack inspection to determine if the request should be allowed.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3083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B963BF-D55A-8745-6484-A9D4E47BCA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21" y="634482"/>
            <a:ext cx="10375641" cy="5225142"/>
          </a:xfrm>
          <a:prstGeom prst="rect">
            <a:avLst/>
          </a:prstGeom>
        </p:spPr>
      </p:pic>
    </p:spTree>
    <p:extLst>
      <p:ext uri="{BB962C8B-B14F-4D97-AF65-F5344CB8AC3E}">
        <p14:creationId xmlns:p14="http://schemas.microsoft.com/office/powerpoint/2010/main" val="4682901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C0B5E5-3FFD-D308-81A8-AC7A99E9B3C3}"/>
              </a:ext>
            </a:extLst>
          </p:cNvPr>
          <p:cNvSpPr>
            <a:spLocks noGrp="1"/>
          </p:cNvSpPr>
          <p:nvPr>
            <p:ph idx="1"/>
          </p:nvPr>
        </p:nvSpPr>
        <p:spPr>
          <a:xfrm>
            <a:off x="401216" y="335902"/>
            <a:ext cx="11299372" cy="6279502"/>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inspection examines stack frames on the calling thread’s stack, starting from the most recently added frame and working toward the oldest. </a:t>
            </a:r>
          </a:p>
          <a:p>
            <a:pPr algn="just">
              <a:lnSpc>
                <a:spcPct val="150000"/>
              </a:lnSpc>
            </a:pPr>
            <a:r>
              <a:rPr lang="en-US" sz="2400" dirty="0">
                <a:latin typeface="Times New Roman" panose="02020603050405020304" pitchFamily="18" charset="0"/>
                <a:cs typeface="Times New Roman" panose="02020603050405020304" pitchFamily="18" charset="0"/>
              </a:rPr>
              <a:t>If a stack frame is first found that has the </a:t>
            </a:r>
            <a:r>
              <a:rPr lang="en-US" sz="2400" dirty="0" err="1">
                <a:latin typeface="Times New Roman" panose="02020603050405020304" pitchFamily="18" charset="0"/>
                <a:cs typeface="Times New Roman" panose="02020603050405020304" pitchFamily="18" charset="0"/>
              </a:rPr>
              <a:t>doPrivileged</a:t>
            </a:r>
            <a:r>
              <a:rPr lang="en-US" sz="2400" dirty="0">
                <a:latin typeface="Times New Roman" panose="02020603050405020304" pitchFamily="18" charset="0"/>
                <a:cs typeface="Times New Roman" panose="02020603050405020304" pitchFamily="18" charset="0"/>
              </a:rPr>
              <a:t>() annotation, then </a:t>
            </a:r>
            <a:r>
              <a:rPr lang="en-US" sz="2400" dirty="0" err="1">
                <a:latin typeface="Times New Roman" panose="02020603050405020304" pitchFamily="18" charset="0"/>
                <a:cs typeface="Times New Roman" panose="02020603050405020304" pitchFamily="18" charset="0"/>
              </a:rPr>
              <a:t>checkPermissions</a:t>
            </a:r>
            <a:r>
              <a:rPr lang="en-US" sz="2400" dirty="0">
                <a:latin typeface="Times New Roman" panose="02020603050405020304" pitchFamily="18" charset="0"/>
                <a:cs typeface="Times New Roman" panose="02020603050405020304" pitchFamily="18" charset="0"/>
              </a:rPr>
              <a:t>() returns immediately and silently, allowing the access. </a:t>
            </a:r>
          </a:p>
          <a:p>
            <a:pPr algn="just">
              <a:lnSpc>
                <a:spcPct val="150000"/>
              </a:lnSpc>
            </a:pPr>
            <a:r>
              <a:rPr lang="en-US" sz="2400" dirty="0">
                <a:latin typeface="Times New Roman" panose="02020603050405020304" pitchFamily="18" charset="0"/>
                <a:cs typeface="Times New Roman" panose="02020603050405020304" pitchFamily="18" charset="0"/>
              </a:rPr>
              <a:t>If a stack frame is first found for which access is disallowed based on the protection domain of the method’s class, then </a:t>
            </a:r>
            <a:r>
              <a:rPr lang="en-US" sz="2400" dirty="0" err="1">
                <a:latin typeface="Times New Roman" panose="02020603050405020304" pitchFamily="18" charset="0"/>
                <a:cs typeface="Times New Roman" panose="02020603050405020304" pitchFamily="18" charset="0"/>
              </a:rPr>
              <a:t>checkPermissions</a:t>
            </a:r>
            <a:r>
              <a:rPr lang="en-US" sz="2400" dirty="0">
                <a:latin typeface="Times New Roman" panose="02020603050405020304" pitchFamily="18" charset="0"/>
                <a:cs typeface="Times New Roman" panose="02020603050405020304" pitchFamily="18" charset="0"/>
              </a:rPr>
              <a:t>() throws an </a:t>
            </a:r>
            <a:r>
              <a:rPr lang="en-US" sz="2400" dirty="0" err="1">
                <a:latin typeface="Times New Roman" panose="02020603050405020304" pitchFamily="18" charset="0"/>
                <a:cs typeface="Times New Roman" panose="02020603050405020304" pitchFamily="18" charset="0"/>
              </a:rPr>
              <a:t>AccessControlException</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If the stack inspection exhausts the stack without finding either type of frame, then whether access is allowed depends on the implementation (some implementations of the JVM may allow access, while other implementations may not).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7677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E227BE-B14C-E2CB-37F1-60C57B5D0140}"/>
              </a:ext>
            </a:extLst>
          </p:cNvPr>
          <p:cNvSpPr>
            <a:spLocks noGrp="1"/>
          </p:cNvSpPr>
          <p:nvPr>
            <p:ph idx="1"/>
          </p:nvPr>
        </p:nvSpPr>
        <p:spPr>
          <a:xfrm>
            <a:off x="326570" y="251927"/>
            <a:ext cx="11504645" cy="6344816"/>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Stack inspection is illustrated in Figure 17.14. Here, the </a:t>
            </a:r>
            <a:r>
              <a:rPr lang="en-US" sz="2400" dirty="0" err="1">
                <a:latin typeface="Times New Roman" panose="02020603050405020304" pitchFamily="18" charset="0"/>
                <a:cs typeface="Times New Roman" panose="02020603050405020304" pitchFamily="18" charset="0"/>
              </a:rPr>
              <a:t>gui</a:t>
            </a:r>
            <a:r>
              <a:rPr lang="en-US" sz="2400" dirty="0">
                <a:latin typeface="Times New Roman" panose="02020603050405020304" pitchFamily="18" charset="0"/>
                <a:cs typeface="Times New Roman" panose="02020603050405020304" pitchFamily="18" charset="0"/>
              </a:rPr>
              <a:t>() method of a class in the untrusted applet protection domain performs two operations, first a get() and then an open(). </a:t>
            </a:r>
          </a:p>
          <a:p>
            <a:pPr algn="just">
              <a:lnSpc>
                <a:spcPct val="150000"/>
              </a:lnSpc>
            </a:pPr>
            <a:r>
              <a:rPr lang="en-US" sz="2400" dirty="0">
                <a:latin typeface="Times New Roman" panose="02020603050405020304" pitchFamily="18" charset="0"/>
                <a:cs typeface="Times New Roman" panose="02020603050405020304" pitchFamily="18" charset="0"/>
              </a:rPr>
              <a:t>The former is an invocation of the get() method of a class in the URL loader protection domain, which is permitted to open() sessions to sites in the lucent.com domain, in particular a proxy server proxy.lucent.com for retrieving URLs. </a:t>
            </a:r>
          </a:p>
          <a:p>
            <a:pPr algn="just">
              <a:lnSpc>
                <a:spcPct val="150000"/>
              </a:lnSpc>
            </a:pPr>
            <a:r>
              <a:rPr lang="en-US" sz="2400" dirty="0">
                <a:latin typeface="Times New Roman" panose="02020603050405020304" pitchFamily="18" charset="0"/>
                <a:cs typeface="Times New Roman" panose="02020603050405020304" pitchFamily="18" charset="0"/>
              </a:rPr>
              <a:t>For this reason, the untrusted applet’s get() invocation will succeed: the </a:t>
            </a:r>
            <a:r>
              <a:rPr lang="en-US" sz="2400" dirty="0" err="1">
                <a:latin typeface="Times New Roman" panose="02020603050405020304" pitchFamily="18" charset="0"/>
                <a:cs typeface="Times New Roman" panose="02020603050405020304" pitchFamily="18" charset="0"/>
              </a:rPr>
              <a:t>checkPermissions</a:t>
            </a:r>
            <a:r>
              <a:rPr lang="en-US" sz="2400" dirty="0">
                <a:latin typeface="Times New Roman" panose="02020603050405020304" pitchFamily="18" charset="0"/>
                <a:cs typeface="Times New Roman" panose="02020603050405020304" pitchFamily="18" charset="0"/>
              </a:rPr>
              <a:t>() call in the networking library encounters the stack frame of the get() method, which performed its open() in a </a:t>
            </a:r>
            <a:r>
              <a:rPr lang="en-US" sz="2400" dirty="0" err="1">
                <a:latin typeface="Times New Roman" panose="02020603050405020304" pitchFamily="18" charset="0"/>
                <a:cs typeface="Times New Roman" panose="02020603050405020304" pitchFamily="18" charset="0"/>
              </a:rPr>
              <a:t>doPrivileged</a:t>
            </a:r>
            <a:r>
              <a:rPr lang="en-US" sz="2400" dirty="0">
                <a:latin typeface="Times New Roman" panose="02020603050405020304" pitchFamily="18" charset="0"/>
                <a:cs typeface="Times New Roman" panose="02020603050405020304" pitchFamily="18" charset="0"/>
              </a:rPr>
              <a:t> block. </a:t>
            </a:r>
          </a:p>
          <a:p>
            <a:pPr algn="just">
              <a:lnSpc>
                <a:spcPct val="150000"/>
              </a:lnSpc>
            </a:pPr>
            <a:r>
              <a:rPr lang="en-US" sz="2400" dirty="0">
                <a:latin typeface="Times New Roman" panose="02020603050405020304" pitchFamily="18" charset="0"/>
                <a:cs typeface="Times New Roman" panose="02020603050405020304" pitchFamily="18" charset="0"/>
              </a:rPr>
              <a:t>However, the untrusted applet’s open() invocation will result in an exception, because the </a:t>
            </a:r>
            <a:r>
              <a:rPr lang="en-US" sz="2400" dirty="0" err="1">
                <a:latin typeface="Times New Roman" panose="02020603050405020304" pitchFamily="18" charset="0"/>
                <a:cs typeface="Times New Roman" panose="02020603050405020304" pitchFamily="18" charset="0"/>
              </a:rPr>
              <a:t>checkPermissions</a:t>
            </a:r>
            <a:r>
              <a:rPr lang="en-US" sz="2400" dirty="0">
                <a:latin typeface="Times New Roman" panose="02020603050405020304" pitchFamily="18" charset="0"/>
                <a:cs typeface="Times New Roman" panose="02020603050405020304" pitchFamily="18" charset="0"/>
              </a:rPr>
              <a:t>() call finds no </a:t>
            </a:r>
            <a:r>
              <a:rPr lang="en-US" sz="2400" dirty="0" err="1">
                <a:latin typeface="Times New Roman" panose="02020603050405020304" pitchFamily="18" charset="0"/>
                <a:cs typeface="Times New Roman" panose="02020603050405020304" pitchFamily="18" charset="0"/>
              </a:rPr>
              <a:t>doPrivileged</a:t>
            </a:r>
            <a:r>
              <a:rPr lang="en-US" sz="2400" dirty="0">
                <a:latin typeface="Times New Roman" panose="02020603050405020304" pitchFamily="18" charset="0"/>
                <a:cs typeface="Times New Roman" panose="02020603050405020304" pitchFamily="18" charset="0"/>
              </a:rPr>
              <a:t> annotation before encountering the stack frame of the </a:t>
            </a:r>
            <a:r>
              <a:rPr lang="en-US" sz="2400" dirty="0" err="1">
                <a:latin typeface="Times New Roman" panose="02020603050405020304" pitchFamily="18" charset="0"/>
                <a:cs typeface="Times New Roman" panose="02020603050405020304" pitchFamily="18" charset="0"/>
              </a:rPr>
              <a:t>gui</a:t>
            </a:r>
            <a:r>
              <a:rPr lang="en-US" sz="2400" dirty="0">
                <a:latin typeface="Times New Roman" panose="02020603050405020304" pitchFamily="18" charset="0"/>
                <a:cs typeface="Times New Roman" panose="02020603050405020304" pitchFamily="18" charset="0"/>
              </a:rPr>
              <a:t>() method.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98489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CB0CB7-74F2-4196-FDFD-82A70BFD1D83}"/>
              </a:ext>
            </a:extLst>
          </p:cNvPr>
          <p:cNvSpPr>
            <a:spLocks noGrp="1"/>
          </p:cNvSpPr>
          <p:nvPr>
            <p:ph idx="1"/>
          </p:nvPr>
        </p:nvSpPr>
        <p:spPr>
          <a:xfrm>
            <a:off x="363894" y="401216"/>
            <a:ext cx="11402008" cy="6130213"/>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More generally, Java’s load-time and run-time checks enforce type safety of Java classes.</a:t>
            </a:r>
          </a:p>
          <a:p>
            <a:pPr algn="just">
              <a:lnSpc>
                <a:spcPct val="150000"/>
              </a:lnSpc>
            </a:pPr>
            <a:r>
              <a:rPr lang="en-US" sz="2400" dirty="0">
                <a:latin typeface="Times New Roman" panose="02020603050405020304" pitchFamily="18" charset="0"/>
                <a:cs typeface="Times New Roman" panose="02020603050405020304" pitchFamily="18" charset="0"/>
              </a:rPr>
              <a:t>Type safety ensures that classes cannot treat integers as pointers, write past the end of an array, or otherwise access memory in arbitrary ways. </a:t>
            </a:r>
          </a:p>
          <a:p>
            <a:pPr algn="just">
              <a:lnSpc>
                <a:spcPct val="150000"/>
              </a:lnSpc>
            </a:pPr>
            <a:r>
              <a:rPr lang="en-US" sz="2400" dirty="0">
                <a:latin typeface="Times New Roman" panose="02020603050405020304" pitchFamily="18" charset="0"/>
                <a:cs typeface="Times New Roman" panose="02020603050405020304" pitchFamily="18" charset="0"/>
              </a:rPr>
              <a:t>Rather, a program can access an object only via the methods defined on that object by its class. </a:t>
            </a:r>
          </a:p>
          <a:p>
            <a:pPr algn="just">
              <a:lnSpc>
                <a:spcPct val="150000"/>
              </a:lnSpc>
            </a:pPr>
            <a:r>
              <a:rPr lang="en-US" sz="2400" dirty="0">
                <a:latin typeface="Times New Roman" panose="02020603050405020304" pitchFamily="18" charset="0"/>
                <a:cs typeface="Times New Roman" panose="02020603050405020304" pitchFamily="18" charset="0"/>
              </a:rPr>
              <a:t>This is the foundation of Java protection, since it enables a class to effectively encapsulate and protect its data and methods from other classes loaded in the same JVM. </a:t>
            </a:r>
          </a:p>
          <a:p>
            <a:pPr algn="just">
              <a:lnSpc>
                <a:spcPct val="150000"/>
              </a:lnSpc>
            </a:pPr>
            <a:r>
              <a:rPr lang="en-US" sz="2400" dirty="0">
                <a:latin typeface="Times New Roman" panose="02020603050405020304" pitchFamily="18" charset="0"/>
                <a:cs typeface="Times New Roman" panose="02020603050405020304" pitchFamily="18" charset="0"/>
              </a:rPr>
              <a:t>For example, a variable can be defined as private so that only the class that contains it can access it or protected so that it can be accessed only by the class that contains it, subclasses of that class, or classes in the same package. </a:t>
            </a:r>
          </a:p>
          <a:p>
            <a:pPr algn="just">
              <a:lnSpc>
                <a:spcPct val="150000"/>
              </a:lnSpc>
            </a:pPr>
            <a:r>
              <a:rPr lang="en-US" sz="2400" dirty="0">
                <a:latin typeface="Times New Roman" panose="02020603050405020304" pitchFamily="18" charset="0"/>
                <a:cs typeface="Times New Roman" panose="02020603050405020304" pitchFamily="18" charset="0"/>
              </a:rPr>
              <a:t>Type safety ensures that these restrictions can be enforced</a:t>
            </a:r>
            <a:r>
              <a:rPr lang="en-US" dirty="0"/>
              <a:t>.</a:t>
            </a:r>
            <a:endParaRPr lang="en-IN" dirty="0"/>
          </a:p>
        </p:txBody>
      </p:sp>
    </p:spTree>
    <p:extLst>
      <p:ext uri="{BB962C8B-B14F-4D97-AF65-F5344CB8AC3E}">
        <p14:creationId xmlns:p14="http://schemas.microsoft.com/office/powerpoint/2010/main" val="398098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C153F-D06C-433B-869A-A0114E498B92}"/>
              </a:ext>
            </a:extLst>
          </p:cNvPr>
          <p:cNvSpPr>
            <a:spLocks noGrp="1"/>
          </p:cNvSpPr>
          <p:nvPr>
            <p:ph idx="1"/>
          </p:nvPr>
        </p:nvSpPr>
        <p:spPr>
          <a:xfrm>
            <a:off x="727788" y="699796"/>
            <a:ext cx="10626012" cy="5477167"/>
          </a:xfrm>
        </p:spPr>
        <p:txBody>
          <a:bodyPr/>
          <a:lstStyle/>
          <a:p>
            <a:r>
              <a:rPr lang="en-US" b="1" i="1" dirty="0">
                <a:solidFill>
                  <a:srgbClr val="273239"/>
                </a:solidFill>
                <a:effectLst/>
                <a:latin typeface="urw-din"/>
              </a:rPr>
              <a:t>Hold and Wait:</a:t>
            </a:r>
            <a:r>
              <a:rPr lang="en-US" b="0" i="1" dirty="0">
                <a:solidFill>
                  <a:srgbClr val="273239"/>
                </a:solidFill>
                <a:effectLst/>
                <a:latin typeface="urw-din"/>
              </a:rPr>
              <a:t> </a:t>
            </a:r>
            <a:r>
              <a:rPr lang="en-US" b="0" i="0" dirty="0">
                <a:solidFill>
                  <a:srgbClr val="000000"/>
                </a:solidFill>
                <a:effectLst/>
                <a:latin typeface="Nunito" pitchFamily="2" charset="0"/>
              </a:rPr>
              <a:t>A process can hold multiple resources and still request more resources from other processes which are holding them. In the diagram given below, Process 2 holds Resource 2 and Resource 3 and is requesting the Resource 1 which is held by Process 1.</a:t>
            </a:r>
            <a:endParaRPr lang="en-US" b="0" i="0" dirty="0">
              <a:solidFill>
                <a:srgbClr val="273239"/>
              </a:solidFill>
              <a:effectLst/>
              <a:latin typeface="urw-din"/>
            </a:endParaRPr>
          </a:p>
          <a:p>
            <a:pPr marL="0" indent="0">
              <a:buNone/>
            </a:pPr>
            <a:br>
              <a:rPr lang="en-US" b="0" i="0" dirty="0">
                <a:solidFill>
                  <a:srgbClr val="273239"/>
                </a:solidFill>
                <a:effectLst/>
                <a:latin typeface="urw-din"/>
              </a:rPr>
            </a:br>
            <a:endParaRPr lang="en-IN" dirty="0"/>
          </a:p>
        </p:txBody>
      </p:sp>
      <p:pic>
        <p:nvPicPr>
          <p:cNvPr id="3074" name="Picture 2" descr="Hold and Wait">
            <a:extLst>
              <a:ext uri="{FF2B5EF4-FFF2-40B4-BE49-F238E27FC236}">
                <a16:creationId xmlns:a16="http://schemas.microsoft.com/office/drawing/2014/main" id="{2F19D407-E650-EDD3-82CD-0C0C0CEA10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225" y="4063871"/>
            <a:ext cx="6105525" cy="179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3774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C4A2FE-A89C-DDD8-3F62-E93E483C541E}"/>
              </a:ext>
            </a:extLst>
          </p:cNvPr>
          <p:cNvSpPr>
            <a:spLocks noGrp="1"/>
          </p:cNvSpPr>
          <p:nvPr>
            <p:ph idx="1"/>
          </p:nvPr>
        </p:nvSpPr>
        <p:spPr>
          <a:xfrm>
            <a:off x="699796" y="447869"/>
            <a:ext cx="10654004" cy="5729094"/>
          </a:xfrm>
        </p:spPr>
        <p:txBody>
          <a:bodyPr/>
          <a:lstStyle/>
          <a:p>
            <a:pPr marL="0" indent="0">
              <a:buNone/>
            </a:pPr>
            <a:r>
              <a:rPr lang="en-US" b="1" i="1" dirty="0">
                <a:solidFill>
                  <a:srgbClr val="273239"/>
                </a:solidFill>
                <a:effectLst/>
                <a:latin typeface="urw-din"/>
              </a:rPr>
              <a:t>No Preemption:</a:t>
            </a:r>
            <a:r>
              <a:rPr lang="en-US" b="0" i="0" dirty="0">
                <a:solidFill>
                  <a:srgbClr val="273239"/>
                </a:solidFill>
                <a:effectLst/>
                <a:latin typeface="urw-din"/>
              </a:rPr>
              <a:t> </a:t>
            </a:r>
            <a:r>
              <a:rPr lang="en-US" b="0" i="0" dirty="0">
                <a:solidFill>
                  <a:srgbClr val="000000"/>
                </a:solidFill>
                <a:effectLst/>
                <a:latin typeface="Nunito" pitchFamily="2" charset="0"/>
              </a:rPr>
              <a:t>A resource cannot be preempted from a process by force. A process can only release a resource voluntarily. In the diagram below, Process 2 cannot preempt Resource 1 from Process 1. It will only be released when Process 1 relinquishes it voluntarily after its execution is complete.</a:t>
            </a:r>
            <a:endParaRPr lang="en-IN" dirty="0"/>
          </a:p>
        </p:txBody>
      </p:sp>
      <p:pic>
        <p:nvPicPr>
          <p:cNvPr id="4100" name="Picture 4" descr="No Preemption">
            <a:extLst>
              <a:ext uri="{FF2B5EF4-FFF2-40B4-BE49-F238E27FC236}">
                <a16:creationId xmlns:a16="http://schemas.microsoft.com/office/drawing/2014/main" id="{01C937F7-F099-AF84-9F3A-C10AF7C20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6163" y="2767013"/>
            <a:ext cx="7408312" cy="2626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82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EA93AE-A665-6236-A3A2-75636C6467BE}"/>
              </a:ext>
            </a:extLst>
          </p:cNvPr>
          <p:cNvSpPr>
            <a:spLocks noGrp="1"/>
          </p:cNvSpPr>
          <p:nvPr>
            <p:ph idx="1"/>
          </p:nvPr>
        </p:nvSpPr>
        <p:spPr>
          <a:xfrm>
            <a:off x="270589" y="270588"/>
            <a:ext cx="11597950" cy="6419461"/>
          </a:xfrm>
        </p:spPr>
        <p:txBody>
          <a:bodyPr/>
          <a:lstStyle/>
          <a:p>
            <a:pPr marL="0" indent="0" algn="l">
              <a:buNone/>
            </a:pPr>
            <a:r>
              <a:rPr lang="en-US" b="1" i="1" dirty="0">
                <a:solidFill>
                  <a:srgbClr val="273239"/>
                </a:solidFill>
                <a:effectLst/>
                <a:latin typeface="urw-din"/>
              </a:rPr>
              <a:t>Circular Wait:</a:t>
            </a:r>
            <a:r>
              <a:rPr lang="en-US" b="0" i="0" dirty="0">
                <a:solidFill>
                  <a:srgbClr val="273239"/>
                </a:solidFill>
                <a:effectLst/>
                <a:latin typeface="urw-din"/>
              </a:rPr>
              <a:t> </a:t>
            </a:r>
            <a:endParaRPr lang="en-US" b="0" i="0" dirty="0">
              <a:solidFill>
                <a:srgbClr val="000000"/>
              </a:solidFill>
              <a:effectLst/>
              <a:latin typeface="Heebo" pitchFamily="2" charset="-79"/>
              <a:cs typeface="Heebo" pitchFamily="2" charset="-79"/>
            </a:endParaRPr>
          </a:p>
          <a:p>
            <a:pPr marL="0" indent="0" algn="just">
              <a:lnSpc>
                <a:spcPct val="150000"/>
              </a:lnSpc>
              <a:buNone/>
            </a:pPr>
            <a:r>
              <a:rPr lang="en-US" sz="2400" b="0" i="0" dirty="0">
                <a:solidFill>
                  <a:srgbClr val="000000"/>
                </a:solidFill>
                <a:effectLst/>
                <a:latin typeface="Times New Roman" panose="02020603050405020304" pitchFamily="18" charset="0"/>
                <a:cs typeface="Times New Roman" panose="02020603050405020304" pitchFamily="18" charset="0"/>
              </a:rPr>
              <a:t>A process is waiting for the resource held by the second process, which is waiting for the resource held by the third process and so on, till the last process is waiting for a resource held by the first process. This forms a circular chain. For example: Process 1 is allocated Resource2 and it is requesting Resource 1. Similarly, Process 2 is allocated Resource 1 and it is requesting Resource 2. This forms a circular wait loop.</a:t>
            </a:r>
          </a:p>
          <a:p>
            <a:endParaRPr lang="en-IN" dirty="0"/>
          </a:p>
        </p:txBody>
      </p:sp>
      <p:pic>
        <p:nvPicPr>
          <p:cNvPr id="5122" name="Picture 2" descr="Circular Wait">
            <a:extLst>
              <a:ext uri="{FF2B5EF4-FFF2-40B4-BE49-F238E27FC236}">
                <a16:creationId xmlns:a16="http://schemas.microsoft.com/office/drawing/2014/main" id="{6B9BD33C-3F67-4FD9-E038-6CE081063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167" y="3651185"/>
            <a:ext cx="6553200" cy="2936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3295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4168B-303E-FD52-3E53-023919121108}"/>
              </a:ext>
            </a:extLst>
          </p:cNvPr>
          <p:cNvSpPr>
            <a:spLocks noGrp="1"/>
          </p:cNvSpPr>
          <p:nvPr>
            <p:ph type="title"/>
          </p:nvPr>
        </p:nvSpPr>
        <p:spPr>
          <a:xfrm>
            <a:off x="287694" y="253158"/>
            <a:ext cx="10515600" cy="633251"/>
          </a:xfrm>
        </p:spPr>
        <p:txBody>
          <a:bodyPr>
            <a:normAutofit/>
          </a:bodyPr>
          <a:lstStyle/>
          <a:p>
            <a:r>
              <a:rPr lang="en-IN" sz="3600" b="1" i="0" dirty="0">
                <a:solidFill>
                  <a:srgbClr val="273239"/>
                </a:solidFill>
                <a:effectLst/>
                <a:latin typeface="Times New Roman" panose="02020603050405020304" pitchFamily="18" charset="0"/>
                <a:cs typeface="Times New Roman" panose="02020603050405020304" pitchFamily="18" charset="0"/>
              </a:rPr>
              <a:t>Methods for handling deadlock</a:t>
            </a:r>
            <a:r>
              <a:rPr lang="en-IN" sz="3600" b="0" i="0" dirty="0">
                <a:solidFill>
                  <a:srgbClr val="273239"/>
                </a:solidFill>
                <a:effectLst/>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8A1B5F-799A-F804-9F29-2D300E80562D}"/>
              </a:ext>
            </a:extLst>
          </p:cNvPr>
          <p:cNvSpPr>
            <a:spLocks noGrp="1"/>
          </p:cNvSpPr>
          <p:nvPr>
            <p:ph idx="1"/>
          </p:nvPr>
        </p:nvSpPr>
        <p:spPr>
          <a:xfrm>
            <a:off x="438539" y="998376"/>
            <a:ext cx="10915261" cy="5477069"/>
          </a:xfrm>
        </p:spPr>
        <p:txBody>
          <a:bodyPr>
            <a:normAutofit fontScale="92500" lnSpcReduction="10000"/>
          </a:bodyPr>
          <a:lstStyle/>
          <a:p>
            <a:pPr marL="0" indent="0" algn="l" fontAlgn="base">
              <a:buNone/>
            </a:pPr>
            <a:r>
              <a:rPr lang="en-US" sz="2600" b="1" i="0" dirty="0">
                <a:solidFill>
                  <a:srgbClr val="273239"/>
                </a:solidFill>
                <a:effectLst/>
                <a:latin typeface="Times New Roman" panose="02020603050405020304" pitchFamily="18" charset="0"/>
                <a:cs typeface="Times New Roman" panose="02020603050405020304" pitchFamily="18" charset="0"/>
              </a:rPr>
              <a:t>1) Deadlock prevention or avoidance:</a:t>
            </a:r>
            <a:endParaRPr lang="en-US" sz="2600" b="0" i="0" dirty="0">
              <a:solidFill>
                <a:srgbClr val="273239"/>
              </a:solidFill>
              <a:effectLst/>
              <a:latin typeface="Times New Roman" panose="02020603050405020304" pitchFamily="18" charset="0"/>
              <a:cs typeface="Times New Roman" panose="02020603050405020304" pitchFamily="18" charset="0"/>
            </a:endParaRPr>
          </a:p>
          <a:p>
            <a:pPr marL="0" indent="0" algn="l" fontAlgn="base">
              <a:buNone/>
            </a:pPr>
            <a:r>
              <a:rPr lang="en-US" sz="2600" b="1" i="0" dirty="0">
                <a:effectLst/>
                <a:latin typeface="Times New Roman" panose="02020603050405020304" pitchFamily="18" charset="0"/>
                <a:cs typeface="Times New Roman" panose="02020603050405020304" pitchFamily="18" charset="0"/>
              </a:rPr>
              <a:t>Prevention:</a:t>
            </a:r>
            <a:endParaRPr lang="en-US" sz="2600" b="0" i="0" dirty="0">
              <a:effectLst/>
              <a:latin typeface="Times New Roman" panose="02020603050405020304" pitchFamily="18" charset="0"/>
              <a:cs typeface="Times New Roman" panose="02020603050405020304" pitchFamily="18" charset="0"/>
            </a:endParaRPr>
          </a:p>
          <a:p>
            <a:pPr marL="0" indent="0" algn="just" fontAlgn="base">
              <a:lnSpc>
                <a:spcPct val="150000"/>
              </a:lnSpc>
              <a:buNone/>
            </a:pPr>
            <a:r>
              <a:rPr lang="en-US" sz="2600" b="0" i="0" dirty="0">
                <a:effectLst/>
                <a:latin typeface="Times New Roman" panose="02020603050405020304" pitchFamily="18" charset="0"/>
                <a:cs typeface="Times New Roman" panose="02020603050405020304" pitchFamily="18" charset="0"/>
              </a:rPr>
              <a:t>The idea is to not let the system into a deadlock state. This system will make sure that above mentioned four conditions will not arise. These techniques are very costly so we use this in cases where our priority is making a system deadlock-free.</a:t>
            </a:r>
            <a:br>
              <a:rPr lang="en-US" sz="2600" b="0" i="0" dirty="0">
                <a:effectLst/>
                <a:latin typeface="Times New Roman" panose="02020603050405020304" pitchFamily="18" charset="0"/>
                <a:cs typeface="Times New Roman" panose="02020603050405020304" pitchFamily="18" charset="0"/>
              </a:rPr>
            </a:br>
            <a:r>
              <a:rPr lang="en-US" sz="2600" b="0" i="0" dirty="0">
                <a:effectLst/>
                <a:latin typeface="Times New Roman" panose="02020603050405020304" pitchFamily="18" charset="0"/>
                <a:cs typeface="Times New Roman" panose="02020603050405020304" pitchFamily="18" charset="0"/>
              </a:rPr>
              <a:t>One can zoom into each category individually, Prevention is done by negating one of above mentioned necessary conditions for deadlock. Prevention can be done in four different ways:</a:t>
            </a:r>
          </a:p>
          <a:p>
            <a:pPr marL="0" indent="0" algn="l" fontAlgn="base">
              <a:lnSpc>
                <a:spcPct val="150000"/>
              </a:lnSpc>
              <a:buNone/>
            </a:pPr>
            <a:r>
              <a:rPr lang="en-US" sz="2600" b="0" i="0" dirty="0">
                <a:effectLst/>
                <a:latin typeface="Times New Roman" panose="02020603050405020304" pitchFamily="18" charset="0"/>
                <a:cs typeface="Times New Roman" panose="02020603050405020304" pitchFamily="18" charset="0"/>
              </a:rPr>
              <a:t>    1. Eliminate mutual exclusion                            3. Allow preemption</a:t>
            </a:r>
          </a:p>
          <a:p>
            <a:pPr marL="0" indent="0" algn="l" fontAlgn="base">
              <a:lnSpc>
                <a:spcPct val="150000"/>
              </a:lnSpc>
              <a:buNone/>
            </a:pPr>
            <a:r>
              <a:rPr lang="en-US" sz="2600" b="0" i="0" dirty="0">
                <a:effectLst/>
                <a:latin typeface="Times New Roman" panose="02020603050405020304" pitchFamily="18" charset="0"/>
                <a:cs typeface="Times New Roman" panose="02020603050405020304" pitchFamily="18" charset="0"/>
              </a:rPr>
              <a:t>    2. Solve hold and Wait                                       4. Circular wait solution           </a:t>
            </a:r>
          </a:p>
          <a:p>
            <a:endParaRPr lang="en-IN" dirty="0"/>
          </a:p>
        </p:txBody>
      </p:sp>
    </p:spTree>
    <p:extLst>
      <p:ext uri="{BB962C8B-B14F-4D97-AF65-F5344CB8AC3E}">
        <p14:creationId xmlns:p14="http://schemas.microsoft.com/office/powerpoint/2010/main" val="2927274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5725</Words>
  <Application>Microsoft Office PowerPoint</Application>
  <PresentationFormat>Widescreen</PresentationFormat>
  <Paragraphs>275</Paragraphs>
  <Slides>59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Calibri</vt:lpstr>
      <vt:lpstr>Calibri Light</vt:lpstr>
      <vt:lpstr>Heebo</vt:lpstr>
      <vt:lpstr>Nunito</vt:lpstr>
      <vt:lpstr>Source Sans Pro</vt:lpstr>
      <vt:lpstr>Times New Roman</vt:lpstr>
      <vt:lpstr>urw-din</vt:lpstr>
      <vt:lpstr>Office Theme</vt:lpstr>
      <vt:lpstr>Module 5</vt:lpstr>
      <vt:lpstr>Deadlock characterization</vt:lpstr>
      <vt:lpstr>Deadlock</vt:lpstr>
      <vt:lpstr>PowerPoint Presentation</vt:lpstr>
      <vt:lpstr>PowerPoint Presentation</vt:lpstr>
      <vt:lpstr>PowerPoint Presentation</vt:lpstr>
      <vt:lpstr>PowerPoint Presentation</vt:lpstr>
      <vt:lpstr>PowerPoint Presentation</vt:lpstr>
      <vt:lpstr>Methods for handling deadlock </vt:lpstr>
      <vt:lpstr>PowerPoint Presentation</vt:lpstr>
      <vt:lpstr>PowerPoint Presentation</vt:lpstr>
      <vt:lpstr>PowerPoint Presentation</vt:lpstr>
      <vt:lpstr>Protection</vt:lpstr>
      <vt:lpstr>Security violation categories</vt:lpstr>
      <vt:lpstr>PowerPoint Presentation</vt:lpstr>
      <vt:lpstr>PowerPoint Presentation</vt:lpstr>
      <vt:lpstr>Domain of protection</vt:lpstr>
      <vt:lpstr>PowerPoint Presentation</vt:lpstr>
      <vt:lpstr>PowerPoint Presentation</vt:lpstr>
      <vt:lpstr>PowerPoint Presentation</vt:lpstr>
      <vt:lpstr>PowerPoint Presentation</vt:lpstr>
      <vt:lpstr>PowerPoint Presentation</vt:lpstr>
      <vt:lpstr>Access matrix</vt:lpstr>
      <vt:lpstr>Implementation of access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Access Control</vt:lpstr>
      <vt:lpstr>How does access control work?</vt:lpstr>
      <vt:lpstr>PowerPoint Presentation</vt:lpstr>
      <vt:lpstr>Why is access control important?</vt:lpstr>
      <vt:lpstr>Revocation of access rights</vt:lpstr>
      <vt:lpstr>PowerPoint Presentation</vt:lpstr>
      <vt:lpstr>PowerPoint Presentation</vt:lpstr>
      <vt:lpstr>PowerPoint Presentation</vt:lpstr>
      <vt:lpstr>PowerPoint Presentation</vt:lpstr>
      <vt:lpstr>Capability Based System</vt:lpstr>
      <vt:lpstr>Linux Capabilities</vt:lpstr>
      <vt:lpstr>PowerPoint Presentation</vt:lpstr>
      <vt:lpstr>PowerPoint Presentation</vt:lpstr>
      <vt:lpstr>PowerPoint Presentation</vt:lpstr>
      <vt:lpstr>Language Based Protection</vt:lpstr>
      <vt:lpstr>PowerPoint Presentation</vt:lpstr>
      <vt:lpstr>Compiler-Based Enforcement</vt:lpstr>
      <vt:lpstr>PowerPoint Presentation</vt:lpstr>
      <vt:lpstr>Run-Time-Based Enforcement—Protection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Akash Kadao</dc:creator>
  <cp:lastModifiedBy>Akash Kadao</cp:lastModifiedBy>
  <cp:revision>10</cp:revision>
  <dcterms:created xsi:type="dcterms:W3CDTF">2023-01-20T15:30:52Z</dcterms:created>
  <dcterms:modified xsi:type="dcterms:W3CDTF">2023-01-29T16:19:01Z</dcterms:modified>
</cp:coreProperties>
</file>