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91" r:id="rId2"/>
    <p:sldId id="749" r:id="rId3"/>
    <p:sldId id="751" r:id="rId4"/>
    <p:sldId id="752" r:id="rId5"/>
    <p:sldId id="753" r:id="rId6"/>
    <p:sldId id="754" r:id="rId7"/>
    <p:sldId id="755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4" r:id="rId17"/>
    <p:sldId id="765" r:id="rId18"/>
    <p:sldId id="766" r:id="rId19"/>
    <p:sldId id="767" r:id="rId20"/>
    <p:sldId id="768" r:id="rId21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24"/>
      <p:bold r:id="rId25"/>
      <p: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00" userDrawn="1">
          <p15:clr>
            <a:srgbClr val="A4A3A4"/>
          </p15:clr>
        </p15:guide>
        <p15:guide id="3" orient="horz" pos="2862" userDrawn="1">
          <p15:clr>
            <a:srgbClr val="A4A3A4"/>
          </p15:clr>
        </p15:guide>
        <p15:guide id="4" orient="horz" pos="405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2880" userDrawn="1">
          <p15:clr>
            <a:srgbClr val="A4A3A4"/>
          </p15:clr>
        </p15:guide>
        <p15:guide id="8" pos="5108" userDrawn="1">
          <p15:clr>
            <a:srgbClr val="A4A3A4"/>
          </p15:clr>
        </p15:guide>
        <p15:guide id="9" pos="6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15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7">
          <p15:clr>
            <a:srgbClr val="A4A3A4"/>
          </p15:clr>
        </p15:guide>
        <p15:guide id="4" pos="286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>
        <p:scale>
          <a:sx n="70" d="100"/>
          <a:sy n="70" d="100"/>
        </p:scale>
        <p:origin x="1326" y="240"/>
      </p:cViewPr>
      <p:guideLst>
        <p:guide orient="horz" pos="300"/>
        <p:guide orient="horz" pos="2862"/>
        <p:guide orient="horz" pos="405"/>
        <p:guide pos="584"/>
        <p:guide pos="5184"/>
        <p:guide pos="2880"/>
        <p:guide pos="5108"/>
        <p:guide pos="6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15"/>
        <p:guide orient="horz" pos="5484"/>
        <p:guide orient="horz" pos="5777"/>
        <p:guide pos="28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newfiles/M02CreatingTable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hyperlink" Target="newfiles/Internal%20CSS%20style%20details.tx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emf"/><Relationship Id="rId2" Type="http://schemas.openxmlformats.org/officeDocument/2006/relationships/hyperlink" Target="newfiles/Layout%20using%20Flex%20Box.txt" TargetMode="Externa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.bin"/><Relationship Id="rId5" Type="http://schemas.openxmlformats.org/officeDocument/2006/relationships/hyperlink" Target="newfiles/Layout%20using%20Grid.txt" TargetMode="Externa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newfiles/Basic%20HTML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2181230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Topic Title –</a:t>
            </a:r>
            <a:r>
              <a:rPr lang="en-GB" altLang="en-US" dirty="0"/>
              <a:t> </a:t>
            </a:r>
            <a:r>
              <a:rPr lang="en-US" altLang="en-US" sz="1800" b="1" dirty="0">
                <a:solidFill>
                  <a:srgbClr val="0070C0"/>
                </a:solidFill>
              </a:rPr>
              <a:t>Introduction to Web Applications</a:t>
            </a:r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3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dirty="0"/>
              <a:t>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30/01/2025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10</a:t>
            </a:fld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E3FF35-C6BD-F121-0CF5-B24F1A883049}"/>
              </a:ext>
            </a:extLst>
          </p:cNvPr>
          <p:cNvSpPr txBox="1"/>
          <p:nvPr/>
        </p:nvSpPr>
        <p:spPr bwMode="auto">
          <a:xfrm>
            <a:off x="165100" y="82550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creating tables, lists, HTML forms.</a:t>
            </a:r>
            <a:endParaRPr lang="en-IN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F8D2E3-A213-F318-08B1-423DEAE31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191040"/>
              </p:ext>
            </p:extLst>
          </p:nvPr>
        </p:nvGraphicFramePr>
        <p:xfrm>
          <a:off x="165100" y="451882"/>
          <a:ext cx="7073900" cy="2194560"/>
        </p:xfrm>
        <a:graphic>
          <a:graphicData uri="http://schemas.openxmlformats.org/drawingml/2006/table">
            <a:tbl>
              <a:tblPr/>
              <a:tblGrid>
                <a:gridCol w="3536950">
                  <a:extLst>
                    <a:ext uri="{9D8B030D-6E8A-4147-A177-3AD203B41FA5}">
                      <a16:colId xmlns:a16="http://schemas.microsoft.com/office/drawing/2014/main" val="1944168726"/>
                    </a:ext>
                  </a:extLst>
                </a:gridCol>
                <a:gridCol w="3536950">
                  <a:extLst>
                    <a:ext uri="{9D8B030D-6E8A-4147-A177-3AD203B41FA5}">
                      <a16:colId xmlns:a16="http://schemas.microsoft.com/office/drawing/2014/main" val="10939499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240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&lt;table&gt;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Starts the 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568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&lt;tr&gt;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Table row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417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&lt;th&gt;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Table header cell (bold &amp; center)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966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&lt;td&gt;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Table data cell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83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border="1"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 visible border (basic use)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595921"/>
                  </a:ext>
                </a:extLst>
              </a:tr>
            </a:tbl>
          </a:graphicData>
        </a:graphic>
      </p:graphicFrame>
      <p:graphicFrame>
        <p:nvGraphicFramePr>
          <p:cNvPr id="10" name="Object 9">
            <a:hlinkClick r:id="rId2" action="ppaction://hlinkfile"/>
            <a:extLst>
              <a:ext uri="{FF2B5EF4-FFF2-40B4-BE49-F238E27FC236}">
                <a16:creationId xmlns:a16="http://schemas.microsoft.com/office/drawing/2014/main" id="{5F820651-C236-76AB-A210-80D5EC954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651108"/>
              </p:ext>
            </p:extLst>
          </p:nvPr>
        </p:nvGraphicFramePr>
        <p:xfrm>
          <a:off x="6067361" y="3015774"/>
          <a:ext cx="2655887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476236" imgH="514326" progId="Package">
                  <p:embed/>
                </p:oleObj>
              </mc:Choice>
              <mc:Fallback>
                <p:oleObj name="Packager Shell Object" showAsIcon="1" r:id="rId3" imgW="1476236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67361" y="3015774"/>
                        <a:ext cx="2655887" cy="130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48618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11</a:t>
            </a:fld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3AF32-DBD8-DCE7-7ECA-5E6B7473620F}"/>
              </a:ext>
            </a:extLst>
          </p:cNvPr>
          <p:cNvSpPr txBox="1"/>
          <p:nvPr/>
        </p:nvSpPr>
        <p:spPr bwMode="auto">
          <a:xfrm>
            <a:off x="416257" y="286181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creating </a:t>
            </a:r>
            <a:r>
              <a:rPr lang="en-IN" b="1" dirty="0"/>
              <a:t>lists in HTML</a:t>
            </a:r>
            <a:r>
              <a:rPr lang="en-IN" dirty="0"/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0FBED51-3093-A89D-1376-C38818C8A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30" y="460719"/>
            <a:ext cx="527486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Ordered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– numbered list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Unordered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– bulleted list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 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&lt;dl&gt;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– term/definition list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49656A-31D8-DF69-D2C1-02F9FF91C795}"/>
              </a:ext>
            </a:extLst>
          </p:cNvPr>
          <p:cNvSpPr txBox="1"/>
          <p:nvPr/>
        </p:nvSpPr>
        <p:spPr bwMode="auto">
          <a:xfrm>
            <a:off x="-47767" y="1805296"/>
            <a:ext cx="3691721" cy="203132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&lt;h3&gt;Steps to Start a Blog&lt;/h3&gt;</a:t>
            </a:r>
          </a:p>
          <a:p>
            <a:r>
              <a:rPr lang="en-IN" dirty="0"/>
              <a:t>&lt;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  <a:p>
            <a:r>
              <a:rPr lang="en-IN" dirty="0"/>
              <a:t>  &lt;li&gt;Choose a topic&lt;/li&gt;</a:t>
            </a:r>
          </a:p>
          <a:p>
            <a:r>
              <a:rPr lang="en-IN" dirty="0"/>
              <a:t>  &lt;li&gt;Pick a domain name&lt;/li&gt;</a:t>
            </a:r>
          </a:p>
          <a:p>
            <a:r>
              <a:rPr lang="en-IN" dirty="0"/>
              <a:t>  &lt;li&gt;Set up hosting&lt;/li&gt;</a:t>
            </a:r>
          </a:p>
          <a:p>
            <a:r>
              <a:rPr lang="en-IN" dirty="0"/>
              <a:t>  &lt;li&gt;Write your first post&lt;/li&gt;</a:t>
            </a:r>
          </a:p>
          <a:p>
            <a:r>
              <a:rPr lang="en-IN" dirty="0"/>
              <a:t>&lt;/</a:t>
            </a:r>
            <a:r>
              <a:rPr lang="en-IN" dirty="0" err="1"/>
              <a:t>ol</a:t>
            </a:r>
            <a:r>
              <a:rPr lang="en-IN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51BB6-7346-1B9B-86A7-81AE23C11968}"/>
              </a:ext>
            </a:extLst>
          </p:cNvPr>
          <p:cNvSpPr txBox="1"/>
          <p:nvPr/>
        </p:nvSpPr>
        <p:spPr bwMode="auto">
          <a:xfrm>
            <a:off x="3254991" y="1738254"/>
            <a:ext cx="4572000" cy="203132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/>
              <a:t>&lt;h3&gt;Grocery List&lt;/h3&gt;</a:t>
            </a:r>
          </a:p>
          <a:p>
            <a:r>
              <a:rPr lang="en-IN"/>
              <a:t>&lt;ul&gt;</a:t>
            </a:r>
          </a:p>
          <a:p>
            <a:r>
              <a:rPr lang="en-IN"/>
              <a:t>  &lt;li&gt;Milk&lt;/li&gt;</a:t>
            </a:r>
          </a:p>
          <a:p>
            <a:r>
              <a:rPr lang="en-IN"/>
              <a:t>  &lt;li&gt;Eggs&lt;/li&gt;</a:t>
            </a:r>
          </a:p>
          <a:p>
            <a:r>
              <a:rPr lang="en-IN"/>
              <a:t>  &lt;li&gt;Bread&lt;/li&gt;</a:t>
            </a:r>
          </a:p>
          <a:p>
            <a:r>
              <a:rPr lang="en-IN"/>
              <a:t>  &lt;li&gt;Fruits&lt;/li&gt;</a:t>
            </a:r>
          </a:p>
          <a:p>
            <a:r>
              <a:rPr lang="en-IN"/>
              <a:t>&lt;/ul&gt;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C768BB-D24F-CA41-0BBE-1C58B77AB42B}"/>
              </a:ext>
            </a:extLst>
          </p:cNvPr>
          <p:cNvSpPr txBox="1"/>
          <p:nvPr/>
        </p:nvSpPr>
        <p:spPr bwMode="auto">
          <a:xfrm>
            <a:off x="5848067" y="1434278"/>
            <a:ext cx="6059606" cy="31393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&lt;h3&gt;HTML Tags&lt;/h3&gt;</a:t>
            </a:r>
          </a:p>
          <a:p>
            <a:r>
              <a:rPr lang="en-IN" dirty="0"/>
              <a:t>&lt;dl&gt;</a:t>
            </a:r>
          </a:p>
          <a:p>
            <a:r>
              <a:rPr lang="en-IN" dirty="0"/>
              <a:t>  &lt;dt&gt;&amp;lt;h1&amp;gt;&lt;/dt&gt;</a:t>
            </a:r>
          </a:p>
          <a:p>
            <a:r>
              <a:rPr lang="en-IN" dirty="0"/>
              <a:t>  &lt;dd&gt;Main heading of a page&lt;/dd&gt;</a:t>
            </a:r>
          </a:p>
          <a:p>
            <a:endParaRPr lang="en-IN" dirty="0"/>
          </a:p>
          <a:p>
            <a:r>
              <a:rPr lang="en-IN" dirty="0"/>
              <a:t>  &lt;dt&gt;&amp;</a:t>
            </a:r>
            <a:r>
              <a:rPr lang="en-IN" dirty="0" err="1"/>
              <a:t>lt;p&amp;gt</a:t>
            </a:r>
            <a:r>
              <a:rPr lang="en-IN" dirty="0"/>
              <a:t>;&lt;/dt&gt;</a:t>
            </a:r>
          </a:p>
          <a:p>
            <a:r>
              <a:rPr lang="en-IN" dirty="0"/>
              <a:t>  &lt;dd&gt;Paragraph text&lt;/dd&gt;</a:t>
            </a:r>
          </a:p>
          <a:p>
            <a:endParaRPr lang="en-IN" dirty="0"/>
          </a:p>
          <a:p>
            <a:r>
              <a:rPr lang="en-IN" dirty="0"/>
              <a:t>  &lt;dt&gt;&amp;</a:t>
            </a:r>
            <a:r>
              <a:rPr lang="en-IN" dirty="0" err="1"/>
              <a:t>lt;a&amp;gt</a:t>
            </a:r>
            <a:r>
              <a:rPr lang="en-IN" dirty="0"/>
              <a:t>;&lt;/dt&gt;</a:t>
            </a:r>
          </a:p>
          <a:p>
            <a:r>
              <a:rPr lang="en-IN" dirty="0"/>
              <a:t>  &lt;dd&gt;Creates a hyperlink&lt;/dd&gt;</a:t>
            </a:r>
          </a:p>
          <a:p>
            <a:r>
              <a:rPr lang="en-IN" dirty="0"/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313506260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12</a:t>
            </a:fld>
            <a:endParaRPr lang="en-US" sz="20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9BE9D-0BD6-87AB-C4B1-D6747C9CB2C4}"/>
              </a:ext>
            </a:extLst>
          </p:cNvPr>
          <p:cNvSpPr txBox="1"/>
          <p:nvPr/>
        </p:nvSpPr>
        <p:spPr bwMode="auto">
          <a:xfrm>
            <a:off x="197892" y="664274"/>
            <a:ext cx="7908877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HTML form</a:t>
            </a:r>
            <a:r>
              <a:rPr lang="en-US" dirty="0"/>
              <a:t> is used to collect </a:t>
            </a:r>
            <a:r>
              <a:rPr lang="en-US" b="1" dirty="0"/>
              <a:t>user input</a:t>
            </a:r>
            <a:r>
              <a:rPr lang="en-US" dirty="0"/>
              <a:t> and submit it to a server or process it with JavaScript.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34CFB-433C-D2EA-F7EF-DD285F78C87D}"/>
              </a:ext>
            </a:extLst>
          </p:cNvPr>
          <p:cNvSpPr txBox="1"/>
          <p:nvPr/>
        </p:nvSpPr>
        <p:spPr bwMode="auto">
          <a:xfrm>
            <a:off x="197892" y="108760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1" dirty="0"/>
              <a:t>HTML forms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A524E-8BB8-2F03-E312-D1477168EE66}"/>
              </a:ext>
            </a:extLst>
          </p:cNvPr>
          <p:cNvSpPr txBox="1"/>
          <p:nvPr/>
        </p:nvSpPr>
        <p:spPr bwMode="auto">
          <a:xfrm>
            <a:off x="102358" y="1419701"/>
            <a:ext cx="4572000" cy="313932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&lt;form action="/submit" method="post"&gt;</a:t>
            </a:r>
          </a:p>
          <a:p>
            <a:r>
              <a:rPr lang="en-IN" dirty="0"/>
              <a:t>  &lt;label for="name"&gt;Name:&lt;/label&gt;&lt;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type="text" id="name" name="name" required&gt;&lt;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  &lt;label for="email"&gt;Email:&lt;/label&gt;&lt;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r>
              <a:rPr lang="en-IN" dirty="0"/>
              <a:t>  &lt;input type="email" id="email" name="email"&gt;&lt;</a:t>
            </a:r>
            <a:r>
              <a:rPr lang="en-IN" dirty="0" err="1"/>
              <a:t>br</a:t>
            </a:r>
            <a:r>
              <a:rPr lang="en-IN" dirty="0"/>
              <a:t>&gt;&lt;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endParaRPr lang="en-IN" dirty="0"/>
          </a:p>
          <a:p>
            <a:r>
              <a:rPr lang="en-IN" dirty="0"/>
              <a:t>  &lt;input type="submit" value="Submit"&gt;</a:t>
            </a:r>
          </a:p>
          <a:p>
            <a:r>
              <a:rPr lang="en-IN" dirty="0"/>
              <a:t>&lt;/form&gt;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49281E8-019D-7604-724E-967EDA45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233" y="1294478"/>
            <a:ext cx="44084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Where to send the form data (URL)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(appends data to URL)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(sends data securely)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98407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13</a:t>
            </a:fld>
            <a:endParaRPr lang="en-US" sz="20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8D8D2D-63CE-858D-0D6A-DE1014B60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667111"/>
              </p:ext>
            </p:extLst>
          </p:nvPr>
        </p:nvGraphicFramePr>
        <p:xfrm>
          <a:off x="304711" y="460498"/>
          <a:ext cx="8161362" cy="4222504"/>
        </p:xfrm>
        <a:graphic>
          <a:graphicData uri="http://schemas.openxmlformats.org/drawingml/2006/table">
            <a:tbl>
              <a:tblPr/>
              <a:tblGrid>
                <a:gridCol w="4080681">
                  <a:extLst>
                    <a:ext uri="{9D8B030D-6E8A-4147-A177-3AD203B41FA5}">
                      <a16:colId xmlns:a16="http://schemas.microsoft.com/office/drawing/2014/main" val="4029461081"/>
                    </a:ext>
                  </a:extLst>
                </a:gridCol>
                <a:gridCol w="4080681">
                  <a:extLst>
                    <a:ext uri="{9D8B030D-6E8A-4147-A177-3AD203B41FA5}">
                      <a16:colId xmlns:a16="http://schemas.microsoft.com/office/drawing/2014/main" val="1734961484"/>
                    </a:ext>
                  </a:extLst>
                </a:gridCol>
              </a:tblGrid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Tag/Type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Purpose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400816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&lt;input&gt;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Basic input field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438199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type="text"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Single-line text input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568763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type="email"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Validated email input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5451777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 dirty="0"/>
                        <a:t>type="password"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Password input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327553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type="radio"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Select one from a group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0487502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type="checkbox"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Select multiple options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985230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type="submit"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Submit the form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668008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&lt;textarea&gt;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Multi-line input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784379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&lt;select&gt; / &lt;option&gt;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Drop-down list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864753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IN" sz="1800"/>
                        <a:t>&lt;label&gt;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Defines a label for an input</a:t>
                      </a:r>
                    </a:p>
                  </a:txBody>
                  <a:tcPr marL="72087" marR="72087" marT="36043" marB="360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5956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9185B06-FDE5-3298-B020-8040B6BF59C3}"/>
              </a:ext>
            </a:extLst>
          </p:cNvPr>
          <p:cNvSpPr txBox="1"/>
          <p:nvPr/>
        </p:nvSpPr>
        <p:spPr bwMode="auto">
          <a:xfrm rot="5400000">
            <a:off x="6252582" y="3036399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1" dirty="0"/>
              <a:t>Common Form Elements</a:t>
            </a:r>
          </a:p>
        </p:txBody>
      </p:sp>
    </p:spTree>
    <p:extLst>
      <p:ext uri="{BB962C8B-B14F-4D97-AF65-F5344CB8AC3E}">
        <p14:creationId xmlns:p14="http://schemas.microsoft.com/office/powerpoint/2010/main" val="311564510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14</a:t>
            </a:fld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00DB6-9795-55C9-F1A3-5EE3016DF918}"/>
              </a:ext>
            </a:extLst>
          </p:cNvPr>
          <p:cNvSpPr txBox="1"/>
          <p:nvPr/>
        </p:nvSpPr>
        <p:spPr bwMode="auto">
          <a:xfrm>
            <a:off x="388962" y="190647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Styles and classes to your web pages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E2756-9C49-E3DA-1C4D-92E020398E99}"/>
              </a:ext>
            </a:extLst>
          </p:cNvPr>
          <p:cNvSpPr txBox="1"/>
          <p:nvPr/>
        </p:nvSpPr>
        <p:spPr bwMode="auto">
          <a:xfrm>
            <a:off x="511790" y="761831"/>
            <a:ext cx="7745105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how to </a:t>
            </a:r>
            <a:r>
              <a:rPr lang="en-US" b="1" dirty="0"/>
              <a:t>add styles and classes to your web pages</a:t>
            </a:r>
            <a:r>
              <a:rPr lang="en-US" dirty="0"/>
              <a:t> using </a:t>
            </a:r>
            <a:r>
              <a:rPr lang="en-US" b="1" dirty="0"/>
              <a:t>CSS</a:t>
            </a:r>
            <a:r>
              <a:rPr lang="en-US" dirty="0"/>
              <a:t>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6A18DB-B5C7-D3D8-67CD-A2EBDCCDB594}"/>
              </a:ext>
            </a:extLst>
          </p:cNvPr>
          <p:cNvGraphicFramePr>
            <a:graphicFrameLocks noGrp="1"/>
          </p:cNvGraphicFramePr>
          <p:nvPr/>
        </p:nvGraphicFramePr>
        <p:xfrm>
          <a:off x="511790" y="2805764"/>
          <a:ext cx="7072311" cy="2011680"/>
        </p:xfrm>
        <a:graphic>
          <a:graphicData uri="http://schemas.openxmlformats.org/drawingml/2006/table">
            <a:tbl>
              <a:tblPr/>
              <a:tblGrid>
                <a:gridCol w="2357437">
                  <a:extLst>
                    <a:ext uri="{9D8B030D-6E8A-4147-A177-3AD203B41FA5}">
                      <a16:colId xmlns:a16="http://schemas.microsoft.com/office/drawing/2014/main" val="179580581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934639881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151431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Where It Goes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Best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665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Inside the 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Quick, one-off styling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5233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Internal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 a &lt;style&gt; tag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Styling a single HTML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090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External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Linked CSS 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Reusing styles across pages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6174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8A55C5-684D-B694-9EF0-42B073F4E905}"/>
              </a:ext>
            </a:extLst>
          </p:cNvPr>
          <p:cNvSpPr txBox="1"/>
          <p:nvPr/>
        </p:nvSpPr>
        <p:spPr bwMode="auto">
          <a:xfrm>
            <a:off x="511790" y="1131163"/>
            <a:ext cx="8468633" cy="1754326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1" dirty="0"/>
              <a:t>What is CSS?</a:t>
            </a:r>
          </a:p>
          <a:p>
            <a:endParaRPr lang="en-US" b="1" dirty="0"/>
          </a:p>
          <a:p>
            <a:r>
              <a:rPr lang="en-US" b="1" dirty="0"/>
              <a:t>CSS (Cascading Style Sheets)</a:t>
            </a:r>
            <a:r>
              <a:rPr lang="en-US" dirty="0"/>
              <a:t> is used to </a:t>
            </a:r>
            <a:r>
              <a:rPr lang="en-US" b="1" dirty="0"/>
              <a:t>style HTML elements</a:t>
            </a:r>
            <a:r>
              <a:rPr lang="en-US" dirty="0"/>
              <a:t> — such as setting colors, fonts, spacing, layout, and more.</a:t>
            </a:r>
          </a:p>
          <a:p>
            <a:endParaRPr lang="en-US" dirty="0"/>
          </a:p>
          <a:p>
            <a:r>
              <a:rPr lang="en-US" dirty="0"/>
              <a:t>You can apply styles in </a:t>
            </a:r>
            <a:r>
              <a:rPr lang="en-US" b="1" dirty="0"/>
              <a:t>3 ways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942290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21444961">
            <a:off x="8343243" y="5333827"/>
            <a:ext cx="514350" cy="1575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15</a:t>
            </a:fld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946A7F-23AC-4E47-1717-03631EA65B5C}"/>
              </a:ext>
            </a:extLst>
          </p:cNvPr>
          <p:cNvSpPr txBox="1"/>
          <p:nvPr/>
        </p:nvSpPr>
        <p:spPr bwMode="auto">
          <a:xfrm rot="21444961">
            <a:off x="238835" y="982719"/>
            <a:ext cx="7813343" cy="39158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What Are Classes in HTML?</a:t>
            </a:r>
          </a:p>
          <a:p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a name you assign to one or more HTML elements, and then style them using CSS.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02C63E-3D82-67B4-3590-555172BC2A35}"/>
              </a:ext>
            </a:extLst>
          </p:cNvPr>
          <p:cNvSpPr txBox="1"/>
          <p:nvPr/>
        </p:nvSpPr>
        <p:spPr bwMode="auto">
          <a:xfrm rot="21444961">
            <a:off x="238835" y="1914274"/>
            <a:ext cx="8104408" cy="16968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sz="2000" dirty="0"/>
              <a:t>&lt;p class="highlight"&gt;This is a highlighted paragraph.&lt;/p&gt;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FFC6C1-5601-941B-2DC2-401F8E2B0538}"/>
              </a:ext>
            </a:extLst>
          </p:cNvPr>
          <p:cNvSpPr txBox="1"/>
          <p:nvPr/>
        </p:nvSpPr>
        <p:spPr bwMode="auto">
          <a:xfrm rot="21444961">
            <a:off x="238835" y="2945094"/>
            <a:ext cx="7949822" cy="69179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sz="2000" dirty="0"/>
              <a:t>.highlight {</a:t>
            </a:r>
          </a:p>
          <a:p>
            <a:r>
              <a:rPr lang="en-IN" sz="2000" dirty="0"/>
              <a:t>  background-</a:t>
            </a:r>
            <a:r>
              <a:rPr lang="en-IN" sz="2000" dirty="0" err="1"/>
              <a:t>color</a:t>
            </a:r>
            <a:r>
              <a:rPr lang="en-IN" sz="2000" dirty="0"/>
              <a:t>: yellow;</a:t>
            </a:r>
          </a:p>
          <a:p>
            <a:r>
              <a:rPr lang="en-IN" sz="2000" dirty="0"/>
              <a:t>  font-weight: bold;</a:t>
            </a:r>
          </a:p>
          <a:p>
            <a:r>
              <a:rPr lang="en-IN" sz="2000" dirty="0"/>
              <a:t>  padding: 10px;</a:t>
            </a:r>
          </a:p>
          <a:p>
            <a:r>
              <a:rPr lang="en-IN" sz="20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41C4B1-6E19-9F0C-71C9-03F80B4529A3}"/>
              </a:ext>
            </a:extLst>
          </p:cNvPr>
          <p:cNvSpPr txBox="1"/>
          <p:nvPr/>
        </p:nvSpPr>
        <p:spPr bwMode="auto">
          <a:xfrm>
            <a:off x="388962" y="190647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Styles and classes to your web pages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743409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556807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16</a:t>
            </a:fld>
            <a:endParaRPr lang="en-US" sz="20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333965-5E67-D8BC-A0C3-153AB720C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84" y="1190237"/>
            <a:ext cx="807028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A. Inline CSS (not recommended for large projects)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61AA1-F6B1-F11C-F60D-BC7F8F0AE947}"/>
              </a:ext>
            </a:extLst>
          </p:cNvPr>
          <p:cNvSpPr txBox="1"/>
          <p:nvPr/>
        </p:nvSpPr>
        <p:spPr bwMode="auto">
          <a:xfrm>
            <a:off x="798394" y="1898124"/>
            <a:ext cx="7908878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&lt;h1 style="</a:t>
            </a:r>
            <a:r>
              <a:rPr lang="en-IN" dirty="0" err="1"/>
              <a:t>color</a:t>
            </a:r>
            <a:r>
              <a:rPr lang="en-IN" dirty="0"/>
              <a:t>: red; text-align: </a:t>
            </a:r>
            <a:r>
              <a:rPr lang="en-IN" dirty="0" err="1"/>
              <a:t>center</a:t>
            </a:r>
            <a:r>
              <a:rPr lang="en-IN" dirty="0"/>
              <a:t>;"&gt;Welcome!&lt;/h1&gt;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09E7B15-711F-27D0-6A82-EA5330C31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29" y="2350123"/>
            <a:ext cx="64144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B. Internal CSS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Object 9">
            <a:hlinkClick r:id="rId2" action="ppaction://hlinkfile"/>
            <a:extLst>
              <a:ext uri="{FF2B5EF4-FFF2-40B4-BE49-F238E27FC236}">
                <a16:creationId xmlns:a16="http://schemas.microsoft.com/office/drawing/2014/main" id="{15D7240E-B2DB-E6AA-6621-00A7EC1690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49890"/>
              </p:ext>
            </p:extLst>
          </p:nvPr>
        </p:nvGraphicFramePr>
        <p:xfrm>
          <a:off x="3709988" y="3065204"/>
          <a:ext cx="2977415" cy="1479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723977" imgH="514326" progId="Package">
                  <p:embed/>
                </p:oleObj>
              </mc:Choice>
              <mc:Fallback>
                <p:oleObj name="Packager Shell Object" showAsIcon="1" r:id="rId3" imgW="1723977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9988" y="3065204"/>
                        <a:ext cx="2977415" cy="1479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EBA77CA-8F1D-4E89-C534-EB5255B0AD58}"/>
              </a:ext>
            </a:extLst>
          </p:cNvPr>
          <p:cNvSpPr txBox="1"/>
          <p:nvPr/>
        </p:nvSpPr>
        <p:spPr bwMode="auto">
          <a:xfrm>
            <a:off x="395784" y="229461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Styles and classes to your web pages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115639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17</a:t>
            </a:fld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59F5E-78FA-88CE-2C8C-9357AD474CE6}"/>
              </a:ext>
            </a:extLst>
          </p:cNvPr>
          <p:cNvSpPr txBox="1"/>
          <p:nvPr/>
        </p:nvSpPr>
        <p:spPr bwMode="auto">
          <a:xfrm>
            <a:off x="395784" y="229461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Styles and classes to your web pages</a:t>
            </a:r>
            <a:endParaRPr lang="en-IN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C8D2A1-6285-31CF-5681-DDBD9BDB2B16}"/>
              </a:ext>
            </a:extLst>
          </p:cNvPr>
          <p:cNvSpPr txBox="1"/>
          <p:nvPr/>
        </p:nvSpPr>
        <p:spPr bwMode="auto">
          <a:xfrm>
            <a:off x="498144" y="913978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✅ C. External CSS (Best practice)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E44D3-C270-7B97-5781-FAF1FFE478E1}"/>
              </a:ext>
            </a:extLst>
          </p:cNvPr>
          <p:cNvSpPr txBox="1"/>
          <p:nvPr/>
        </p:nvSpPr>
        <p:spPr bwMode="auto">
          <a:xfrm>
            <a:off x="1112292" y="1413830"/>
            <a:ext cx="7240138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1. &lt;link </a:t>
            </a:r>
            <a:r>
              <a:rPr lang="en-IN" dirty="0" err="1"/>
              <a:t>rel</a:t>
            </a:r>
            <a:r>
              <a:rPr lang="en-IN" dirty="0"/>
              <a:t>="stylesheet" </a:t>
            </a:r>
            <a:r>
              <a:rPr lang="en-IN" dirty="0" err="1"/>
              <a:t>href</a:t>
            </a:r>
            <a:r>
              <a:rPr lang="en-IN" dirty="0"/>
              <a:t>="styles.css"&gt;  --- In the 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8021F-9894-A5D9-FD62-9826B7DA2A19}"/>
              </a:ext>
            </a:extLst>
          </p:cNvPr>
          <p:cNvSpPr txBox="1"/>
          <p:nvPr/>
        </p:nvSpPr>
        <p:spPr bwMode="auto">
          <a:xfrm>
            <a:off x="1194179" y="1913682"/>
            <a:ext cx="4572000" cy="286232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2. In style.css file </a:t>
            </a:r>
          </a:p>
          <a:p>
            <a:endParaRPr lang="en-IN" dirty="0"/>
          </a:p>
          <a:p>
            <a:r>
              <a:rPr lang="en-IN" dirty="0"/>
              <a:t>h1 {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navy;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.button {</a:t>
            </a:r>
          </a:p>
          <a:p>
            <a:r>
              <a:rPr lang="en-IN" dirty="0"/>
              <a:t>  background-</a:t>
            </a:r>
            <a:r>
              <a:rPr lang="en-IN" dirty="0" err="1"/>
              <a:t>color</a:t>
            </a:r>
            <a:r>
              <a:rPr lang="en-IN" dirty="0"/>
              <a:t>: black;</a:t>
            </a:r>
          </a:p>
          <a:p>
            <a:r>
              <a:rPr lang="en-IN" dirty="0"/>
              <a:t>  </a:t>
            </a:r>
            <a:r>
              <a:rPr lang="en-IN" dirty="0" err="1"/>
              <a:t>color</a:t>
            </a:r>
            <a:r>
              <a:rPr lang="en-IN" dirty="0"/>
              <a:t>: white;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52354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18</a:t>
            </a:fld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38241-B7B3-07C2-67BB-A480ED3143FC}"/>
              </a:ext>
            </a:extLst>
          </p:cNvPr>
          <p:cNvSpPr txBox="1"/>
          <p:nvPr/>
        </p:nvSpPr>
        <p:spPr bwMode="auto">
          <a:xfrm>
            <a:off x="225188" y="231590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web page layouts with CSS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32644-DA94-BA3B-A6B2-838FD13BE792}"/>
              </a:ext>
            </a:extLst>
          </p:cNvPr>
          <p:cNvSpPr txBox="1"/>
          <p:nvPr/>
        </p:nvSpPr>
        <p:spPr bwMode="auto">
          <a:xfrm>
            <a:off x="225188" y="600922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1. Common Web Page Layout Structure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D933AB-4AEE-C164-E0F7-861F856F84BB}"/>
              </a:ext>
            </a:extLst>
          </p:cNvPr>
          <p:cNvSpPr txBox="1"/>
          <p:nvPr/>
        </p:nvSpPr>
        <p:spPr bwMode="auto">
          <a:xfrm>
            <a:off x="5042847" y="416256"/>
            <a:ext cx="2872854" cy="2308324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+-------------------------+</a:t>
            </a:r>
          </a:p>
          <a:p>
            <a:r>
              <a:rPr lang="en-IN" dirty="0"/>
              <a:t>|         Header          |</a:t>
            </a:r>
          </a:p>
          <a:p>
            <a:r>
              <a:rPr lang="en-IN" dirty="0"/>
              <a:t>+------+------------------+</a:t>
            </a:r>
          </a:p>
          <a:p>
            <a:r>
              <a:rPr lang="en-IN" dirty="0"/>
              <a:t>| Nav  |     Main         |</a:t>
            </a:r>
          </a:p>
          <a:p>
            <a:r>
              <a:rPr lang="en-IN" dirty="0"/>
              <a:t>| Bar  |   Content        |</a:t>
            </a:r>
          </a:p>
          <a:p>
            <a:r>
              <a:rPr lang="en-IN" dirty="0"/>
              <a:t>+------+------------------+</a:t>
            </a:r>
          </a:p>
          <a:p>
            <a:r>
              <a:rPr lang="en-IN" dirty="0"/>
              <a:t>|         Footer          |</a:t>
            </a:r>
          </a:p>
          <a:p>
            <a:r>
              <a:rPr lang="en-IN" dirty="0"/>
              <a:t>+-------------------------+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BC6E6-D969-35A4-4968-390C1DE3B65A}"/>
              </a:ext>
            </a:extLst>
          </p:cNvPr>
          <p:cNvSpPr txBox="1"/>
          <p:nvPr/>
        </p:nvSpPr>
        <p:spPr bwMode="auto">
          <a:xfrm>
            <a:off x="238834" y="1387088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2. Using CSS to Create Layouts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1CAB04C-82C7-A590-22E8-3F9D5AB75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54" y="1831385"/>
            <a:ext cx="608689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A. Layout Using Flexbox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594055E-85F5-324B-E32E-AF75F924F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54" y="2355663"/>
            <a:ext cx="55000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B. Layout Using CSS Grid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3B133A-C67F-9590-9BF7-2A3CB05F7172}"/>
              </a:ext>
            </a:extLst>
          </p:cNvPr>
          <p:cNvSpPr txBox="1"/>
          <p:nvPr/>
        </p:nvSpPr>
        <p:spPr bwMode="auto">
          <a:xfrm>
            <a:off x="238834" y="2795945"/>
            <a:ext cx="8250072" cy="646331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We’ll use </a:t>
            </a:r>
            <a:r>
              <a:rPr lang="en-US" b="1" dirty="0"/>
              <a:t>CSS Flexbox</a:t>
            </a:r>
            <a:r>
              <a:rPr lang="en-US" dirty="0"/>
              <a:t> and </a:t>
            </a:r>
            <a:r>
              <a:rPr lang="en-US" b="1" dirty="0"/>
              <a:t>CSS Grid</a:t>
            </a:r>
            <a:r>
              <a:rPr lang="en-US" dirty="0"/>
              <a:t> — modern tools for responsive, clean layouts.</a:t>
            </a:r>
          </a:p>
        </p:txBody>
      </p:sp>
      <p:graphicFrame>
        <p:nvGraphicFramePr>
          <p:cNvPr id="17" name="Object 16">
            <a:hlinkClick r:id="rId2" action="ppaction://hlinkfile"/>
            <a:extLst>
              <a:ext uri="{FF2B5EF4-FFF2-40B4-BE49-F238E27FC236}">
                <a16:creationId xmlns:a16="http://schemas.microsoft.com/office/drawing/2014/main" id="{C5553C72-AF8B-8216-AC0C-1B6C4D4727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382467"/>
              </p:ext>
            </p:extLst>
          </p:nvPr>
        </p:nvGraphicFramePr>
        <p:xfrm>
          <a:off x="74613" y="3405188"/>
          <a:ext cx="28733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581006" imgH="514326" progId="Package">
                  <p:embed/>
                </p:oleObj>
              </mc:Choice>
              <mc:Fallback>
                <p:oleObj name="Packager Shell Object" showAsIcon="1" r:id="rId3" imgW="1581006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613" y="3405188"/>
                        <a:ext cx="2873375" cy="119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hlinkClick r:id="rId5" action="ppaction://hlinkfile"/>
            <a:extLst>
              <a:ext uri="{FF2B5EF4-FFF2-40B4-BE49-F238E27FC236}">
                <a16:creationId xmlns:a16="http://schemas.microsoft.com/office/drawing/2014/main" id="{6A969A05-A3F0-D87F-D0A1-E87AAD2930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64509"/>
              </p:ext>
            </p:extLst>
          </p:nvPr>
        </p:nvGraphicFramePr>
        <p:xfrm>
          <a:off x="5402380" y="3567012"/>
          <a:ext cx="2872854" cy="85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314353" imgH="514326" progId="Package">
                  <p:embed/>
                </p:oleObj>
              </mc:Choice>
              <mc:Fallback>
                <p:oleObj name="Packager Shell Object" showAsIcon="1" r:id="rId6" imgW="1314353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02380" y="3567012"/>
                        <a:ext cx="2872854" cy="85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132854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19</a:t>
            </a:fld>
            <a:endParaRPr 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567C5-6B56-6BFB-304E-06472E944E30}"/>
              </a:ext>
            </a:extLst>
          </p:cNvPr>
          <p:cNvSpPr txBox="1"/>
          <p:nvPr/>
        </p:nvSpPr>
        <p:spPr bwMode="auto">
          <a:xfrm>
            <a:off x="109379" y="446417"/>
            <a:ext cx="8871044" cy="3724096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I: Introduction to Web Application, HTML and 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run on the Internet, Intranet, or the World Wide Web (WWW).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 is a global network, while an Intranet is a private internal network.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pages can be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(fixed) 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(interactive and data-driven).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clients (like browsers) request content from web servers.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servers respond to client requests by delivering HTML, CSS, or other files.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structures web content using semantic tags, tables, lists, and forms.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allow user input using elements like text boxes, checkboxes, and buttons.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styles HTML elements and supports reusable styles via classes and IDs.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Flexbox and Grid help build responsive and organized web layouts.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with CSS3 and HTML5 ensures compatibility across devices.</a:t>
            </a:r>
          </a:p>
        </p:txBody>
      </p:sp>
    </p:spTree>
    <p:extLst>
      <p:ext uri="{BB962C8B-B14F-4D97-AF65-F5344CB8AC3E}">
        <p14:creationId xmlns:p14="http://schemas.microsoft.com/office/powerpoint/2010/main" val="292032358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3C047-1902-984B-777C-AAD13D07BE7D}"/>
              </a:ext>
            </a:extLst>
          </p:cNvPr>
          <p:cNvSpPr txBox="1"/>
          <p:nvPr/>
        </p:nvSpPr>
        <p:spPr bwMode="auto">
          <a:xfrm>
            <a:off x="81788" y="0"/>
            <a:ext cx="8980423" cy="1754326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Introduction to Web Applications</a:t>
            </a:r>
          </a:p>
          <a:p>
            <a:r>
              <a:rPr lang="en-US" dirty="0"/>
              <a:t>A </a:t>
            </a:r>
            <a:r>
              <a:rPr lang="en-US" b="1" dirty="0"/>
              <a:t>web application</a:t>
            </a:r>
            <a:r>
              <a:rPr lang="en-US" dirty="0"/>
              <a:t> is a software program that runs on a web server and is accessed through a web browser over the internet or an intranet. Unlike traditional desktop applications, web applications do not need to be downloaded or installed; users interact with them through a URL using a web browser like Chrome, Firefox, or Safari.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9A2A42-8826-82B4-17C9-9568257FD017}"/>
              </a:ext>
            </a:extLst>
          </p:cNvPr>
          <p:cNvSpPr txBox="1"/>
          <p:nvPr/>
        </p:nvSpPr>
        <p:spPr bwMode="auto">
          <a:xfrm>
            <a:off x="81787" y="1401124"/>
            <a:ext cx="8898635" cy="341632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Common Examples: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Gmail (email service)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Facebook (social networking)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Google Docs (online document editing)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Online banking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E-commerce platforms like Amazon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Technologies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 (client-side):</a:t>
            </a:r>
            <a:r>
              <a:rPr lang="en-US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Back-end (server-side):</a:t>
            </a:r>
            <a:r>
              <a:rPr lang="en-US" dirty="0"/>
              <a:t> Python, PHP, Node.js, Java, Ruby,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Databases:</a:t>
            </a:r>
            <a:r>
              <a:rPr lang="en-US" dirty="0"/>
              <a:t> MySQL, PostgreSQL, MongoDB</a:t>
            </a: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20</a:t>
            </a:fld>
            <a:endParaRPr lang="en-US" sz="2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69885-1704-DB21-FFD9-EBB282229D15}"/>
              </a:ext>
            </a:extLst>
          </p:cNvPr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000" b="0" kern="1200" cap="none" spc="0" baseline="0" dirty="0" smtClean="0">
                <a:solidFill>
                  <a:srgbClr val="005094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>
              <a:defRPr sz="5400" b="1"/>
            </a:pPr>
            <a:r>
              <a:rPr lang="en-IN" sz="54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898695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616108-EFC6-4E3E-042F-45FD6938BD8A}"/>
              </a:ext>
            </a:extLst>
          </p:cNvPr>
          <p:cNvSpPr txBox="1"/>
          <p:nvPr/>
        </p:nvSpPr>
        <p:spPr bwMode="auto">
          <a:xfrm>
            <a:off x="176784" y="390144"/>
            <a:ext cx="7808976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What is the Internet?</a:t>
            </a:r>
          </a:p>
          <a:p>
            <a:r>
              <a:rPr lang="en-US" dirty="0"/>
              <a:t>The </a:t>
            </a:r>
            <a:r>
              <a:rPr lang="en-US" b="1" dirty="0"/>
              <a:t>Internet</a:t>
            </a:r>
            <a:r>
              <a:rPr lang="en-US" dirty="0"/>
              <a:t> is a global network of interconnected computers that communicate using standard protocols (mainly </a:t>
            </a:r>
            <a:r>
              <a:rPr lang="en-US" b="1" dirty="0"/>
              <a:t>TCP/IP</a:t>
            </a:r>
            <a:r>
              <a:rPr lang="en-US" dirty="0"/>
              <a:t>). It allows devices around the world to share information and services such as websites, emails, and files.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6014F-9B7D-65F1-EE4C-A465B55E6EBA}"/>
              </a:ext>
            </a:extLst>
          </p:cNvPr>
          <p:cNvSpPr txBox="1"/>
          <p:nvPr/>
        </p:nvSpPr>
        <p:spPr bwMode="auto">
          <a:xfrm>
            <a:off x="176784" y="1899282"/>
            <a:ext cx="7808976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Intranet:</a:t>
            </a:r>
          </a:p>
          <a:p>
            <a:r>
              <a:rPr lang="en-US" dirty="0"/>
              <a:t>An </a:t>
            </a:r>
            <a:r>
              <a:rPr lang="en-US" b="1" dirty="0"/>
              <a:t>intranet</a:t>
            </a:r>
            <a:r>
              <a:rPr lang="en-US" dirty="0"/>
              <a:t> is a </a:t>
            </a:r>
            <a:r>
              <a:rPr lang="en-US" b="1" dirty="0"/>
              <a:t>private network</a:t>
            </a:r>
            <a:r>
              <a:rPr lang="en-US" dirty="0"/>
              <a:t> used within an organization to securely share information, collaborate, and manage internal communications and systems. Unlike the public </a:t>
            </a:r>
            <a:r>
              <a:rPr lang="en-US" b="1" dirty="0"/>
              <a:t>internet</a:t>
            </a:r>
            <a:r>
              <a:rPr lang="en-US" dirty="0"/>
              <a:t>, an intranet is </a:t>
            </a:r>
            <a:r>
              <a:rPr lang="en-US" b="1" dirty="0"/>
              <a:t>restricted to authorized users</a:t>
            </a:r>
            <a:r>
              <a:rPr lang="en-US" dirty="0"/>
              <a:t>, typically employees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01919826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123A0D-5B68-8B8A-A3A3-E5C53ADD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41614"/>
              </p:ext>
            </p:extLst>
          </p:nvPr>
        </p:nvGraphicFramePr>
        <p:xfrm>
          <a:off x="656628" y="834390"/>
          <a:ext cx="7072311" cy="1737360"/>
        </p:xfrm>
        <a:graphic>
          <a:graphicData uri="http://schemas.openxmlformats.org/drawingml/2006/table">
            <a:tbl>
              <a:tblPr/>
              <a:tblGrid>
                <a:gridCol w="2357437">
                  <a:extLst>
                    <a:ext uri="{9D8B030D-6E8A-4147-A177-3AD203B41FA5}">
                      <a16:colId xmlns:a16="http://schemas.microsoft.com/office/drawing/2014/main" val="714989633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2470881075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14375622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Network Type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Access Scope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Users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5936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Global, public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Anyone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774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Intranet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Internal, 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Employees/authorized staff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315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3C8499-1061-80F8-6B8F-CA67629B1801}"/>
              </a:ext>
            </a:extLst>
          </p:cNvPr>
          <p:cNvSpPr txBox="1"/>
          <p:nvPr/>
        </p:nvSpPr>
        <p:spPr bwMode="auto">
          <a:xfrm>
            <a:off x="656628" y="415038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Difference from Internet and Extranet: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CA03FD2-6A55-849B-CDBE-4929D5C95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628" y="2218009"/>
            <a:ext cx="659080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Brief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History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Invented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>
                <a:latin typeface="Arial" panose="020B0604020202020204" pitchFamily="34" charset="0"/>
              </a:rPr>
              <a:t>by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 Berners-Lee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1989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CERN.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 website: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http://info.cern.ch (still accessible today).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C3AD8B-FA3C-2715-5CCF-3416E1FF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77" y="3212432"/>
            <a:ext cx="7921644" cy="151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2585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C8499-1061-80F8-6B8F-CA67629B1801}"/>
              </a:ext>
            </a:extLst>
          </p:cNvPr>
          <p:cNvSpPr txBox="1"/>
          <p:nvPr/>
        </p:nvSpPr>
        <p:spPr bwMode="auto">
          <a:xfrm>
            <a:off x="656628" y="415038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Difference from WWW and Internet: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944E6F-5C8E-8E81-1E0C-87DAB93E9516}"/>
              </a:ext>
            </a:extLst>
          </p:cNvPr>
          <p:cNvGraphicFramePr>
            <a:graphicFrameLocks noGrp="1"/>
          </p:cNvGraphicFramePr>
          <p:nvPr/>
        </p:nvGraphicFramePr>
        <p:xfrm>
          <a:off x="1036638" y="1550987"/>
          <a:ext cx="7072312" cy="2286000"/>
        </p:xfrm>
        <a:graphic>
          <a:graphicData uri="http://schemas.openxmlformats.org/drawingml/2006/table">
            <a:tbl>
              <a:tblPr/>
              <a:tblGrid>
                <a:gridCol w="3536156">
                  <a:extLst>
                    <a:ext uri="{9D8B030D-6E8A-4147-A177-3AD203B41FA5}">
                      <a16:colId xmlns:a16="http://schemas.microsoft.com/office/drawing/2014/main" val="3383886237"/>
                    </a:ext>
                  </a:extLst>
                </a:gridCol>
                <a:gridCol w="3536156">
                  <a:extLst>
                    <a:ext uri="{9D8B030D-6E8A-4147-A177-3AD203B41FA5}">
                      <a16:colId xmlns:a16="http://schemas.microsoft.com/office/drawing/2014/main" val="16394320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World Wide Web (WWW)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Internet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17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 </a:t>
                      </a:r>
                      <a:r>
                        <a:rPr lang="en-US" b="1"/>
                        <a:t>service</a:t>
                      </a:r>
                      <a:r>
                        <a:rPr lang="en-US"/>
                        <a:t> running on the internet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The </a:t>
                      </a:r>
                      <a:r>
                        <a:rPr lang="en-US" b="1"/>
                        <a:t>global network</a:t>
                      </a:r>
                      <a:r>
                        <a:rPr lang="en-US"/>
                        <a:t> of interconnected devices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587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Made of </a:t>
                      </a:r>
                      <a:r>
                        <a:rPr lang="en-US" b="1"/>
                        <a:t>websites and webpages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Includes </a:t>
                      </a:r>
                      <a:r>
                        <a:rPr lang="en-US" b="1"/>
                        <a:t>email, FTP, VoIP, and more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180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Accessed via </a:t>
                      </a:r>
                      <a:r>
                        <a:rPr lang="en-US" b="1"/>
                        <a:t>browsers</a:t>
                      </a:r>
                      <a:r>
                        <a:rPr lang="en-US"/>
                        <a:t> like Chrome or Firefox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Accessed through various </a:t>
                      </a:r>
                      <a:r>
                        <a:rPr lang="en-US" b="1" dirty="0"/>
                        <a:t>protocols</a:t>
                      </a:r>
                      <a:r>
                        <a:rPr lang="en-US" dirty="0"/>
                        <a:t> and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4109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39012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51F9883-B47C-CC3B-ABFF-287D93C59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348684"/>
              </p:ext>
            </p:extLst>
          </p:nvPr>
        </p:nvGraphicFramePr>
        <p:xfrm>
          <a:off x="163577" y="187124"/>
          <a:ext cx="8066022" cy="4420784"/>
        </p:xfrm>
        <a:graphic>
          <a:graphicData uri="http://schemas.openxmlformats.org/drawingml/2006/table">
            <a:tbl>
              <a:tblPr/>
              <a:tblGrid>
                <a:gridCol w="2688674">
                  <a:extLst>
                    <a:ext uri="{9D8B030D-6E8A-4147-A177-3AD203B41FA5}">
                      <a16:colId xmlns:a16="http://schemas.microsoft.com/office/drawing/2014/main" val="872569929"/>
                    </a:ext>
                  </a:extLst>
                </a:gridCol>
                <a:gridCol w="2688674">
                  <a:extLst>
                    <a:ext uri="{9D8B030D-6E8A-4147-A177-3AD203B41FA5}">
                      <a16:colId xmlns:a16="http://schemas.microsoft.com/office/drawing/2014/main" val="643710792"/>
                    </a:ext>
                  </a:extLst>
                </a:gridCol>
                <a:gridCol w="2688674">
                  <a:extLst>
                    <a:ext uri="{9D8B030D-6E8A-4147-A177-3AD203B41FA5}">
                      <a16:colId xmlns:a16="http://schemas.microsoft.com/office/drawing/2014/main" val="2847094986"/>
                    </a:ext>
                  </a:extLst>
                </a:gridCol>
              </a:tblGrid>
              <a:tr h="263249">
                <a:tc>
                  <a:txBody>
                    <a:bodyPr/>
                    <a:lstStyle/>
                    <a:p>
                      <a:r>
                        <a:rPr lang="en-IN" sz="1400" b="1"/>
                        <a:t>Feature</a:t>
                      </a:r>
                      <a:endParaRPr lang="en-IN" sz="140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Web Client</a:t>
                      </a:r>
                      <a:endParaRPr lang="en-IN" sz="140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Web Server</a:t>
                      </a:r>
                      <a:endParaRPr lang="en-IN" sz="140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901968"/>
                  </a:ext>
                </a:extLst>
              </a:tr>
              <a:tr h="719148">
                <a:tc>
                  <a:txBody>
                    <a:bodyPr/>
                    <a:lstStyle/>
                    <a:p>
                      <a:r>
                        <a:rPr lang="en-IN" sz="1400" b="1" dirty="0"/>
                        <a:t>Definition</a:t>
                      </a:r>
                      <a:endParaRPr lang="en-IN" sz="1400" dirty="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software (like a browser) that requests web data from a server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computer/system that stores and serves web content to clients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41242"/>
                  </a:ext>
                </a:extLst>
              </a:tr>
              <a:tr h="719148">
                <a:tc>
                  <a:txBody>
                    <a:bodyPr/>
                    <a:lstStyle/>
                    <a:p>
                      <a:r>
                        <a:rPr lang="en-IN" sz="1400" b="1"/>
                        <a:t>Main Role</a:t>
                      </a:r>
                      <a:endParaRPr lang="en-IN" sz="140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Sends requests and displays responses (e.g., webpages)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Receives requests and sends back the appropriate data or page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057450"/>
                  </a:ext>
                </a:extLst>
              </a:tr>
              <a:tr h="491198">
                <a:tc>
                  <a:txBody>
                    <a:bodyPr/>
                    <a:lstStyle/>
                    <a:p>
                      <a:r>
                        <a:rPr lang="en-IN" sz="1400" b="1"/>
                        <a:t>Examples</a:t>
                      </a:r>
                      <a:endParaRPr lang="en-IN" sz="140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Google Chrome, Mozilla Firefox, Safari, Postman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Apache, Nginx, Microsoft IIS, Node.js servers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962695"/>
                  </a:ext>
                </a:extLst>
              </a:tr>
              <a:tr h="491198">
                <a:tc>
                  <a:txBody>
                    <a:bodyPr/>
                    <a:lstStyle/>
                    <a:p>
                      <a:r>
                        <a:rPr lang="en-IN" sz="1400" b="1"/>
                        <a:t>Initiates Request?</a:t>
                      </a:r>
                      <a:endParaRPr lang="en-IN" sz="140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❌ No – It only responds to requests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9468148"/>
                  </a:ext>
                </a:extLst>
              </a:tr>
              <a:tr h="263249">
                <a:tc>
                  <a:txBody>
                    <a:bodyPr/>
                    <a:lstStyle/>
                    <a:p>
                      <a:r>
                        <a:rPr lang="en-IN" sz="1400" b="1"/>
                        <a:t>Responds to Request?</a:t>
                      </a:r>
                      <a:endParaRPr lang="en-IN" sz="140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❌ No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✅ Yes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056778"/>
                  </a:ext>
                </a:extLst>
              </a:tr>
              <a:tr h="491198">
                <a:tc>
                  <a:txBody>
                    <a:bodyPr/>
                    <a:lstStyle/>
                    <a:p>
                      <a:r>
                        <a:rPr lang="en-IN" sz="1400" b="1" dirty="0"/>
                        <a:t>Data Type Handled</a:t>
                      </a:r>
                      <a:endParaRPr lang="en-IN" sz="1400" dirty="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HTML, CSS, JS, images, etc. (displayed content)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400"/>
                        <a:t>Files, scripts, database queries, APIs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131195"/>
                  </a:ext>
                </a:extLst>
              </a:tr>
              <a:tr h="491198">
                <a:tc>
                  <a:txBody>
                    <a:bodyPr/>
                    <a:lstStyle/>
                    <a:p>
                      <a:r>
                        <a:rPr lang="en-IN" sz="1400" b="1"/>
                        <a:t>User Interaction</a:t>
                      </a:r>
                      <a:endParaRPr lang="en-IN" sz="140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Direct interaction with users (UI)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Usually no direct interaction (backend only)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4000838"/>
                  </a:ext>
                </a:extLst>
              </a:tr>
              <a:tr h="491198">
                <a:tc>
                  <a:txBody>
                    <a:bodyPr/>
                    <a:lstStyle/>
                    <a:p>
                      <a:r>
                        <a:rPr lang="en-IN" sz="1400" b="1"/>
                        <a:t>Location</a:t>
                      </a:r>
                      <a:endParaRPr lang="en-IN" sz="1400"/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Runs on a user's device (PC, phone, etc.)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Runs on a remote or cloud-based server</a:t>
                      </a:r>
                    </a:p>
                  </a:txBody>
                  <a:tcPr marL="37760" marR="37760" marT="18880" marB="188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32361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CFACFC-60FC-A41A-8D9B-4DD5937BAD51}"/>
              </a:ext>
            </a:extLst>
          </p:cNvPr>
          <p:cNvSpPr txBox="1"/>
          <p:nvPr/>
        </p:nvSpPr>
        <p:spPr bwMode="auto">
          <a:xfrm rot="5400000">
            <a:off x="6437248" y="3161784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b="1" dirty="0"/>
              <a:t>Web Clients; Web Servers</a:t>
            </a:r>
          </a:p>
        </p:txBody>
      </p:sp>
    </p:spTree>
    <p:extLst>
      <p:ext uri="{BB962C8B-B14F-4D97-AF65-F5344CB8AC3E}">
        <p14:creationId xmlns:p14="http://schemas.microsoft.com/office/powerpoint/2010/main" val="10286477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B227C7-173B-2398-1B4E-25A2A2CEC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65162"/>
              </p:ext>
            </p:extLst>
          </p:nvPr>
        </p:nvGraphicFramePr>
        <p:xfrm>
          <a:off x="393700" y="508000"/>
          <a:ext cx="7975602" cy="4102099"/>
        </p:xfrm>
        <a:graphic>
          <a:graphicData uri="http://schemas.openxmlformats.org/drawingml/2006/table">
            <a:tbl>
              <a:tblPr/>
              <a:tblGrid>
                <a:gridCol w="2658534">
                  <a:extLst>
                    <a:ext uri="{9D8B030D-6E8A-4147-A177-3AD203B41FA5}">
                      <a16:colId xmlns:a16="http://schemas.microsoft.com/office/drawing/2014/main" val="2791821589"/>
                    </a:ext>
                  </a:extLst>
                </a:gridCol>
                <a:gridCol w="2658534">
                  <a:extLst>
                    <a:ext uri="{9D8B030D-6E8A-4147-A177-3AD203B41FA5}">
                      <a16:colId xmlns:a16="http://schemas.microsoft.com/office/drawing/2014/main" val="2172850583"/>
                    </a:ext>
                  </a:extLst>
                </a:gridCol>
                <a:gridCol w="2658534">
                  <a:extLst>
                    <a:ext uri="{9D8B030D-6E8A-4147-A177-3AD203B41FA5}">
                      <a16:colId xmlns:a16="http://schemas.microsoft.com/office/drawing/2014/main" val="272878307"/>
                    </a:ext>
                  </a:extLst>
                </a:gridCol>
              </a:tblGrid>
              <a:tr h="383099">
                <a:tc>
                  <a:txBody>
                    <a:bodyPr/>
                    <a:lstStyle/>
                    <a:p>
                      <a:r>
                        <a:rPr lang="en-IN" sz="1500"/>
                        <a:t>Feature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Static Web Page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Dynamic Web Page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958523"/>
                  </a:ext>
                </a:extLst>
              </a:tr>
              <a:tr h="672737">
                <a:tc>
                  <a:txBody>
                    <a:bodyPr/>
                    <a:lstStyle/>
                    <a:p>
                      <a:r>
                        <a:rPr lang="en-IN" sz="1500"/>
                        <a:t>Content Type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Fixed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Changes based on logic or data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982515"/>
                  </a:ext>
                </a:extLst>
              </a:tr>
              <a:tr h="934591">
                <a:tc>
                  <a:txBody>
                    <a:bodyPr/>
                    <a:lstStyle/>
                    <a:p>
                      <a:r>
                        <a:rPr lang="en-IN" sz="1500"/>
                        <a:t>Technologies Used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HTML, CSS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HTML + Server-side (PHP, Node.js, etc.), JavaScript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804255"/>
                  </a:ext>
                </a:extLst>
              </a:tr>
              <a:tr h="672737">
                <a:tc>
                  <a:txBody>
                    <a:bodyPr/>
                    <a:lstStyle/>
                    <a:p>
                      <a:r>
                        <a:rPr lang="en-IN" sz="1500"/>
                        <a:t>Personalization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❌ Not personalized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✅ Personalized (e.g., user login)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402208"/>
                  </a:ext>
                </a:extLst>
              </a:tr>
              <a:tr h="672737">
                <a:tc>
                  <a:txBody>
                    <a:bodyPr/>
                    <a:lstStyle/>
                    <a:p>
                      <a:r>
                        <a:rPr lang="en-IN" sz="1500"/>
                        <a:t>Speed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Fast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Slightly slower (due to data processing)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353956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r>
                        <a:rPr lang="en-IN" sz="1500"/>
                        <a:t>Hosting Cost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Low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Moderate to High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726833"/>
                  </a:ext>
                </a:extLst>
              </a:tr>
              <a:tr h="383099">
                <a:tc>
                  <a:txBody>
                    <a:bodyPr/>
                    <a:lstStyle/>
                    <a:p>
                      <a:r>
                        <a:rPr lang="en-IN" sz="1500"/>
                        <a:t>Database Interaction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❌ No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✅ Yes</a:t>
                      </a:r>
                    </a:p>
                  </a:txBody>
                  <a:tcPr marL="73763" marR="73763" marT="36882" marB="368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71906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2F09967-76D5-AD50-B7E3-5033C736C771}"/>
              </a:ext>
            </a:extLst>
          </p:cNvPr>
          <p:cNvSpPr txBox="1"/>
          <p:nvPr/>
        </p:nvSpPr>
        <p:spPr bwMode="auto">
          <a:xfrm>
            <a:off x="279400" y="-6350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Static and Dynamic Web Page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684780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8</a:t>
            </a:fld>
            <a:endParaRPr lang="en-US" sz="20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98A20D-C311-E22A-4E5F-082673815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830928"/>
              </p:ext>
            </p:extLst>
          </p:nvPr>
        </p:nvGraphicFramePr>
        <p:xfrm>
          <a:off x="266700" y="1065816"/>
          <a:ext cx="8559798" cy="3620482"/>
        </p:xfrm>
        <a:graphic>
          <a:graphicData uri="http://schemas.openxmlformats.org/drawingml/2006/table">
            <a:tbl>
              <a:tblPr/>
              <a:tblGrid>
                <a:gridCol w="4279899">
                  <a:extLst>
                    <a:ext uri="{9D8B030D-6E8A-4147-A177-3AD203B41FA5}">
                      <a16:colId xmlns:a16="http://schemas.microsoft.com/office/drawing/2014/main" val="2875151943"/>
                    </a:ext>
                  </a:extLst>
                </a:gridCol>
                <a:gridCol w="4279899">
                  <a:extLst>
                    <a:ext uri="{9D8B030D-6E8A-4147-A177-3AD203B41FA5}">
                      <a16:colId xmlns:a16="http://schemas.microsoft.com/office/drawing/2014/main" val="1758339872"/>
                    </a:ext>
                  </a:extLst>
                </a:gridCol>
              </a:tblGrid>
              <a:tr h="321586">
                <a:tc>
                  <a:txBody>
                    <a:bodyPr/>
                    <a:lstStyle/>
                    <a:p>
                      <a:r>
                        <a:rPr lang="en-IN" sz="1400"/>
                        <a:t>Aspect</a:t>
                      </a:r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Description</a:t>
                      </a:r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118185"/>
                  </a:ext>
                </a:extLst>
              </a:tr>
              <a:tr h="549816">
                <a:tc>
                  <a:txBody>
                    <a:bodyPr/>
                    <a:lstStyle/>
                    <a:p>
                      <a:r>
                        <a:rPr lang="en-IN" sz="1400" b="1"/>
                        <a:t>Layout</a:t>
                      </a:r>
                      <a:endParaRPr lang="en-IN" sz="1400"/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How content is arranged (grids, columns, spacing)</a:t>
                      </a:r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05474"/>
                  </a:ext>
                </a:extLst>
              </a:tr>
              <a:tr h="549816">
                <a:tc>
                  <a:txBody>
                    <a:bodyPr/>
                    <a:lstStyle/>
                    <a:p>
                      <a:r>
                        <a:rPr lang="en-IN" sz="1400" b="1"/>
                        <a:t>Color Scheme</a:t>
                      </a:r>
                      <a:endParaRPr lang="en-IN" sz="1400"/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Consistent use of colors for branding and readability</a:t>
                      </a:r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111997"/>
                  </a:ext>
                </a:extLst>
              </a:tr>
              <a:tr h="549816">
                <a:tc>
                  <a:txBody>
                    <a:bodyPr/>
                    <a:lstStyle/>
                    <a:p>
                      <a:r>
                        <a:rPr lang="en-IN" sz="1400" b="1" dirty="0"/>
                        <a:t>Typography</a:t>
                      </a:r>
                      <a:endParaRPr lang="en-IN" sz="1400" dirty="0"/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Choice of fonts and sizes for readability</a:t>
                      </a:r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875822"/>
                  </a:ext>
                </a:extLst>
              </a:tr>
              <a:tr h="549816">
                <a:tc>
                  <a:txBody>
                    <a:bodyPr/>
                    <a:lstStyle/>
                    <a:p>
                      <a:r>
                        <a:rPr lang="en-IN" sz="1400" b="1"/>
                        <a:t>Navigation</a:t>
                      </a:r>
                      <a:endParaRPr lang="en-IN" sz="1400"/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Menus, links, and buttons for moving around the site</a:t>
                      </a:r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6037648"/>
                  </a:ext>
                </a:extLst>
              </a:tr>
              <a:tr h="549816">
                <a:tc>
                  <a:txBody>
                    <a:bodyPr/>
                    <a:lstStyle/>
                    <a:p>
                      <a:r>
                        <a:rPr lang="en-IN" sz="1400" b="1"/>
                        <a:t>Responsiveness</a:t>
                      </a:r>
                      <a:endParaRPr lang="en-IN" sz="1400"/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Site adapts to different screen sizes (mobile-friendly)</a:t>
                      </a:r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891513"/>
                  </a:ext>
                </a:extLst>
              </a:tr>
              <a:tr h="549816">
                <a:tc>
                  <a:txBody>
                    <a:bodyPr/>
                    <a:lstStyle/>
                    <a:p>
                      <a:r>
                        <a:rPr lang="en-IN" sz="1400" b="1" dirty="0"/>
                        <a:t>Accessibility</a:t>
                      </a:r>
                      <a:endParaRPr lang="en-IN" sz="1400" dirty="0"/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Ensuring people with disabilities can use the site</a:t>
                      </a:r>
                    </a:p>
                  </a:txBody>
                  <a:tcPr marL="68953" marR="68953" marT="34476" marB="3447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48653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0DD7AB-913C-8DB5-F99C-F048AB82AF8D}"/>
              </a:ext>
            </a:extLst>
          </p:cNvPr>
          <p:cNvSpPr txBox="1"/>
          <p:nvPr/>
        </p:nvSpPr>
        <p:spPr bwMode="auto">
          <a:xfrm>
            <a:off x="-25402" y="196006"/>
            <a:ext cx="8191501" cy="92333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What is Web Design?</a:t>
            </a:r>
          </a:p>
          <a:p>
            <a:r>
              <a:rPr lang="en-US" dirty="0"/>
              <a:t>Web design is the process of </a:t>
            </a:r>
            <a:r>
              <a:rPr lang="en-US" b="1" dirty="0"/>
              <a:t>planning and creating</a:t>
            </a:r>
            <a:r>
              <a:rPr lang="en-US" dirty="0"/>
              <a:t> the </a:t>
            </a:r>
            <a:r>
              <a:rPr lang="en-US" b="1" dirty="0"/>
              <a:t>visual layout, user experience (UX), and user interface (UI)</a:t>
            </a:r>
            <a:r>
              <a:rPr lang="en-US" dirty="0"/>
              <a:t> of a website.</a:t>
            </a:r>
          </a:p>
        </p:txBody>
      </p:sp>
    </p:spTree>
    <p:extLst>
      <p:ext uri="{BB962C8B-B14F-4D97-AF65-F5344CB8AC3E}">
        <p14:creationId xmlns:p14="http://schemas.microsoft.com/office/powerpoint/2010/main" val="273507296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66073" y="4817444"/>
            <a:ext cx="514350" cy="371416"/>
          </a:xfrm>
        </p:spPr>
        <p:txBody>
          <a:bodyPr/>
          <a:lstStyle/>
          <a:p>
            <a:fld id="{CE02F3F4-978A-4F22-8904-DD1959DE0DD5}" type="slidenum">
              <a:rPr lang="en-US" sz="2000" smtClean="0"/>
              <a:t>9</a:t>
            </a:fld>
            <a:endParaRPr 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3F057E-CF8E-4BD2-CC56-BFDD1FF7AA7B}"/>
              </a:ext>
            </a:extLst>
          </p:cNvPr>
          <p:cNvSpPr txBox="1"/>
          <p:nvPr/>
        </p:nvSpPr>
        <p:spPr bwMode="auto">
          <a:xfrm>
            <a:off x="101600" y="421889"/>
            <a:ext cx="5003800" cy="156966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Text Editors: VS Code, Sublime 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Browsers: Chrome, Firefox (with </a:t>
            </a:r>
            <a:r>
              <a:rPr lang="en-IN" sz="1600" dirty="0" err="1"/>
              <a:t>DevTools</a:t>
            </a:r>
            <a:r>
              <a:rPr lang="en-IN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Design Tools: Figma, Adobe XD, Canva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Frameworks: Bootstrap, Tailwind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Version Control: Git + GitHub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AFE4D-3A95-236C-103B-96CBBFC72770}"/>
              </a:ext>
            </a:extLst>
          </p:cNvPr>
          <p:cNvSpPr txBox="1"/>
          <p:nvPr/>
        </p:nvSpPr>
        <p:spPr bwMode="auto">
          <a:xfrm>
            <a:off x="221489" y="1672661"/>
            <a:ext cx="7512812" cy="25545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pPr algn="just"/>
            <a:endParaRPr lang="en-IN" sz="1600" dirty="0"/>
          </a:p>
          <a:p>
            <a:pPr algn="just"/>
            <a:endParaRPr lang="en-IN" sz="1600" dirty="0"/>
          </a:p>
          <a:p>
            <a:pPr algn="just"/>
            <a:r>
              <a:rPr lang="en-IN" sz="1600" dirty="0"/>
              <a:t>🔍 Basic tags list:</a:t>
            </a:r>
          </a:p>
          <a:p>
            <a:pPr algn="just"/>
            <a:r>
              <a:rPr lang="en-IN" sz="1600" dirty="0"/>
              <a:t>&lt;!DOCTYPE html&gt;: Declares the document as HTML5.</a:t>
            </a:r>
          </a:p>
          <a:p>
            <a:pPr algn="just"/>
            <a:r>
              <a:rPr lang="en-IN" sz="1600" dirty="0"/>
              <a:t>&lt;html&gt;: Root element of the page.</a:t>
            </a:r>
          </a:p>
          <a:p>
            <a:pPr algn="just"/>
            <a:r>
              <a:rPr lang="en-IN" sz="1600" dirty="0"/>
              <a:t>&lt;head&gt;: Contains metadata, title, links to CSS, etc.</a:t>
            </a:r>
          </a:p>
          <a:p>
            <a:pPr algn="just"/>
            <a:r>
              <a:rPr lang="en-IN" sz="1600" dirty="0"/>
              <a:t>&lt;body&gt;: The visible content of the webpage.</a:t>
            </a:r>
          </a:p>
          <a:p>
            <a:pPr algn="just"/>
            <a:r>
              <a:rPr lang="en-IN" sz="1600" dirty="0"/>
              <a:t>&lt;h1&gt; to &lt;h6&gt;: Headings.</a:t>
            </a:r>
          </a:p>
          <a:p>
            <a:pPr algn="just"/>
            <a:r>
              <a:rPr lang="en-IN" sz="1600" dirty="0"/>
              <a:t>&lt;p&gt;: Paragraph.</a:t>
            </a:r>
          </a:p>
          <a:p>
            <a:pPr algn="just"/>
            <a:r>
              <a:rPr lang="en-IN" sz="1600" dirty="0"/>
              <a:t>Other common elements:  &lt;a&gt;, &lt;</a:t>
            </a:r>
            <a:r>
              <a:rPr lang="en-IN" sz="1600" dirty="0" err="1"/>
              <a:t>img</a:t>
            </a:r>
            <a:r>
              <a:rPr lang="en-IN" sz="1600" dirty="0"/>
              <a:t>&gt;, &lt;div&gt;, &lt;span&gt;, &lt;</a:t>
            </a:r>
            <a:r>
              <a:rPr lang="en-IN" sz="1600" dirty="0" err="1"/>
              <a:t>ul</a:t>
            </a:r>
            <a:r>
              <a:rPr lang="en-IN" sz="1600" dirty="0"/>
              <a:t>&gt;, &lt;table&gt;, etc….</a:t>
            </a:r>
          </a:p>
        </p:txBody>
      </p:sp>
      <p:graphicFrame>
        <p:nvGraphicFramePr>
          <p:cNvPr id="13" name="Object 12">
            <a:hlinkClick r:id="rId2" action="ppaction://hlinkfile"/>
            <a:extLst>
              <a:ext uri="{FF2B5EF4-FFF2-40B4-BE49-F238E27FC236}">
                <a16:creationId xmlns:a16="http://schemas.microsoft.com/office/drawing/2014/main" id="{ABB36917-B18B-0CC6-1FE4-59CBA28908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592619"/>
              </p:ext>
            </p:extLst>
          </p:nvPr>
        </p:nvGraphicFramePr>
        <p:xfrm>
          <a:off x="4625149" y="1206719"/>
          <a:ext cx="4297362" cy="9014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76446" imgH="514326" progId="Package">
                  <p:embed/>
                </p:oleObj>
              </mc:Choice>
              <mc:Fallback>
                <p:oleObj name="Packager Shell Object" showAsIcon="1" r:id="rId3" imgW="1076446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5149" y="1206719"/>
                        <a:ext cx="4297362" cy="9014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A0B5FCA-6447-0198-BAD0-DACEF6622823}"/>
              </a:ext>
            </a:extLst>
          </p:cNvPr>
          <p:cNvSpPr txBox="1"/>
          <p:nvPr/>
        </p:nvSpPr>
        <p:spPr bwMode="auto">
          <a:xfrm>
            <a:off x="155956" y="120571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b="1" dirty="0"/>
              <a:t>Basics of HTML5 and web design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2875292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1831</Words>
  <Application>Microsoft Office PowerPoint</Application>
  <PresentationFormat>On-screen Show (16:9)</PresentationFormat>
  <Paragraphs>304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Times New Roman</vt:lpstr>
      <vt:lpstr>Garamond</vt:lpstr>
      <vt:lpstr>Wingdings</vt:lpstr>
      <vt:lpstr>MC Powerpoint Template</vt:lpstr>
      <vt:lpstr>Package</vt:lpstr>
      <vt:lpstr>Course Title - Web System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</cp:revision>
  <dcterms:created xsi:type="dcterms:W3CDTF">2016-09-09T13:34:00Z</dcterms:created>
  <dcterms:modified xsi:type="dcterms:W3CDTF">2025-06-27T20:06:02Z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2057-12.2.0.19805</vt:lpwstr>
  </property>
</Properties>
</file>