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13"/>
  </p:handoutMasterIdLst>
  <p:sldIdLst>
    <p:sldId id="491" r:id="rId3"/>
    <p:sldId id="544" r:id="rId5"/>
    <p:sldId id="783" r:id="rId6"/>
    <p:sldId id="784" r:id="rId7"/>
    <p:sldId id="782" r:id="rId8"/>
    <p:sldId id="785" r:id="rId9"/>
    <p:sldId id="786" r:id="rId10"/>
    <p:sldId id="788" r:id="rId11"/>
    <p:sldId id="743" r:id="rId12"/>
  </p:sldIdLst>
  <p:sldSz cx="9144000" cy="5143500" type="screen16x9"/>
  <p:notesSz cx="6858000" cy="9296400"/>
  <p:embeddedFontLst>
    <p:embeddedFont>
      <p:font typeface="Roboto" panose="02000000000000000000" pitchFamily="2" charset="0"/>
      <p:regular r:id="rId17"/>
      <p:bold r:id="rId18"/>
    </p:embeddedFont>
    <p:embeddedFont>
      <p:font typeface="Garamond" panose="02020404030301010803" charset="0"/>
      <p:regular r:id="rId19"/>
      <p:bold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62" userDrawn="1">
          <p15:clr>
            <a:srgbClr val="A4A3A4"/>
          </p15:clr>
        </p15:guide>
        <p15:guide id="2" orient="horz" pos="345"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42" userDrawn="1">
          <p15:clr>
            <a:srgbClr val="A4A3A4"/>
          </p15:clr>
        </p15:guide>
        <p15:guide id="9" pos="6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62"/>
        <p:guide orient="horz" pos="345"/>
        <p:guide orient="horz" pos="394"/>
        <p:guide pos="584"/>
        <p:guide pos="5235"/>
        <p:guide pos="2902"/>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6"/>
        <p:guide orient="horz" pos="5484"/>
        <p:guide orient="horz" pos="5773"/>
        <p:guide pos="328"/>
        <p:guide pos="40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2.xml"/><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 </a:t>
            </a:r>
            <a:r>
              <a:rPr lang="en-GB" altLang="en-US" sz="1800" b="1" dirty="0">
                <a:solidFill>
                  <a:srgbClr val="0070C0"/>
                </a:solidFill>
              </a:rPr>
              <a:t>Web System Engineering</a:t>
            </a:r>
            <a:endParaRPr lang="en-GB" altLang="en-US" sz="1800" b="1" dirty="0">
              <a:solidFill>
                <a:srgbClr val="0070C0"/>
              </a:solidFill>
            </a:endParaRPr>
          </a:p>
        </p:txBody>
      </p:sp>
      <p:sp>
        <p:nvSpPr>
          <p:cNvPr id="5" name="Text Placeholder 4"/>
          <p:cNvSpPr>
            <a:spLocks noGrp="1"/>
          </p:cNvSpPr>
          <p:nvPr>
            <p:ph type="body" idx="1"/>
          </p:nvPr>
        </p:nvSpPr>
        <p:spPr>
          <a:xfrm>
            <a:off x="675640" y="2488565"/>
            <a:ext cx="8329295" cy="381000"/>
          </a:xfrm>
        </p:spPr>
        <p:txBody>
          <a:bodyPr/>
          <a:lstStyle/>
          <a:p>
            <a:pPr algn="l"/>
            <a:r>
              <a:rPr lang="en-US" dirty="0"/>
              <a:t>Topic Title -</a:t>
            </a:r>
            <a:r>
              <a:rPr lang="en-GB" altLang="en-US" dirty="0"/>
              <a:t> </a:t>
            </a:r>
            <a:r>
              <a:rPr lang="en-GB" altLang="en-US" sz="1800" b="1" dirty="0">
                <a:solidFill>
                  <a:srgbClr val="0070C0"/>
                </a:solidFill>
              </a:rPr>
              <a:t>C</a:t>
            </a:r>
            <a:r>
              <a:rPr lang="en-US" altLang="en-GB" sz="1800" b="1" dirty="0">
                <a:solidFill>
                  <a:srgbClr val="0070C0"/>
                </a:solidFill>
              </a:rPr>
              <a:t>reate a native and web app, JSX, class and function</a:t>
            </a:r>
            <a:endParaRPr lang="en-US" altLang="en-GB" sz="1800" b="1" dirty="0">
              <a:solidFill>
                <a:srgbClr val="0070C0"/>
              </a:solidFill>
            </a:endParaRPr>
          </a:p>
          <a:p>
            <a:pPr algn="l"/>
            <a:r>
              <a:rPr lang="en-US" altLang="en-GB" sz="1800" b="1" dirty="0">
                <a:solidFill>
                  <a:srgbClr val="0070C0"/>
                </a:solidFill>
              </a:rPr>
              <a:t>components, props, state, lifecycle methods, and hooks</a:t>
            </a:r>
            <a:endParaRPr lang="en-US" altLang="en-GB" sz="1800" b="1" dirty="0">
              <a:solidFill>
                <a:srgbClr val="0070C0"/>
              </a:solidFill>
            </a:endParaRPr>
          </a:p>
          <a:p>
            <a:pPr algn="l"/>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C</a:t>
            </a:r>
            <a:r>
              <a:rPr lang="en-US" altLang="en-GB" sz="2000"/>
              <a:t>reate a native and web app</a:t>
            </a:r>
            <a:endParaRPr lang="en-US" altLang="en-GB" sz="2000"/>
          </a:p>
        </p:txBody>
      </p:sp>
      <p:sp>
        <p:nvSpPr>
          <p:cNvPr id="6" name="Text Box 5"/>
          <p:cNvSpPr txBox="1"/>
          <p:nvPr/>
        </p:nvSpPr>
        <p:spPr>
          <a:xfrm>
            <a:off x="191135" y="800735"/>
            <a:ext cx="7839710" cy="583565"/>
          </a:xfrm>
          <a:prstGeom prst="rect">
            <a:avLst/>
          </a:prstGeom>
        </p:spPr>
        <p:txBody>
          <a:bodyPr wrap="square">
            <a:spAutoFit/>
          </a:bodyPr>
          <a:p>
            <a:r>
              <a:rPr sz="1600"/>
              <a:t>To create a native app and a web app using HTML5, you'll need to understand the differences between the two and the technologies that can be used to build them.</a:t>
            </a:r>
            <a:endParaRPr sz="1600"/>
          </a:p>
        </p:txBody>
      </p:sp>
      <p:sp>
        <p:nvSpPr>
          <p:cNvPr id="7" name="Text Box 6"/>
          <p:cNvSpPr txBox="1"/>
          <p:nvPr/>
        </p:nvSpPr>
        <p:spPr>
          <a:xfrm>
            <a:off x="353060" y="1751330"/>
            <a:ext cx="8112125" cy="1148715"/>
          </a:xfrm>
          <a:prstGeom prst="rect">
            <a:avLst/>
          </a:prstGeom>
        </p:spPr>
        <p:txBody>
          <a:bodyPr wrap="square">
            <a:spAutoFit/>
          </a:bodyPr>
          <a:p>
            <a:pPr>
              <a:spcAft>
                <a:spcPct val="60000"/>
              </a:spcAft>
            </a:pPr>
            <a:r>
              <a:rPr sz="2200" b="1"/>
              <a:t>1. Web App Using HTML5</a:t>
            </a:r>
            <a:endParaRPr sz="2200" b="1"/>
          </a:p>
          <a:p>
            <a:r>
              <a:rPr sz="1600"/>
              <a:t>A web app is simply a web-based application that runs in the browser. You only need HTML, CSS, and JavaScript for a web app, and it can be accessed from any browser.</a:t>
            </a:r>
            <a:endParaRPr sz="1600"/>
          </a:p>
        </p:txBody>
      </p:sp>
      <p:graphicFrame>
        <p:nvGraphicFramePr>
          <p:cNvPr id="8" name="Object 7">
            <a:hlinkClick r:id="" action="ppaction://ole?verb="/>
          </p:cNvPr>
          <p:cNvGraphicFramePr>
            <a:graphicFrameLocks noChangeAspect="1"/>
          </p:cNvGraphicFramePr>
          <p:nvPr/>
        </p:nvGraphicFramePr>
        <p:xfrm>
          <a:off x="191135" y="3056255"/>
          <a:ext cx="1686560" cy="1266190"/>
        </p:xfrm>
        <a:graphic>
          <a:graphicData uri="http://schemas.openxmlformats.org/presentationml/2006/ole">
            <mc:AlternateContent xmlns:mc="http://schemas.openxmlformats.org/markup-compatibility/2006">
              <mc:Choice xmlns:v="urn:schemas-microsoft-com:vml" Requires="v">
                <p:oleObj spid="_x0000_s1025" name="" showAsIcon="1" r:id="rId1" imgW="971550" imgH="628650" progId="Package">
                  <p:embed/>
                </p:oleObj>
              </mc:Choice>
              <mc:Fallback>
                <p:oleObj name="" showAsIcon="1" r:id="rId1" imgW="971550" imgH="628650" progId="Package">
                  <p:embed/>
                  <p:pic>
                    <p:nvPicPr>
                      <p:cNvPr id="0" name="Picture 1024"/>
                      <p:cNvPicPr/>
                      <p:nvPr/>
                    </p:nvPicPr>
                    <p:blipFill>
                      <a:blip r:embed="rId2"/>
                      <a:stretch>
                        <a:fillRect/>
                      </a:stretch>
                    </p:blipFill>
                    <p:spPr>
                      <a:xfrm>
                        <a:off x="191135" y="3056255"/>
                        <a:ext cx="1686560" cy="1266190"/>
                      </a:xfrm>
                      <a:prstGeom prst="rect">
                        <a:avLst/>
                      </a:prstGeom>
                    </p:spPr>
                  </p:pic>
                </p:oleObj>
              </mc:Fallback>
            </mc:AlternateContent>
          </a:graphicData>
        </a:graphic>
      </p:graphicFrame>
      <p:sp>
        <p:nvSpPr>
          <p:cNvPr id="9" name="Text Box 8"/>
          <p:cNvSpPr txBox="1"/>
          <p:nvPr/>
        </p:nvSpPr>
        <p:spPr>
          <a:xfrm>
            <a:off x="2454275" y="3246120"/>
            <a:ext cx="6440805" cy="829945"/>
          </a:xfrm>
          <a:prstGeom prst="rect">
            <a:avLst/>
          </a:prstGeom>
        </p:spPr>
        <p:txBody>
          <a:bodyPr wrap="square">
            <a:spAutoFit/>
          </a:bodyPr>
          <a:p>
            <a:pPr marL="285750" indent="-285750">
              <a:buFont typeface="Wingdings" panose="05000000000000000000" charset="0"/>
              <a:buChar char="Ø"/>
            </a:pPr>
            <a:r>
              <a:rPr sz="1600"/>
              <a:t>HTML5: Basic structure of your web app.</a:t>
            </a:r>
            <a:endParaRPr sz="1600"/>
          </a:p>
          <a:p>
            <a:pPr marL="285750" indent="-285750">
              <a:buFont typeface="Wingdings" panose="05000000000000000000" charset="0"/>
              <a:buChar char="Ø"/>
            </a:pPr>
            <a:r>
              <a:rPr sz="1600"/>
              <a:t>CSS: Styling for your app.</a:t>
            </a:r>
            <a:endParaRPr sz="1600"/>
          </a:p>
          <a:p>
            <a:pPr marL="285750" indent="-285750">
              <a:buFont typeface="Wingdings" panose="05000000000000000000" charset="0"/>
              <a:buChar char="Ø"/>
            </a:pPr>
            <a:r>
              <a:rPr sz="1600"/>
              <a:t>JavaScript: Adding interactivity to your app (like clicking a button</a:t>
            </a:r>
            <a:endParaRPr sz="16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C</a:t>
            </a:r>
            <a:r>
              <a:rPr lang="en-US" altLang="en-GB" sz="2000"/>
              <a:t>reate a native and web app</a:t>
            </a:r>
            <a:endParaRPr lang="en-US" altLang="en-GB" sz="2000"/>
          </a:p>
        </p:txBody>
      </p:sp>
      <p:sp>
        <p:nvSpPr>
          <p:cNvPr id="2" name="Text Box 1"/>
          <p:cNvSpPr txBox="1"/>
          <p:nvPr/>
        </p:nvSpPr>
        <p:spPr>
          <a:xfrm>
            <a:off x="387985" y="548323"/>
            <a:ext cx="5080000" cy="337185"/>
          </a:xfrm>
          <a:prstGeom prst="rect">
            <a:avLst/>
          </a:prstGeom>
        </p:spPr>
        <p:txBody>
          <a:bodyPr>
            <a:spAutoFit/>
          </a:bodyPr>
          <a:p>
            <a:r>
              <a:rPr sz="1600"/>
              <a:t>2. Native App Using HTML5 (via Hybrid Frameworks)</a:t>
            </a:r>
            <a:endParaRPr sz="1600"/>
          </a:p>
        </p:txBody>
      </p:sp>
      <p:sp>
        <p:nvSpPr>
          <p:cNvPr id="3" name="Text Box 2"/>
          <p:cNvSpPr txBox="1"/>
          <p:nvPr/>
        </p:nvSpPr>
        <p:spPr>
          <a:xfrm>
            <a:off x="693420" y="885825"/>
            <a:ext cx="8367395" cy="1076325"/>
          </a:xfrm>
          <a:prstGeom prst="rect">
            <a:avLst/>
          </a:prstGeom>
        </p:spPr>
        <p:txBody>
          <a:bodyPr wrap="square">
            <a:spAutoFit/>
          </a:bodyPr>
          <a:p>
            <a:r>
              <a:rPr sz="1600"/>
              <a:t>To build a native app using HTML5, you'll use a hybrid mobile app framework like Cordova (previously known as PhoneGap) or Ionic. These frameworks allow you to write your app using HTML, CSS, and JavaScript, then package it into a native app for platforms like iOS and Android.</a:t>
            </a:r>
            <a:endParaRPr sz="1600"/>
          </a:p>
        </p:txBody>
      </p:sp>
      <p:sp>
        <p:nvSpPr>
          <p:cNvPr id="6" name="Text Box 5"/>
          <p:cNvSpPr txBox="1"/>
          <p:nvPr/>
        </p:nvSpPr>
        <p:spPr>
          <a:xfrm>
            <a:off x="387985" y="2968625"/>
            <a:ext cx="8286750" cy="1640840"/>
          </a:xfrm>
          <a:prstGeom prst="rect">
            <a:avLst/>
          </a:prstGeom>
        </p:spPr>
        <p:txBody>
          <a:bodyPr wrap="square">
            <a:spAutoFit/>
          </a:bodyPr>
          <a:p>
            <a:pPr>
              <a:spcAft>
                <a:spcPct val="60000"/>
              </a:spcAft>
            </a:pPr>
            <a:r>
              <a:rPr sz="2200" b="1"/>
              <a:t>Key Differences Between Web and Native Apps</a:t>
            </a:r>
            <a:endParaRPr sz="2200" b="1"/>
          </a:p>
          <a:p>
            <a:pPr marL="285750" indent="-285750">
              <a:buFont typeface="Wingdings" panose="05000000000000000000" charset="0"/>
              <a:buChar char="Ø"/>
            </a:pPr>
            <a:r>
              <a:rPr sz="1600"/>
              <a:t>Web App: Runs inside a web browser, no installation required. Uses web technologies (HTML, CSS, JavaScript).</a:t>
            </a:r>
            <a:endParaRPr sz="1600"/>
          </a:p>
          <a:p>
            <a:pPr marL="285750" indent="-285750">
              <a:buFont typeface="Wingdings" panose="05000000000000000000" charset="0"/>
              <a:buChar char="Ø"/>
            </a:pPr>
            <a:r>
              <a:rPr sz="1600"/>
              <a:t>Native App: Installed on the device and runs natively. Built using a hybrid framework like Cordova, which lets you write HTML5 code and package it for iOS/Android.</a:t>
            </a:r>
            <a:endParaRPr sz="1600"/>
          </a:p>
        </p:txBody>
      </p:sp>
      <p:graphicFrame>
        <p:nvGraphicFramePr>
          <p:cNvPr id="7" name="Object 6">
            <a:hlinkClick r:id="" action="ppaction://ole?verb="/>
          </p:cNvPr>
          <p:cNvGraphicFramePr>
            <a:graphicFrameLocks noChangeAspect="1"/>
          </p:cNvGraphicFramePr>
          <p:nvPr/>
        </p:nvGraphicFramePr>
        <p:xfrm>
          <a:off x="2595245" y="1736725"/>
          <a:ext cx="1582420" cy="1023620"/>
        </p:xfrm>
        <a:graphic>
          <a:graphicData uri="http://schemas.openxmlformats.org/presentationml/2006/ole">
            <mc:AlternateContent xmlns:mc="http://schemas.openxmlformats.org/markup-compatibility/2006">
              <mc:Choice xmlns:v="urn:schemas-microsoft-com:vml" Requires="v">
                <p:oleObj spid="_x0000_s2049" name="" showAsIcon="1" r:id="rId1" imgW="971550" imgH="628650" progId="Package">
                  <p:embed/>
                </p:oleObj>
              </mc:Choice>
              <mc:Fallback>
                <p:oleObj name="" showAsIcon="1" r:id="rId1" imgW="971550" imgH="628650" progId="Package">
                  <p:embed/>
                  <p:pic>
                    <p:nvPicPr>
                      <p:cNvPr id="0" name="Picture 2048"/>
                      <p:cNvPicPr/>
                      <p:nvPr/>
                    </p:nvPicPr>
                    <p:blipFill>
                      <a:blip r:embed="rId2"/>
                      <a:stretch>
                        <a:fillRect/>
                      </a:stretch>
                    </p:blipFill>
                    <p:spPr>
                      <a:xfrm>
                        <a:off x="2595245" y="1736725"/>
                        <a:ext cx="1582420" cy="1023620"/>
                      </a:xfrm>
                      <a:prstGeom prst="rect">
                        <a:avLst/>
                      </a:prstGeom>
                    </p:spPr>
                  </p:pic>
                </p:oleObj>
              </mc:Fallback>
            </mc:AlternateContent>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JSX</a:t>
            </a:r>
            <a:endParaRPr lang="en-GB" altLang="en-US" sz="2000"/>
          </a:p>
        </p:txBody>
      </p:sp>
      <p:sp>
        <p:nvSpPr>
          <p:cNvPr id="2" name="Text Box 1"/>
          <p:cNvSpPr txBox="1"/>
          <p:nvPr/>
        </p:nvSpPr>
        <p:spPr>
          <a:xfrm>
            <a:off x="191135" y="415925"/>
            <a:ext cx="8275320" cy="1322070"/>
          </a:xfrm>
          <a:prstGeom prst="rect">
            <a:avLst/>
          </a:prstGeom>
        </p:spPr>
        <p:txBody>
          <a:bodyPr wrap="square">
            <a:spAutoFit/>
          </a:bodyPr>
          <a:p>
            <a:r>
              <a:rPr sz="1600"/>
              <a:t>JSX (JavaScript XML) is a syntax extension for JavaScript used with React to describe what the UI should look like. It allows you to write HTML-like code within JavaScript, which makes it easier to define components and manage user interfaces in web applications. JSX is used primarily in React development but can also be used in other libraries or frameworks that support similar syntax.</a:t>
            </a:r>
            <a:endParaRPr sz="1600"/>
          </a:p>
        </p:txBody>
      </p:sp>
      <p:sp>
        <p:nvSpPr>
          <p:cNvPr id="3" name="Text Box 2"/>
          <p:cNvSpPr txBox="1"/>
          <p:nvPr/>
        </p:nvSpPr>
        <p:spPr>
          <a:xfrm>
            <a:off x="317500" y="2065973"/>
            <a:ext cx="5080000" cy="337185"/>
          </a:xfrm>
          <a:prstGeom prst="rect">
            <a:avLst/>
          </a:prstGeom>
        </p:spPr>
        <p:txBody>
          <a:bodyPr>
            <a:spAutoFit/>
          </a:bodyPr>
          <a:p>
            <a:r>
              <a:rPr sz="1600"/>
              <a:t>Key Features of JSX:</a:t>
            </a:r>
            <a:endParaRPr sz="1600"/>
          </a:p>
        </p:txBody>
      </p:sp>
      <p:graphicFrame>
        <p:nvGraphicFramePr>
          <p:cNvPr id="7" name="Object 6">
            <a:hlinkClick r:id="" action="ppaction://ole?verb="/>
          </p:cNvPr>
          <p:cNvGraphicFramePr>
            <a:graphicFrameLocks noChangeAspect="1"/>
          </p:cNvGraphicFramePr>
          <p:nvPr/>
        </p:nvGraphicFramePr>
        <p:xfrm>
          <a:off x="2771140" y="1943100"/>
          <a:ext cx="971550" cy="628650"/>
        </p:xfrm>
        <a:graphic>
          <a:graphicData uri="http://schemas.openxmlformats.org/presentationml/2006/ole">
            <mc:AlternateContent xmlns:mc="http://schemas.openxmlformats.org/markup-compatibility/2006">
              <mc:Choice xmlns:v="urn:schemas-microsoft-com:vml" Requires="v">
                <p:oleObj spid="_x0000_s3073" name="" showAsIcon="1" r:id="rId1" imgW="971550" imgH="628650" progId="Package">
                  <p:embed/>
                </p:oleObj>
              </mc:Choice>
              <mc:Fallback>
                <p:oleObj name="" showAsIcon="1" r:id="rId1" imgW="971550" imgH="628650" progId="Package">
                  <p:embed/>
                  <p:pic>
                    <p:nvPicPr>
                      <p:cNvPr id="0" name="Picture 3072"/>
                      <p:cNvPicPr/>
                      <p:nvPr/>
                    </p:nvPicPr>
                    <p:blipFill>
                      <a:blip r:embed="rId2"/>
                      <a:stretch>
                        <a:fillRect/>
                      </a:stretch>
                    </p:blipFill>
                    <p:spPr>
                      <a:xfrm>
                        <a:off x="2771140" y="1943100"/>
                        <a:ext cx="971550" cy="628650"/>
                      </a:xfrm>
                      <a:prstGeom prst="rect">
                        <a:avLst/>
                      </a:prstGeom>
                    </p:spPr>
                  </p:pic>
                </p:oleObj>
              </mc:Fallback>
            </mc:AlternateContent>
          </a:graphicData>
        </a:graphic>
      </p:graphicFrame>
      <p:sp>
        <p:nvSpPr>
          <p:cNvPr id="8" name="Text Box 7"/>
          <p:cNvSpPr txBox="1"/>
          <p:nvPr/>
        </p:nvSpPr>
        <p:spPr>
          <a:xfrm>
            <a:off x="571500" y="2886075"/>
            <a:ext cx="8247380" cy="1661795"/>
          </a:xfrm>
          <a:prstGeom prst="rect">
            <a:avLst/>
          </a:prstGeom>
          <a:noFill/>
          <a:ln w="19050" algn="ctr">
            <a:noFill/>
            <a:miter lim="800000"/>
          </a:ln>
        </p:spPr>
        <p:txBody>
          <a:bodyPr wrap="square" lIns="0" tIns="0" rIns="0" bIns="0" rtlCol="0" anchor="t">
            <a:spAutoFit/>
          </a:bodyPr>
          <a:p>
            <a:pPr indent="0">
              <a:buFont typeface="Wingdings" panose="05000000000000000000" charset="0"/>
              <a:buNone/>
            </a:pPr>
            <a:r>
              <a:rPr lang="en-US" altLang="en-GB" sz="1200" dirty="0" err="1" smtClean="0"/>
              <a:t>Benefits of JSX in Web App Development:</a:t>
            </a:r>
            <a:endParaRPr lang="en-US" altLang="en-GB" sz="1200" dirty="0" err="1" smtClean="0"/>
          </a:p>
          <a:p>
            <a:pPr marL="171450" indent="-171450">
              <a:buFont typeface="Wingdings" panose="05000000000000000000" charset="0"/>
              <a:buChar char="Ø"/>
            </a:pPr>
            <a:r>
              <a:rPr lang="en-US" altLang="en-GB" sz="1200" b="1" dirty="0" err="1" smtClean="0">
                <a:highlight>
                  <a:srgbClr val="FFFF00"/>
                </a:highlight>
              </a:rPr>
              <a:t>Declarative Syntax:</a:t>
            </a:r>
            <a:r>
              <a:rPr lang="en-US" altLang="en-GB" sz="1200" dirty="0" err="1" smtClean="0"/>
              <a:t> JSX allows developers to declare what the UI should look like, which makes code more readable and easier to maintain.</a:t>
            </a:r>
            <a:endParaRPr lang="en-US" altLang="en-GB" sz="1200" dirty="0" err="1" smtClean="0"/>
          </a:p>
          <a:p>
            <a:pPr marL="171450" indent="-171450">
              <a:buFont typeface="Wingdings" panose="05000000000000000000" charset="0"/>
              <a:buChar char="Ø"/>
            </a:pPr>
            <a:r>
              <a:rPr lang="en-US" altLang="en-GB" sz="1200" b="1" dirty="0" err="1" smtClean="0">
                <a:highlight>
                  <a:srgbClr val="FFFF00"/>
                </a:highlight>
              </a:rPr>
              <a:t>Rich Ecosystem:</a:t>
            </a:r>
            <a:r>
              <a:rPr lang="en-US" altLang="en-GB" sz="1200" dirty="0" err="1" smtClean="0"/>
              <a:t> Since JSX is mainly used with React, it benefits from the large React ecosystem, which includes tools, libraries, and an active community.</a:t>
            </a:r>
            <a:endParaRPr lang="en-US" altLang="en-GB" sz="1200" dirty="0" err="1" smtClean="0"/>
          </a:p>
          <a:p>
            <a:pPr marL="171450" indent="-171450">
              <a:buFont typeface="Wingdings" panose="05000000000000000000" charset="0"/>
              <a:buChar char="Ø"/>
            </a:pPr>
            <a:r>
              <a:rPr lang="en-US" altLang="en-GB" sz="1200" b="1" dirty="0" err="1" smtClean="0">
                <a:highlight>
                  <a:srgbClr val="FFFF00"/>
                </a:highlight>
              </a:rPr>
              <a:t>Integration with JavaScript: </a:t>
            </a:r>
            <a:r>
              <a:rPr lang="en-US" altLang="en-GB" sz="1200" dirty="0" err="1" smtClean="0"/>
              <a:t>JSX allows JavaScript code to be embedded seamlessly within HTML-like structures, making it easy to manage dynamic data and interactions.</a:t>
            </a:r>
            <a:endParaRPr lang="en-US" altLang="en-GB" sz="1200" dirty="0" err="1" smtClean="0"/>
          </a:p>
          <a:p>
            <a:pPr marL="171450" indent="-171450">
              <a:buFont typeface="Wingdings" panose="05000000000000000000" charset="0"/>
              <a:buChar char="Ø"/>
            </a:pPr>
            <a:r>
              <a:rPr lang="en-US" altLang="en-GB" sz="1200" b="1" dirty="0" err="1" smtClean="0">
                <a:highlight>
                  <a:srgbClr val="FFFF00"/>
                </a:highlight>
              </a:rPr>
              <a:t>Component Reusability:</a:t>
            </a:r>
            <a:r>
              <a:rPr lang="en-US" altLang="en-GB" sz="1200" dirty="0" err="1" smtClean="0"/>
              <a:t> JSX enables you to break down your UI into reusable components, improving maintainability and scalability.</a:t>
            </a:r>
            <a:endParaRPr lang="en-GB" altLang="en-US" sz="1200" dirty="0" err="1" smtClean="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sz="2000" b="1">
                <a:sym typeface="+mn-ea"/>
              </a:rPr>
              <a:t>Classes</a:t>
            </a:r>
            <a:r>
              <a:rPr lang="en-GB" altLang="en-US" sz="2000" b="1">
                <a:sym typeface="+mn-ea"/>
              </a:rPr>
              <a:t> and</a:t>
            </a:r>
            <a:r>
              <a:rPr sz="2000" b="1">
                <a:sym typeface="+mn-ea"/>
              </a:rPr>
              <a:t> Functions components</a:t>
            </a:r>
            <a:endParaRPr lang="en-US" altLang="en-GB" sz="2000"/>
          </a:p>
        </p:txBody>
      </p:sp>
      <p:sp>
        <p:nvSpPr>
          <p:cNvPr id="2" name="Text Box 1"/>
          <p:cNvSpPr txBox="1"/>
          <p:nvPr/>
        </p:nvSpPr>
        <p:spPr>
          <a:xfrm>
            <a:off x="294005" y="637540"/>
            <a:ext cx="8171815" cy="1394460"/>
          </a:xfrm>
          <a:prstGeom prst="rect">
            <a:avLst/>
          </a:prstGeom>
        </p:spPr>
        <p:txBody>
          <a:bodyPr wrap="square">
            <a:spAutoFit/>
          </a:bodyPr>
          <a:p>
            <a:pPr>
              <a:spcAft>
                <a:spcPct val="60000"/>
              </a:spcAft>
            </a:pPr>
            <a:r>
              <a:rPr sz="2200" b="1"/>
              <a:t>JavaScript Classes (for creating components):</a:t>
            </a:r>
            <a:endParaRPr sz="2200" b="1"/>
          </a:p>
          <a:p>
            <a:r>
              <a:rPr sz="1600"/>
              <a:t>In JavaScript, you can use classes to create reusable, modular, and object-oriented code. This is different from React components, but JavaScript classes are often used to represent complex components in traditional web development.</a:t>
            </a:r>
            <a:endParaRPr sz="1600"/>
          </a:p>
        </p:txBody>
      </p:sp>
      <p:graphicFrame>
        <p:nvGraphicFramePr>
          <p:cNvPr id="3" name="Object 2">
            <a:hlinkClick r:id="" action="ppaction://ole?verb="/>
          </p:cNvPr>
          <p:cNvGraphicFramePr>
            <a:graphicFrameLocks noChangeAspect="1"/>
          </p:cNvGraphicFramePr>
          <p:nvPr/>
        </p:nvGraphicFramePr>
        <p:xfrm>
          <a:off x="6904355" y="1870075"/>
          <a:ext cx="971550" cy="628650"/>
        </p:xfrm>
        <a:graphic>
          <a:graphicData uri="http://schemas.openxmlformats.org/presentationml/2006/ole">
            <mc:AlternateContent xmlns:mc="http://schemas.openxmlformats.org/markup-compatibility/2006">
              <mc:Choice xmlns:v="urn:schemas-microsoft-com:vml" Requires="v">
                <p:oleObj spid="_x0000_s4097" name="" showAsIcon="1" r:id="rId1" imgW="971550" imgH="628650" progId="Package">
                  <p:embed/>
                </p:oleObj>
              </mc:Choice>
              <mc:Fallback>
                <p:oleObj name="" showAsIcon="1" r:id="rId1" imgW="971550" imgH="628650" progId="Package">
                  <p:embed/>
                  <p:pic>
                    <p:nvPicPr>
                      <p:cNvPr id="0" name="Picture 4096"/>
                      <p:cNvPicPr/>
                      <p:nvPr/>
                    </p:nvPicPr>
                    <p:blipFill>
                      <a:blip r:embed="rId2"/>
                      <a:stretch>
                        <a:fillRect/>
                      </a:stretch>
                    </p:blipFill>
                    <p:spPr>
                      <a:xfrm>
                        <a:off x="6904355" y="1870075"/>
                        <a:ext cx="971550" cy="628650"/>
                      </a:xfrm>
                      <a:prstGeom prst="rect">
                        <a:avLst/>
                      </a:prstGeom>
                    </p:spPr>
                  </p:pic>
                </p:oleObj>
              </mc:Fallback>
            </mc:AlternateContent>
          </a:graphicData>
        </a:graphic>
      </p:graphicFrame>
      <p:sp>
        <p:nvSpPr>
          <p:cNvPr id="6" name="Text Box 5"/>
          <p:cNvSpPr txBox="1"/>
          <p:nvPr/>
        </p:nvSpPr>
        <p:spPr>
          <a:xfrm>
            <a:off x="294005" y="2571750"/>
            <a:ext cx="8425815" cy="429895"/>
          </a:xfrm>
          <a:prstGeom prst="rect">
            <a:avLst/>
          </a:prstGeom>
        </p:spPr>
        <p:txBody>
          <a:bodyPr wrap="square">
            <a:spAutoFit/>
          </a:bodyPr>
          <a:p>
            <a:r>
              <a:rPr sz="2200" b="1"/>
              <a:t>JavaScript Functions (for creating components):</a:t>
            </a:r>
            <a:endParaRPr sz="2200" b="1"/>
          </a:p>
        </p:txBody>
      </p:sp>
      <p:sp>
        <p:nvSpPr>
          <p:cNvPr id="7" name="Text Box 6"/>
          <p:cNvSpPr txBox="1"/>
          <p:nvPr/>
        </p:nvSpPr>
        <p:spPr>
          <a:xfrm>
            <a:off x="417195" y="3074670"/>
            <a:ext cx="8179435" cy="829945"/>
          </a:xfrm>
          <a:prstGeom prst="rect">
            <a:avLst/>
          </a:prstGeom>
        </p:spPr>
        <p:txBody>
          <a:bodyPr wrap="square">
            <a:spAutoFit/>
          </a:bodyPr>
          <a:p>
            <a:r>
              <a:rPr sz="1600"/>
              <a:t>Functions in JavaScript can also be used to create dynamic behavior or manage components without needing the object-oriented structure of classes. Functions are a simple way to define reusable code and add interactivity to HTML elements.</a:t>
            </a:r>
            <a:endParaRPr sz="1600"/>
          </a:p>
        </p:txBody>
      </p:sp>
      <p:graphicFrame>
        <p:nvGraphicFramePr>
          <p:cNvPr id="8" name="Object 7">
            <a:hlinkClick r:id="" action="ppaction://ole?verb="/>
          </p:cNvPr>
          <p:cNvGraphicFramePr>
            <a:graphicFrameLocks noChangeAspect="1"/>
          </p:cNvGraphicFramePr>
          <p:nvPr/>
        </p:nvGraphicFramePr>
        <p:xfrm>
          <a:off x="7080885" y="4093210"/>
          <a:ext cx="971550" cy="628650"/>
        </p:xfrm>
        <a:graphic>
          <a:graphicData uri="http://schemas.openxmlformats.org/presentationml/2006/ole">
            <mc:AlternateContent xmlns:mc="http://schemas.openxmlformats.org/markup-compatibility/2006">
              <mc:Choice xmlns:v="urn:schemas-microsoft-com:vml" Requires="v">
                <p:oleObj spid="_x0000_s4098" name="" showAsIcon="1" r:id="rId3" imgW="971550" imgH="628650" progId="Package">
                  <p:embed/>
                </p:oleObj>
              </mc:Choice>
              <mc:Fallback>
                <p:oleObj name="" showAsIcon="1" r:id="rId3" imgW="971550" imgH="628650" progId="Package">
                  <p:embed/>
                  <p:pic>
                    <p:nvPicPr>
                      <p:cNvPr id="0" name="Picture 4097"/>
                      <p:cNvPicPr/>
                      <p:nvPr/>
                    </p:nvPicPr>
                    <p:blipFill>
                      <a:blip r:embed="rId4"/>
                      <a:stretch>
                        <a:fillRect/>
                      </a:stretch>
                    </p:blipFill>
                    <p:spPr>
                      <a:xfrm>
                        <a:off x="7080885" y="4093210"/>
                        <a:ext cx="971550" cy="628650"/>
                      </a:xfrm>
                      <a:prstGeom prst="rect">
                        <a:avLst/>
                      </a:prstGeom>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10" name="Text Box 9"/>
          <p:cNvSpPr txBox="1"/>
          <p:nvPr/>
        </p:nvSpPr>
        <p:spPr>
          <a:xfrm>
            <a:off x="137160" y="269875"/>
            <a:ext cx="5114290" cy="337185"/>
          </a:xfrm>
          <a:prstGeom prst="rect">
            <a:avLst/>
          </a:prstGeom>
        </p:spPr>
        <p:txBody>
          <a:bodyPr wrap="square">
            <a:spAutoFit/>
          </a:bodyPr>
          <a:p>
            <a:pPr>
              <a:spcAft>
                <a:spcPct val="60000"/>
              </a:spcAft>
            </a:pPr>
            <a:r>
              <a:rPr sz="1600" b="1"/>
              <a:t>Summary of the Concepts in React:</a:t>
            </a:r>
            <a:endParaRPr sz="1600" b="1"/>
          </a:p>
        </p:txBody>
      </p:sp>
      <p:graphicFrame>
        <p:nvGraphicFramePr>
          <p:cNvPr id="11" name="Table 10"/>
          <p:cNvGraphicFramePr/>
          <p:nvPr/>
        </p:nvGraphicFramePr>
        <p:xfrm>
          <a:off x="277495" y="895350"/>
          <a:ext cx="7919085" cy="1676400"/>
        </p:xfrm>
        <a:graphic>
          <a:graphicData uri="http://schemas.openxmlformats.org/drawingml/2006/table">
            <a:tbl>
              <a:tblPr/>
              <a:tblGrid>
                <a:gridCol w="2639695"/>
                <a:gridCol w="2639695"/>
                <a:gridCol w="2639695"/>
              </a:tblGrid>
              <a:tr h="0">
                <a:tc>
                  <a:txBody>
                    <a:bodyPr/>
                    <a:p>
                      <a:r>
                        <a:rPr sz="1600"/>
                        <a:t>Concept</a:t>
                      </a:r>
                      <a:endParaRPr sz="1600"/>
                    </a:p>
                  </a:txBody>
                  <a:tcPr marL="0" marR="0" marT="0" marB="0" anchor="ctr" anchorCtr="0">
                    <a:lnL>
                      <a:noFill/>
                    </a:lnL>
                    <a:lnR>
                      <a:noFill/>
                    </a:lnR>
                    <a:lnT>
                      <a:noFill/>
                    </a:lnT>
                    <a:lnB>
                      <a:noFill/>
                    </a:lnB>
                    <a:noFill/>
                  </a:tcPr>
                </a:tc>
                <a:tc>
                  <a:txBody>
                    <a:bodyPr/>
                    <a:p>
                      <a:r>
                        <a:rPr sz="1600"/>
                        <a:t>Class Components</a:t>
                      </a:r>
                      <a:endParaRPr sz="1600"/>
                    </a:p>
                  </a:txBody>
                  <a:tcPr marL="0" marR="0" marT="0" marB="0" anchor="ctr" anchorCtr="0">
                    <a:lnL>
                      <a:noFill/>
                    </a:lnL>
                    <a:lnR>
                      <a:noFill/>
                    </a:lnR>
                    <a:lnT>
                      <a:noFill/>
                    </a:lnT>
                    <a:lnB>
                      <a:noFill/>
                    </a:lnB>
                    <a:noFill/>
                  </a:tcPr>
                </a:tc>
                <a:tc>
                  <a:txBody>
                    <a:bodyPr/>
                    <a:p>
                      <a:r>
                        <a:rPr sz="1600"/>
                        <a:t>Function Components with Hooks</a:t>
                      </a:r>
                      <a:endParaRPr sz="1600"/>
                    </a:p>
                  </a:txBody>
                  <a:tcPr marL="0" marR="0" marT="0" marB="0" anchor="ctr" anchorCtr="0">
                    <a:lnL>
                      <a:noFill/>
                    </a:lnL>
                    <a:lnR>
                      <a:noFill/>
                    </a:lnR>
                    <a:lnT>
                      <a:noFill/>
                    </a:lnT>
                    <a:lnB>
                      <a:noFill/>
                    </a:lnB>
                    <a:noFill/>
                  </a:tcPr>
                </a:tc>
              </a:tr>
              <a:tr h="0">
                <a:tc>
                  <a:txBody>
                    <a:bodyPr/>
                    <a:p>
                      <a:r>
                        <a:rPr sz="1600"/>
                        <a:t>Props</a:t>
                      </a:r>
                      <a:endParaRPr sz="1600"/>
                    </a:p>
                  </a:txBody>
                  <a:tcPr marL="0" marR="0" marT="0" marB="0" anchor="ctr" anchorCtr="0">
                    <a:lnL>
                      <a:noFill/>
                    </a:lnL>
                    <a:lnR>
                      <a:noFill/>
                    </a:lnR>
                    <a:lnT>
                      <a:noFill/>
                    </a:lnT>
                    <a:lnB>
                      <a:noFill/>
                    </a:lnB>
                    <a:noFill/>
                  </a:tcPr>
                </a:tc>
                <a:tc>
                  <a:txBody>
                    <a:bodyPr/>
                    <a:p>
                      <a:r>
                        <a:rPr sz="1600"/>
                        <a:t>Passed down from parent and accessed via </a:t>
                      </a:r>
                      <a:r>
                        <a:rPr sz="1600"/>
                        <a:t>this.props</a:t>
                      </a:r>
                      <a:endParaRPr sz="1600"/>
                    </a:p>
                  </a:txBody>
                  <a:tcPr marL="0" marR="0" marT="0" marB="0" anchor="ctr" anchorCtr="0">
                    <a:lnL>
                      <a:noFill/>
                    </a:lnL>
                    <a:lnR>
                      <a:noFill/>
                    </a:lnR>
                    <a:lnT>
                      <a:noFill/>
                    </a:lnT>
                    <a:lnB>
                      <a:noFill/>
                    </a:lnB>
                    <a:noFill/>
                  </a:tcPr>
                </a:tc>
                <a:tc>
                  <a:txBody>
                    <a:bodyPr/>
                    <a:p>
                      <a:r>
                        <a:rPr sz="1600"/>
                        <a:t>Passed down from parent and accessed via </a:t>
                      </a:r>
                      <a:r>
                        <a:rPr sz="1600"/>
                        <a:t>props</a:t>
                      </a:r>
                      <a:endParaRPr sz="1600"/>
                    </a:p>
                  </a:txBody>
                  <a:tcPr marL="0" marR="0" marT="0" marB="0" anchor="ctr" anchorCtr="0">
                    <a:lnL>
                      <a:noFill/>
                    </a:lnL>
                    <a:lnR>
                      <a:noFill/>
                    </a:lnR>
                    <a:lnT>
                      <a:noFill/>
                    </a:lnT>
                    <a:lnB>
                      <a:noFill/>
                    </a:lnB>
                    <a:noFill/>
                  </a:tcPr>
                </a:tc>
              </a:tr>
              <a:tr h="0">
                <a:tc>
                  <a:txBody>
                    <a:bodyPr/>
                    <a:p>
                      <a:r>
                        <a:rPr sz="1600"/>
                        <a:t>State</a:t>
                      </a:r>
                      <a:endParaRPr sz="1600"/>
                    </a:p>
                  </a:txBody>
                  <a:tcPr marL="0" marR="0" marT="0" marB="0" anchor="ctr" anchorCtr="0">
                    <a:lnL>
                      <a:noFill/>
                    </a:lnL>
                    <a:lnR>
                      <a:noFill/>
                    </a:lnR>
                    <a:lnT>
                      <a:noFill/>
                    </a:lnT>
                    <a:lnB>
                      <a:noFill/>
                    </a:lnB>
                    <a:noFill/>
                  </a:tcPr>
                </a:tc>
                <a:tc>
                  <a:txBody>
                    <a:bodyPr/>
                    <a:p>
                      <a:r>
                        <a:rPr sz="1600"/>
                        <a:t>Managed with </a:t>
                      </a:r>
                      <a:r>
                        <a:rPr sz="1600"/>
                        <a:t>this.state and updated with </a:t>
                      </a:r>
                      <a:r>
                        <a:rPr sz="1600"/>
                        <a:t>this.setState</a:t>
                      </a:r>
                      <a:endParaRPr sz="1600"/>
                    </a:p>
                  </a:txBody>
                  <a:tcPr marL="0" marR="0" marT="0" marB="0" anchor="ctr" anchorCtr="0">
                    <a:lnL>
                      <a:noFill/>
                    </a:lnL>
                    <a:lnR>
                      <a:noFill/>
                    </a:lnR>
                    <a:lnT>
                      <a:noFill/>
                    </a:lnT>
                    <a:lnB>
                      <a:noFill/>
                    </a:lnB>
                    <a:noFill/>
                  </a:tcPr>
                </a:tc>
                <a:tc>
                  <a:txBody>
                    <a:bodyPr/>
                    <a:p>
                      <a:r>
                        <a:rPr sz="1600"/>
                        <a:t>Managed with useState</a:t>
                      </a:r>
                      <a:r>
                        <a:rPr sz="1600"/>
                        <a:t> hook</a:t>
                      </a:r>
                      <a:endParaRPr sz="1600"/>
                    </a:p>
                  </a:txBody>
                  <a:tcPr marL="0" marR="0" marT="0" marB="0" anchor="ctr" anchorCtr="0">
                    <a:lnL>
                      <a:noFill/>
                    </a:lnL>
                    <a:lnR>
                      <a:noFill/>
                    </a:lnR>
                    <a:lnT>
                      <a:noFill/>
                    </a:lnT>
                    <a:lnB>
                      <a:noFill/>
                    </a:lnB>
                    <a:noFill/>
                  </a:tcPr>
                </a:tc>
              </a:tr>
              <a:tr h="0">
                <a:tc>
                  <a:txBody>
                    <a:bodyPr/>
                    <a:p>
                      <a:r>
                        <a:rPr sz="1600"/>
                        <a:t>Lifecycle Methods</a:t>
                      </a:r>
                      <a:endParaRPr sz="1600"/>
                    </a:p>
                  </a:txBody>
                  <a:tcPr marL="0" marR="0" marT="0" marB="0" anchor="ctr" anchorCtr="0">
                    <a:lnL>
                      <a:noFill/>
                    </a:lnL>
                    <a:lnR>
                      <a:noFill/>
                    </a:lnR>
                    <a:lnT>
                      <a:noFill/>
                    </a:lnT>
                    <a:lnB>
                      <a:noFill/>
                    </a:lnB>
                    <a:noFill/>
                  </a:tcPr>
                </a:tc>
                <a:tc>
                  <a:txBody>
                    <a:bodyPr/>
                    <a:p>
                      <a:r>
                        <a:rPr sz="1600"/>
                        <a:t>componentDidMount(), </a:t>
                      </a:r>
                      <a:r>
                        <a:rPr sz="1600"/>
                        <a:t>componentDidUpdate(), </a:t>
                      </a:r>
                      <a:r>
                        <a:rPr sz="1600"/>
                        <a:t>componentWillUnmount()</a:t>
                      </a:r>
                      <a:endParaRPr sz="1600"/>
                    </a:p>
                  </a:txBody>
                  <a:tcPr marL="0" marR="0" marT="0" marB="0" anchor="ctr" anchorCtr="0">
                    <a:lnL>
                      <a:noFill/>
                    </a:lnL>
                    <a:lnR>
                      <a:noFill/>
                    </a:lnR>
                    <a:lnT>
                      <a:noFill/>
                    </a:lnT>
                    <a:lnB>
                      <a:noFill/>
                    </a:lnB>
                    <a:noFill/>
                  </a:tcPr>
                </a:tc>
                <a:tc>
                  <a:txBody>
                    <a:bodyPr/>
                    <a:p>
                      <a:r>
                        <a:rPr sz="1600"/>
                        <a:t>Managed with useEffect</a:t>
                      </a:r>
                      <a:r>
                        <a:rPr sz="1600"/>
                        <a:t> hook</a:t>
                      </a:r>
                      <a:endParaRPr sz="1600"/>
                    </a:p>
                  </a:txBody>
                  <a:tcPr marL="0" marR="0" marT="0" marB="0" anchor="ctr" anchorCtr="0">
                    <a:lnL>
                      <a:noFill/>
                    </a:lnL>
                    <a:lnR>
                      <a:noFill/>
                    </a:lnR>
                    <a:lnT>
                      <a:noFill/>
                    </a:lnT>
                    <a:lnB>
                      <a:noFill/>
                    </a:lnB>
                    <a:noFill/>
                  </a:tcPr>
                </a:tc>
              </a:tr>
              <a:tr h="0">
                <a:tc>
                  <a:txBody>
                    <a:bodyPr/>
                    <a:p>
                      <a:r>
                        <a:rPr sz="1600"/>
                        <a:t>Hooks</a:t>
                      </a:r>
                      <a:endParaRPr sz="1600"/>
                    </a:p>
                  </a:txBody>
                  <a:tcPr marL="0" marR="0" marT="0" marB="0" anchor="ctr" anchorCtr="0">
                    <a:lnL>
                      <a:noFill/>
                    </a:lnL>
                    <a:lnR>
                      <a:noFill/>
                    </a:lnR>
                    <a:lnT>
                      <a:noFill/>
                    </a:lnT>
                    <a:lnB>
                      <a:noFill/>
                    </a:lnB>
                    <a:noFill/>
                  </a:tcPr>
                </a:tc>
                <a:tc>
                  <a:txBody>
                    <a:bodyPr/>
                    <a:p>
                      <a:r>
                        <a:rPr sz="1600"/>
                        <a:t>Not available in class components</a:t>
                      </a:r>
                      <a:endParaRPr sz="1600"/>
                    </a:p>
                  </a:txBody>
                  <a:tcPr marL="0" marR="0" marT="0" marB="0" anchor="ctr" anchorCtr="0">
                    <a:lnL>
                      <a:noFill/>
                    </a:lnL>
                    <a:lnR>
                      <a:noFill/>
                    </a:lnR>
                    <a:lnT>
                      <a:noFill/>
                    </a:lnT>
                    <a:lnB>
                      <a:noFill/>
                    </a:lnB>
                    <a:noFill/>
                  </a:tcPr>
                </a:tc>
                <a:tc>
                  <a:txBody>
                    <a:bodyPr/>
                    <a:p>
                      <a:r>
                        <a:rPr sz="1600"/>
                        <a:t>Available (e.g., useState</a:t>
                      </a:r>
                      <a:r>
                        <a:rPr sz="1600"/>
                        <a:t>, useEffect</a:t>
                      </a:r>
                      <a:r>
                        <a:rPr sz="1600"/>
                        <a:t>, useContext</a:t>
                      </a:r>
                      <a:r>
                        <a:rPr sz="1600"/>
                        <a:t>)</a:t>
                      </a:r>
                      <a:endParaRPr sz="1600"/>
                    </a:p>
                  </a:txBody>
                  <a:tcPr marL="0" marR="0" marT="0" marB="0" anchor="ctr" anchorCtr="0">
                    <a:lnL>
                      <a:noFill/>
                    </a:lnL>
                    <a:lnR>
                      <a:noFill/>
                    </a:lnR>
                    <a:lnT>
                      <a:noFill/>
                    </a:lnT>
                    <a:lnB>
                      <a:noFill/>
                    </a:lnB>
                    <a:noFill/>
                  </a:tcPr>
                </a:tc>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2" name="Text Box 1"/>
          <p:cNvSpPr txBox="1"/>
          <p:nvPr/>
        </p:nvSpPr>
        <p:spPr>
          <a:xfrm>
            <a:off x="277495" y="293370"/>
            <a:ext cx="7872095" cy="3877945"/>
          </a:xfrm>
          <a:prstGeom prst="rect">
            <a:avLst/>
          </a:prstGeom>
          <a:noFill/>
          <a:ln w="19050" algn="ctr">
            <a:noFill/>
            <a:miter lim="800000"/>
          </a:ln>
        </p:spPr>
        <p:txBody>
          <a:bodyPr wrap="square" lIns="0" tIns="0" rIns="0" bIns="0" rtlCol="0" anchor="t">
            <a:spAutoFit/>
          </a:bodyPr>
          <a:p>
            <a:r>
              <a:rPr lang="en-US" altLang="en-GB" sz="1400" b="1" dirty="0" err="1" smtClean="0"/>
              <a:t>1. Props (Properties) in React:</a:t>
            </a:r>
            <a:endParaRPr lang="en-US" altLang="en-GB" sz="1400" b="1" dirty="0" err="1" smtClean="0"/>
          </a:p>
          <a:p>
            <a:r>
              <a:rPr lang="en-US" altLang="en-GB" sz="1400" dirty="0" err="1" smtClean="0"/>
              <a:t>Props are short for properties and are used to pass data from a parent component to a child component. Props are read-only and cannot be modified by the child component. They allow components to be dynamic and reusable by passing different data into them.</a:t>
            </a:r>
            <a:endParaRPr lang="en-US" altLang="en-GB" sz="1400" dirty="0" err="1" smtClean="0"/>
          </a:p>
          <a:p>
            <a:endParaRPr lang="en-US" altLang="en-GB" sz="1400" dirty="0" err="1" smtClean="0"/>
          </a:p>
          <a:p>
            <a:r>
              <a:rPr lang="en-US" altLang="en-GB" sz="1400" dirty="0" err="1" smtClean="0"/>
              <a:t>import React from 'react';</a:t>
            </a:r>
            <a:endParaRPr lang="en-US" altLang="en-GB" sz="1400" dirty="0" err="1" smtClean="0"/>
          </a:p>
          <a:p>
            <a:endParaRPr lang="en-US" altLang="en-GB" sz="1400" dirty="0" err="1" smtClean="0"/>
          </a:p>
          <a:p>
            <a:r>
              <a:rPr lang="en-US" altLang="en-GB" sz="1400" dirty="0" err="1" smtClean="0"/>
              <a:t>// Parent Component</a:t>
            </a:r>
            <a:endParaRPr lang="en-US" altLang="en-GB" sz="1400" dirty="0" err="1" smtClean="0"/>
          </a:p>
          <a:p>
            <a:r>
              <a:rPr lang="en-US" altLang="en-GB" sz="1400" dirty="0" err="1" smtClean="0"/>
              <a:t>function ParentComponent() {</a:t>
            </a:r>
            <a:endParaRPr lang="en-US" altLang="en-GB" sz="1400" dirty="0" err="1" smtClean="0"/>
          </a:p>
          <a:p>
            <a:r>
              <a:rPr lang="en-US" altLang="en-GB" sz="1400" dirty="0" err="1" smtClean="0"/>
              <a:t>  return &lt;ChildComponent name="John" age={30} /&gt;;</a:t>
            </a:r>
            <a:endParaRPr lang="en-US" altLang="en-GB" sz="1400" dirty="0" err="1" smtClean="0"/>
          </a:p>
          <a:p>
            <a:r>
              <a:rPr lang="en-US" altLang="en-GB" sz="1400" dirty="0" err="1" smtClean="0"/>
              <a:t>}</a:t>
            </a:r>
            <a:endParaRPr lang="en-US" altLang="en-GB" sz="1400" dirty="0" err="1" smtClean="0"/>
          </a:p>
          <a:p>
            <a:endParaRPr lang="en-US" altLang="en-GB" sz="1400" dirty="0" err="1" smtClean="0"/>
          </a:p>
          <a:p>
            <a:r>
              <a:rPr lang="en-US" altLang="en-GB" sz="1400" dirty="0" err="1" smtClean="0"/>
              <a:t>// Child Component</a:t>
            </a:r>
            <a:endParaRPr lang="en-US" altLang="en-GB" sz="1400" dirty="0" err="1" smtClean="0"/>
          </a:p>
          <a:p>
            <a:r>
              <a:rPr lang="en-US" altLang="en-GB" sz="1400" dirty="0" err="1" smtClean="0"/>
              <a:t>function ChildComponent(props) {</a:t>
            </a:r>
            <a:endParaRPr lang="en-US" altLang="en-GB" sz="1400" dirty="0" err="1" smtClean="0"/>
          </a:p>
          <a:p>
            <a:r>
              <a:rPr lang="en-US" altLang="en-GB" sz="1400" dirty="0" err="1" smtClean="0"/>
              <a:t>  return &lt;h1&gt;Hello, {props.name}. You are {props.age} years old.&lt;/h1&gt;;</a:t>
            </a:r>
            <a:endParaRPr lang="en-US" altLang="en-GB" sz="1400" dirty="0" err="1" smtClean="0"/>
          </a:p>
          <a:p>
            <a:r>
              <a:rPr lang="en-US" altLang="en-GB" sz="1400" dirty="0" err="1" smtClean="0"/>
              <a:t>}</a:t>
            </a:r>
            <a:endParaRPr lang="en-US" altLang="en-GB" sz="1400" dirty="0" err="1" smtClean="0"/>
          </a:p>
          <a:p>
            <a:endParaRPr lang="en-US" altLang="en-GB" sz="1400" dirty="0" err="1" smtClean="0"/>
          </a:p>
          <a:p>
            <a:r>
              <a:rPr lang="en-US" altLang="en-GB" sz="1400" dirty="0" err="1" smtClean="0"/>
              <a:t>export default ParentComponent;</a:t>
            </a:r>
            <a:endParaRPr lang="en-GB" altLang="en-US" sz="1400" dirty="0" err="1" smtClean="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2" name="Text Box 1"/>
          <p:cNvSpPr txBox="1"/>
          <p:nvPr/>
        </p:nvSpPr>
        <p:spPr>
          <a:xfrm>
            <a:off x="234950" y="0"/>
            <a:ext cx="7698740" cy="1909445"/>
          </a:xfrm>
          <a:prstGeom prst="rect">
            <a:avLst/>
          </a:prstGeom>
        </p:spPr>
        <p:txBody>
          <a:bodyPr>
            <a:noAutofit/>
          </a:bodyPr>
          <a:p>
            <a:pPr>
              <a:spcAft>
                <a:spcPct val="60000"/>
              </a:spcAft>
            </a:pPr>
            <a:r>
              <a:rPr sz="2200" b="1"/>
              <a:t>State in React:</a:t>
            </a:r>
            <a:endParaRPr sz="2200" b="1"/>
          </a:p>
          <a:p>
            <a:r>
              <a:rPr sz="1600"/>
              <a:t>State is used to manage data within a component. Unlike props, state is mutable, and it can be changed by the component itself. State allows a component to re-render when data changes, which is essential for creating dynamic user interfaces.</a:t>
            </a:r>
            <a:endParaRPr sz="1600"/>
          </a:p>
          <a:p>
            <a:r>
              <a:rPr sz="1600"/>
              <a:t>State is often initialized using the useState hook in function components (or in the constructor of class components).</a:t>
            </a:r>
            <a:endParaRPr sz="1600"/>
          </a:p>
        </p:txBody>
      </p:sp>
      <p:sp>
        <p:nvSpPr>
          <p:cNvPr id="5" name="Text Box 4"/>
          <p:cNvSpPr txBox="1"/>
          <p:nvPr/>
        </p:nvSpPr>
        <p:spPr>
          <a:xfrm>
            <a:off x="234950" y="2008505"/>
            <a:ext cx="8815070" cy="2887980"/>
          </a:xfrm>
          <a:prstGeom prst="rect">
            <a:avLst/>
          </a:prstGeom>
        </p:spPr>
        <p:txBody>
          <a:bodyPr wrap="square">
            <a:spAutoFit/>
          </a:bodyPr>
          <a:p>
            <a:r>
              <a:rPr sz="2200" b="1"/>
              <a:t>Hooks in React (for Function Components):</a:t>
            </a:r>
            <a:endParaRPr lang="en-US" altLang="en-GB" sz="1600"/>
          </a:p>
          <a:p>
            <a:r>
              <a:rPr sz="1600"/>
              <a:t>Hooks were introduced in React 16.8 and allow function components to use state, lifecycle features, and other React features. Before hooks, only class components could have these capabilities.</a:t>
            </a:r>
            <a:endParaRPr sz="1600"/>
          </a:p>
          <a:p>
            <a:pPr>
              <a:spcAft>
                <a:spcPct val="60000"/>
              </a:spcAft>
            </a:pPr>
            <a:r>
              <a:rPr sz="1900" b="1"/>
              <a:t>Common Hooks:</a:t>
            </a:r>
            <a:endParaRPr sz="1900" b="1"/>
          </a:p>
          <a:p>
            <a:pPr>
              <a:buFont typeface="Arial" panose="020B0604020202020204"/>
              <a:buChar char="•"/>
            </a:pPr>
            <a:r>
              <a:rPr sz="1600"/>
              <a:t>useState: Adds state to function components.</a:t>
            </a:r>
            <a:endParaRPr sz="1600"/>
          </a:p>
          <a:p>
            <a:pPr>
              <a:buFont typeface="Arial" panose="020B0604020202020204"/>
              <a:buChar char="•"/>
            </a:pPr>
            <a:r>
              <a:rPr sz="1600"/>
              <a:t>useEffect: Performs side effects in function components (like data fetching or subscriptions).</a:t>
            </a:r>
            <a:endParaRPr sz="1600"/>
          </a:p>
          <a:p>
            <a:pPr>
              <a:buFont typeface="Arial" panose="020B0604020202020204"/>
              <a:buChar char="•"/>
            </a:pPr>
            <a:r>
              <a:rPr sz="1600"/>
              <a:t>useContext: Allows you to use React context in function components.</a:t>
            </a:r>
            <a:endParaRPr sz="1600"/>
          </a:p>
          <a:p>
            <a:pPr>
              <a:buFont typeface="Arial" panose="020B0604020202020204"/>
              <a:buChar char="•"/>
            </a:pPr>
            <a:r>
              <a:rPr sz="1600"/>
              <a:t>useReducer: Manages complex state logic, similar to useState but for more advanced scenarios.</a:t>
            </a:r>
            <a:endParaRPr sz="160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508635" y="642620"/>
            <a:ext cx="7943215" cy="2101850"/>
          </a:xfrm>
          <a:prstGeom prst="rect">
            <a:avLst/>
          </a:prstGeom>
        </p:spPr>
        <p:txBody>
          <a:bodyPr wrap="square">
            <a:noAutofit/>
          </a:bodyPr>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1459865" y="1884045"/>
            <a:ext cx="7943215" cy="2101850"/>
          </a:xfrm>
          <a:prstGeom prst="rect">
            <a:avLst/>
          </a:prstGeom>
        </p:spPr>
        <p:txBody>
          <a:bodyPr wrap="square">
            <a:noAutofit/>
          </a:bodyPr>
          <a:p>
            <a:pPr fontAlgn="base">
              <a:spcBef>
                <a:spcPts val="1400"/>
              </a:spcBef>
              <a:spcAft>
                <a:spcPts val="400"/>
              </a:spcAft>
            </a:pPr>
            <a:r>
              <a:rPr lang="en-GB" sz="5400" b="0" i="0">
                <a:solidFill>
                  <a:srgbClr val="000000"/>
                </a:solidFill>
                <a:latin typeface="Arial" panose="020B0604020202020204"/>
                <a:ea typeface="Arial" panose="020B0604020202020204"/>
              </a:rPr>
              <a:t>End Of Module3</a:t>
            </a:r>
            <a:endParaRPr lang="en-GB" sz="5400" b="0" i="0">
              <a:solidFill>
                <a:srgbClr val="000000"/>
              </a:solidFill>
              <a:latin typeface="Arial" panose="020B0604020202020204"/>
              <a:ea typeface="Arial" panose="020B0604020202020204"/>
            </a:endParaRPr>
          </a:p>
          <a:p>
            <a:pPr fontAlgn="base">
              <a:spcBef>
                <a:spcPts val="1400"/>
              </a:spcBef>
              <a:spcAft>
                <a:spcPts val="400"/>
              </a:spcAft>
            </a:pPr>
            <a:r>
              <a:rPr lang="en-GB" sz="5400" b="0" i="0">
                <a:solidFill>
                  <a:srgbClr val="000000"/>
                </a:solidFill>
                <a:latin typeface="Arial" panose="020B0604020202020204"/>
                <a:ea typeface="Arial" panose="020B0604020202020204"/>
              </a:rPr>
              <a:t>Thank You</a:t>
            </a:r>
            <a:endParaRPr lang="en-GB" sz="5400" b="0" i="0">
              <a:solidFill>
                <a:srgbClr val="000000"/>
              </a:solidFill>
              <a:latin typeface="Arial" panose="020B0604020202020204"/>
              <a:ea typeface="Arial" panose="020B0604020202020204"/>
            </a:endParaRP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5117</Words>
  <Application>WPS Presentation</Application>
  <PresentationFormat>On-screen Show (16:9)</PresentationFormat>
  <Paragraphs>137</Paragraphs>
  <Slides>9</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9</vt:i4>
      </vt:variant>
    </vt:vector>
  </HeadingPairs>
  <TitlesOfParts>
    <vt:vector size="24" baseType="lpstr">
      <vt:lpstr>Arial</vt:lpstr>
      <vt:lpstr>SimSun</vt:lpstr>
      <vt:lpstr>Wingdings</vt:lpstr>
      <vt:lpstr>Roboto</vt:lpstr>
      <vt:lpstr>Wingdings</vt:lpstr>
      <vt:lpstr>Arial</vt:lpstr>
      <vt:lpstr>Microsoft YaHei</vt:lpstr>
      <vt:lpstr>Arial Unicode MS</vt:lpstr>
      <vt:lpstr>Garamond</vt:lpstr>
      <vt:lpstr>MC Powerpoint Template</vt:lpstr>
      <vt:lpstr>Package</vt:lpstr>
      <vt:lpstr>Package</vt:lpstr>
      <vt:lpstr>Package</vt:lpstr>
      <vt:lpstr>Package</vt:lpstr>
      <vt:lpstr>Package</vt:lpstr>
      <vt:lpstr>Course Title - Web System Engineering</vt:lpstr>
      <vt:lpstr>Create a native and web app</vt:lpstr>
      <vt:lpstr>Create a native and web app</vt:lpstr>
      <vt:lpstr>JSX</vt:lpstr>
      <vt:lpstr>Classes and Functions components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mkaru</cp:lastModifiedBy>
  <cp:revision>36</cp:revision>
  <dcterms:created xsi:type="dcterms:W3CDTF">2016-09-09T13:34:00Z</dcterms:created>
  <dcterms:modified xsi:type="dcterms:W3CDTF">2025-03-11T05:47:11Z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