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9"/>
  </p:notesMasterIdLst>
  <p:handoutMasterIdLst>
    <p:handoutMasterId r:id="rId10"/>
  </p:handoutMasterIdLst>
  <p:sldIdLst>
    <p:sldId id="491" r:id="rId2"/>
    <p:sldId id="760" r:id="rId3"/>
    <p:sldId id="761" r:id="rId4"/>
    <p:sldId id="762" r:id="rId5"/>
    <p:sldId id="763" r:id="rId6"/>
    <p:sldId id="764" r:id="rId7"/>
    <p:sldId id="743" r:id="rId8"/>
  </p:sldIdLst>
  <p:sldSz cx="9144000" cy="5143500" type="screen16x9"/>
  <p:notesSz cx="6858000" cy="9296400"/>
  <p:embeddedFontLst>
    <p:embeddedFont>
      <p:font typeface="Consolas" panose="020B0609020204030204" pitchFamily="49" charset="0"/>
      <p:regular r:id="rId11"/>
      <p:bold r:id="rId12"/>
      <p:italic r:id="rId13"/>
      <p:boldItalic r:id="rId14"/>
    </p:embeddedFont>
    <p:embeddedFont>
      <p:font typeface="Garamond" panose="02020404030301010803" pitchFamily="18" charset="0"/>
      <p:regular r:id="rId15"/>
      <p:bold r:id="rId16"/>
      <p:italic r:id="rId17"/>
    </p:embeddedFont>
    <p:embeddedFont>
      <p:font typeface="Nunito" pitchFamily="2" charset="0"/>
      <p:regular r:id="rId18"/>
      <p:bold r:id="rId19"/>
      <p: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80" userDrawn="1">
          <p15:clr>
            <a:srgbClr val="A4A3A4"/>
          </p15:clr>
        </p15:guide>
        <p15:guide id="3" orient="horz" pos="2886" userDrawn="1">
          <p15:clr>
            <a:srgbClr val="A4A3A4"/>
          </p15:clr>
        </p15:guide>
        <p15:guide id="5" pos="584" userDrawn="1">
          <p15:clr>
            <a:srgbClr val="A4A3A4"/>
          </p15:clr>
        </p15:guide>
        <p15:guide id="6" pos="5235" userDrawn="1">
          <p15:clr>
            <a:srgbClr val="A4A3A4"/>
          </p15:clr>
        </p15:guide>
        <p15:guide id="7" pos="2926" userDrawn="1">
          <p15:clr>
            <a:srgbClr val="A4A3A4"/>
          </p15:clr>
        </p15:guide>
        <p15:guide id="8" pos="5142" userDrawn="1">
          <p15:clr>
            <a:srgbClr val="A4A3A4"/>
          </p15:clr>
        </p15:guide>
        <p15:guide id="9" pos="655" userDrawn="1">
          <p15:clr>
            <a:srgbClr val="A4A3A4"/>
          </p15:clr>
        </p15:guide>
      </p15:sldGuideLst>
    </p:ext>
    <p:ext uri="{2D200454-40CA-4A62-9FC3-DE9A4176ACB9}">
      <p15:notesGuideLst xmlns:p15="http://schemas.microsoft.com/office/powerpoint/2012/main">
        <p15:guide id="1" orient="horz" pos="2689">
          <p15:clr>
            <a:srgbClr val="A4A3A4"/>
          </p15:clr>
        </p15:guide>
        <p15:guide id="2" orient="horz" pos="5484">
          <p15:clr>
            <a:srgbClr val="A4A3A4"/>
          </p15:clr>
        </p15:guide>
        <p15:guide id="3" orient="horz" pos="5773">
          <p15:clr>
            <a:srgbClr val="A4A3A4"/>
          </p15:clr>
        </p15:guide>
        <p15:guide id="4" pos="306">
          <p15:clr>
            <a:srgbClr val="A4A3A4"/>
          </p15:clr>
        </p15:guide>
        <p15:guide id="5" pos="40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varScale="1">
        <p:scale>
          <a:sx n="81" d="100"/>
          <a:sy n="81" d="100"/>
        </p:scale>
        <p:origin x="1026" y="72"/>
      </p:cViewPr>
      <p:guideLst>
        <p:guide orient="horz" pos="380"/>
        <p:guide orient="horz" pos="2886"/>
        <p:guide pos="584"/>
        <p:guide pos="5235"/>
        <p:guide pos="2926"/>
        <p:guide pos="5142"/>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89"/>
        <p:guide orient="horz" pos="5484"/>
        <p:guide orient="horz" pos="5773"/>
        <p:guide pos="306"/>
        <p:guide pos="40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p>
          <a:p>
            <a:pPr marL="0" lvl="0"/>
            <a:r>
              <a:rPr lang="en-US" dirty="0"/>
              <a:t>Department Name</a:t>
            </a:r>
          </a:p>
          <a:p>
            <a:pPr marL="0" lvl="0"/>
            <a:r>
              <a:rPr lang="en-US" dirty="0"/>
              <a:t>Presentation Date</a:t>
            </a:r>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p:spPr>
        <p:txBody>
          <a:bodyPr/>
          <a:lstStyle/>
          <a:p>
            <a:fld id="{40809F3C-EB3C-498F-A7EF-0555AFEB2E5D}" type="datetimeFigureOut">
              <a:rPr lang="en-US" smtClean="0"/>
              <a:t>4/21/2025</a:t>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p:txBody>
          <a:bodyPr/>
          <a:lstStyle/>
          <a:p>
            <a:fld id="{CE02F3F4-978A-4F22-8904-DD1959DE0DD5}" type="slidenum">
              <a:rPr lang="en-US" smtClean="0"/>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blue and black logo&#10;&#10;Description automatically generated"/>
          <p:cNvPicPr>
            <a:picLocks noChangeAspect="1"/>
          </p:cNvPicPr>
          <p:nvPr userDrawn="1"/>
        </p:nvPicPr>
        <p:blipFill rotWithShape="1">
          <a:blip r:embed="rId14"/>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hyperlink" Target="https://www.geeksforgeeks.org/conditions-for-deadlock-in-operating-system/" TargetMode="Externa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5584" y="1972315"/>
            <a:ext cx="7069512" cy="516255"/>
          </a:xfrm>
        </p:spPr>
        <p:txBody>
          <a:bodyPr/>
          <a:lstStyle/>
          <a:p>
            <a:pPr algn="l"/>
            <a:r>
              <a:rPr lang="en-US" dirty="0"/>
              <a:t>Course Title -DBMS</a:t>
            </a:r>
            <a:endParaRPr lang="en-GB" altLang="en-US" sz="1800" b="1" dirty="0">
              <a:solidFill>
                <a:srgbClr val="0070C0"/>
              </a:solidFill>
            </a:endParaRPr>
          </a:p>
        </p:txBody>
      </p:sp>
      <p:sp>
        <p:nvSpPr>
          <p:cNvPr id="5" name="Text Placeholder 4"/>
          <p:cNvSpPr>
            <a:spLocks noGrp="1"/>
          </p:cNvSpPr>
          <p:nvPr>
            <p:ph type="body" idx="1"/>
          </p:nvPr>
        </p:nvSpPr>
        <p:spPr>
          <a:xfrm>
            <a:off x="675640" y="2488565"/>
            <a:ext cx="8329295" cy="381000"/>
          </a:xfrm>
        </p:spPr>
        <p:txBody>
          <a:bodyPr/>
          <a:lstStyle/>
          <a:p>
            <a:pPr algn="l"/>
            <a:r>
              <a:rPr lang="en-US" dirty="0"/>
              <a:t>Topic Title –</a:t>
            </a:r>
            <a:r>
              <a:rPr lang="en-GB" dirty="0"/>
              <a:t> </a:t>
            </a:r>
          </a:p>
          <a:p>
            <a:pPr algn="l"/>
            <a:r>
              <a:rPr lang="en-GB" sz="1600" dirty="0"/>
              <a:t>	</a:t>
            </a:r>
            <a:r>
              <a:rPr lang="en-IN" sz="1800" dirty="0"/>
              <a:t>Multiple Granularity Deadlock Handling</a:t>
            </a:r>
            <a:endParaRPr lang="en-US" altLang="en-GB" sz="1800" b="1" dirty="0">
              <a:solidFill>
                <a:srgbClr val="0070C0"/>
              </a:solidFill>
            </a:endParaRPr>
          </a:p>
          <a:p>
            <a:pPr algn="l"/>
            <a:endParaRPr lang="en-US" altLang="en-GB" sz="1800" b="1" dirty="0">
              <a:solidFill>
                <a:srgbClr val="0070C0"/>
              </a:solidFill>
            </a:endParaRPr>
          </a:p>
        </p:txBody>
      </p:sp>
      <p:sp>
        <p:nvSpPr>
          <p:cNvPr id="6" name="Text Placeholder 5"/>
          <p:cNvSpPr>
            <a:spLocks noGrp="1"/>
          </p:cNvSpPr>
          <p:nvPr>
            <p:ph type="body" sz="quarter" idx="10"/>
          </p:nvPr>
        </p:nvSpPr>
        <p:spPr>
          <a:xfrm>
            <a:off x="650818" y="3311968"/>
            <a:ext cx="7069512" cy="1437832"/>
          </a:xfrm>
        </p:spPr>
        <p:txBody>
          <a:bodyPr/>
          <a:lstStyle/>
          <a:p>
            <a:pPr algn="l"/>
            <a:r>
              <a:rPr lang="en-US" dirty="0"/>
              <a:t>Presenter’s Name - </a:t>
            </a:r>
            <a:r>
              <a:rPr lang="en-GB" b="1" dirty="0">
                <a:solidFill>
                  <a:srgbClr val="0070C0"/>
                </a:solidFill>
                <a:latin typeface="+mj-lt"/>
              </a:rPr>
              <a:t> Chandrika</a:t>
            </a:r>
            <a:endParaRPr lang="en-US" dirty="0">
              <a:solidFill>
                <a:srgbClr val="0070C0"/>
              </a:solidFill>
              <a:latin typeface="+mj-lt"/>
            </a:endParaRPr>
          </a:p>
          <a:p>
            <a:r>
              <a:rPr lang="en-US" dirty="0"/>
              <a:t>Presenter’s ID - </a:t>
            </a:r>
            <a:r>
              <a:rPr lang="en-GB" altLang="en-US" b="1" dirty="0">
                <a:solidFill>
                  <a:srgbClr val="0070C0"/>
                </a:solidFill>
                <a:latin typeface="+mj-lt"/>
              </a:rPr>
              <a:t>IARE11147</a:t>
            </a:r>
            <a:endParaRPr lang="en-US" dirty="0">
              <a:solidFill>
                <a:srgbClr val="0070C0"/>
              </a:solidFill>
              <a:latin typeface="+mj-lt"/>
            </a:endParaRPr>
          </a:p>
          <a:p>
            <a:pPr algn="l"/>
            <a:r>
              <a:rPr lang="en-US" dirty="0"/>
              <a:t>Department Name - </a:t>
            </a:r>
            <a:r>
              <a:rPr lang="en-GB" altLang="en-US" sz="1600" b="1" dirty="0">
                <a:solidFill>
                  <a:srgbClr val="0070C0"/>
                </a:solidFill>
                <a:latin typeface="+mj-lt"/>
              </a:rPr>
              <a:t>CSE ( </a:t>
            </a:r>
            <a:r>
              <a:rPr lang="en-US" altLang="en-GB" sz="1600" b="1" dirty="0">
                <a:solidFill>
                  <a:srgbClr val="0070C0"/>
                </a:solidFill>
                <a:latin typeface="+mj-lt"/>
              </a:rPr>
              <a:t>Artificial Intelligence, and Machine Learning</a:t>
            </a:r>
            <a:r>
              <a:rPr lang="en-GB" altLang="en-US" sz="1600" b="1" dirty="0">
                <a:solidFill>
                  <a:srgbClr val="0070C0"/>
                </a:solidFill>
                <a:latin typeface="+mj-lt"/>
              </a:rPr>
              <a:t> )</a:t>
            </a:r>
            <a:r>
              <a:rPr lang="en-GB" altLang="en-US" dirty="0">
                <a:solidFill>
                  <a:srgbClr val="0070C0"/>
                </a:solidFill>
                <a:latin typeface="+mj-lt"/>
              </a:rPr>
              <a:t> </a:t>
            </a:r>
            <a:endParaRPr 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t>1</a:t>
            </a:fld>
            <a:endParaRPr lang="en-IN"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2</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Multiple Granularity Deadlock Handling</a:t>
            </a:r>
            <a:endParaRPr lang="en-US" altLang="en-GB" sz="1600" dirty="0"/>
          </a:p>
        </p:txBody>
      </p:sp>
      <p:sp>
        <p:nvSpPr>
          <p:cNvPr id="3" name="TextBox 2">
            <a:extLst>
              <a:ext uri="{FF2B5EF4-FFF2-40B4-BE49-F238E27FC236}">
                <a16:creationId xmlns:a16="http://schemas.microsoft.com/office/drawing/2014/main" id="{096A6E10-8839-1079-C908-0FC68917945B}"/>
              </a:ext>
            </a:extLst>
          </p:cNvPr>
          <p:cNvSpPr txBox="1"/>
          <p:nvPr/>
        </p:nvSpPr>
        <p:spPr bwMode="auto">
          <a:xfrm>
            <a:off x="191135" y="656825"/>
            <a:ext cx="8121592" cy="1477328"/>
          </a:xfrm>
          <a:prstGeom prst="rect">
            <a:avLst/>
          </a:prstGeom>
          <a:noFill/>
          <a:ln w="19050" algn="ctr">
            <a:noFill/>
            <a:miter lim="800000"/>
          </a:ln>
        </p:spPr>
        <p:txBody>
          <a:bodyPr wrap="square">
            <a:spAutoFit/>
          </a:bodyPr>
          <a:lstStyle/>
          <a:p>
            <a:pPr algn="l" fontAlgn="base"/>
            <a:r>
              <a:rPr lang="en-US" b="1" i="0" dirty="0">
                <a:solidFill>
                  <a:srgbClr val="273239"/>
                </a:solidFill>
                <a:effectLst/>
                <a:latin typeface="Nunito" panose="020F0502020204030204" pitchFamily="2" charset="0"/>
              </a:rPr>
              <a:t>Granularity</a:t>
            </a:r>
          </a:p>
          <a:p>
            <a:pPr algn="just" rtl="0" fontAlgn="base"/>
            <a:r>
              <a:rPr lang="en-US" b="0" i="0" dirty="0">
                <a:solidFill>
                  <a:srgbClr val="273239"/>
                </a:solidFill>
                <a:effectLst/>
                <a:latin typeface="Nunito" panose="020F0502020204030204" pitchFamily="2" charset="0"/>
              </a:rPr>
              <a:t>It is the size of the data item allowed to lock. Now </a:t>
            </a:r>
            <a:r>
              <a:rPr lang="en-US" b="0" i="1" dirty="0">
                <a:solidFill>
                  <a:srgbClr val="273239"/>
                </a:solidFill>
                <a:effectLst/>
                <a:latin typeface="Nunito" panose="020F0502020204030204" pitchFamily="2" charset="0"/>
              </a:rPr>
              <a:t>Multiple Granularity</a:t>
            </a:r>
            <a:r>
              <a:rPr lang="en-US" b="0" i="0" dirty="0">
                <a:solidFill>
                  <a:srgbClr val="273239"/>
                </a:solidFill>
                <a:effectLst/>
                <a:latin typeface="Nunito" panose="020F0502020204030204" pitchFamily="2" charset="0"/>
              </a:rPr>
              <a:t> means hierarchically breaking up the database into blocks that can be locked and can be tracked what needs to lock and in what fashion. Such a hierarchy can be represented graphically as a tree. </a:t>
            </a:r>
          </a:p>
        </p:txBody>
      </p:sp>
      <p:sp>
        <p:nvSpPr>
          <p:cNvPr id="9" name="TextBox 8">
            <a:extLst>
              <a:ext uri="{FF2B5EF4-FFF2-40B4-BE49-F238E27FC236}">
                <a16:creationId xmlns:a16="http://schemas.microsoft.com/office/drawing/2014/main" id="{8195E546-C030-A1F2-84C9-59A3550AD7A3}"/>
              </a:ext>
            </a:extLst>
          </p:cNvPr>
          <p:cNvSpPr txBox="1"/>
          <p:nvPr/>
        </p:nvSpPr>
        <p:spPr bwMode="auto">
          <a:xfrm>
            <a:off x="191135" y="2134153"/>
            <a:ext cx="8789288" cy="2585323"/>
          </a:xfrm>
          <a:prstGeom prst="rect">
            <a:avLst/>
          </a:prstGeom>
          <a:noFill/>
          <a:ln w="19050" algn="ctr">
            <a:noFill/>
            <a:miter lim="800000"/>
          </a:ln>
        </p:spPr>
        <p:txBody>
          <a:bodyPr wrap="square">
            <a:spAutoFit/>
          </a:bodyPr>
          <a:lstStyle/>
          <a:p>
            <a:pPr algn="just" rtl="0" fontAlgn="base"/>
            <a:r>
              <a:rPr lang="en-US" b="1" i="0" dirty="0">
                <a:solidFill>
                  <a:srgbClr val="273239"/>
                </a:solidFill>
                <a:effectLst/>
                <a:latin typeface="Nunito" pitchFamily="2" charset="0"/>
              </a:rPr>
              <a:t>For example,</a:t>
            </a:r>
            <a:r>
              <a:rPr lang="en-US" b="0" i="0" dirty="0">
                <a:solidFill>
                  <a:srgbClr val="273239"/>
                </a:solidFill>
                <a:effectLst/>
                <a:latin typeface="Nunito" pitchFamily="2" charset="0"/>
              </a:rPr>
              <a:t> consider the tree, which consists of four levels of nodes. The highest level represents the entire database. Below it is nodes of type area; the database consists of exactly these areas. The area has children nodes which are called files. Every area has those files that are its child nodes. No file can span more than one area. </a:t>
            </a:r>
          </a:p>
          <a:p>
            <a:pPr algn="l" fontAlgn="base"/>
            <a:r>
              <a:rPr lang="en-US" b="0" i="0" dirty="0">
                <a:solidFill>
                  <a:srgbClr val="273239"/>
                </a:solidFill>
                <a:effectLst/>
                <a:latin typeface="Nunito" pitchFamily="2" charset="0"/>
              </a:rPr>
              <a:t>Finally, each file has child nodes called records. As before, the file consists of exactly those records that are its child nodes, and no record can be present in more than one file. Hence, the levels starting from the top level are: </a:t>
            </a:r>
          </a:p>
          <a:p>
            <a:pPr algn="l" fontAlgn="base">
              <a:buFont typeface="Arial" panose="020B0604020202020204" pitchFamily="34" charset="0"/>
              <a:buChar char="•"/>
            </a:pPr>
            <a:r>
              <a:rPr lang="en-US" b="0" i="0" dirty="0">
                <a:solidFill>
                  <a:srgbClr val="273239"/>
                </a:solidFill>
                <a:effectLst/>
                <a:latin typeface="Nunito" pitchFamily="2" charset="0"/>
              </a:rPr>
              <a:t>Database</a:t>
            </a:r>
            <a:r>
              <a:rPr lang="en-US" dirty="0">
                <a:solidFill>
                  <a:srgbClr val="273239"/>
                </a:solidFill>
                <a:latin typeface="Nunito" pitchFamily="2" charset="0"/>
              </a:rPr>
              <a:t> , </a:t>
            </a:r>
            <a:r>
              <a:rPr lang="en-US" b="0" i="0" dirty="0">
                <a:solidFill>
                  <a:srgbClr val="273239"/>
                </a:solidFill>
                <a:effectLst/>
                <a:latin typeface="Nunito" pitchFamily="2" charset="0"/>
              </a:rPr>
              <a:t>area</a:t>
            </a:r>
            <a:r>
              <a:rPr lang="en-US" dirty="0">
                <a:solidFill>
                  <a:srgbClr val="273239"/>
                </a:solidFill>
                <a:latin typeface="Nunito" pitchFamily="2" charset="0"/>
              </a:rPr>
              <a:t>  , </a:t>
            </a:r>
            <a:r>
              <a:rPr lang="en-US" b="0" i="0" dirty="0">
                <a:solidFill>
                  <a:srgbClr val="273239"/>
                </a:solidFill>
                <a:effectLst/>
                <a:latin typeface="Nunito" pitchFamily="2" charset="0"/>
              </a:rPr>
              <a:t>file</a:t>
            </a:r>
            <a:r>
              <a:rPr lang="en-US" dirty="0">
                <a:solidFill>
                  <a:srgbClr val="273239"/>
                </a:solidFill>
                <a:latin typeface="Nunito" pitchFamily="2" charset="0"/>
              </a:rPr>
              <a:t> , </a:t>
            </a:r>
            <a:r>
              <a:rPr lang="en-US" b="0" i="0" dirty="0">
                <a:solidFill>
                  <a:srgbClr val="273239"/>
                </a:solidFill>
                <a:effectLst/>
                <a:latin typeface="Nunito" pitchFamily="2" charset="0"/>
              </a:rPr>
              <a:t>record</a:t>
            </a:r>
          </a:p>
        </p:txBody>
      </p:sp>
    </p:spTree>
    <p:extLst>
      <p:ext uri="{BB962C8B-B14F-4D97-AF65-F5344CB8AC3E}">
        <p14:creationId xmlns:p14="http://schemas.microsoft.com/office/powerpoint/2010/main" val="40151526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3</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Multiple Granularity Deadlock Handling</a:t>
            </a:r>
            <a:endParaRPr lang="en-US" altLang="en-GB" sz="1600" dirty="0"/>
          </a:p>
        </p:txBody>
      </p:sp>
      <p:pic>
        <p:nvPicPr>
          <p:cNvPr id="1026" name="Picture 2" descr="Lightbox">
            <a:extLst>
              <a:ext uri="{FF2B5EF4-FFF2-40B4-BE49-F238E27FC236}">
                <a16:creationId xmlns:a16="http://schemas.microsoft.com/office/drawing/2014/main" id="{7729247D-4E64-862F-C4F6-2BD05712D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50" y="430738"/>
            <a:ext cx="7937500" cy="4549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9611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4</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Multiple Granularity Deadlock Handling</a:t>
            </a:r>
            <a:endParaRPr lang="en-US" altLang="en-GB" sz="1600" dirty="0"/>
          </a:p>
        </p:txBody>
      </p:sp>
      <p:sp>
        <p:nvSpPr>
          <p:cNvPr id="3" name="TextBox 2">
            <a:extLst>
              <a:ext uri="{FF2B5EF4-FFF2-40B4-BE49-F238E27FC236}">
                <a16:creationId xmlns:a16="http://schemas.microsoft.com/office/drawing/2014/main" id="{C8C594B6-4400-B5F9-8CE7-C282452B0162}"/>
              </a:ext>
            </a:extLst>
          </p:cNvPr>
          <p:cNvSpPr txBox="1"/>
          <p:nvPr/>
        </p:nvSpPr>
        <p:spPr bwMode="auto">
          <a:xfrm>
            <a:off x="191135" y="994068"/>
            <a:ext cx="8180969" cy="2031325"/>
          </a:xfrm>
          <a:prstGeom prst="rect">
            <a:avLst/>
          </a:prstGeom>
          <a:noFill/>
          <a:ln w="19050" algn="ctr">
            <a:noFill/>
            <a:miter lim="800000"/>
          </a:ln>
        </p:spPr>
        <p:txBody>
          <a:bodyPr wrap="square">
            <a:spAutoFit/>
          </a:bodyPr>
          <a:lstStyle/>
          <a:p>
            <a:r>
              <a:rPr lang="en-US" b="1" i="0" dirty="0">
                <a:solidFill>
                  <a:srgbClr val="273239"/>
                </a:solidFill>
                <a:effectLst/>
                <a:latin typeface="Nunito" pitchFamily="2" charset="0"/>
              </a:rPr>
              <a:t>Deadlock</a:t>
            </a:r>
            <a:r>
              <a:rPr lang="en-US" b="0" i="0" dirty="0">
                <a:solidFill>
                  <a:srgbClr val="273239"/>
                </a:solidFill>
                <a:effectLst/>
                <a:latin typeface="Nunito" pitchFamily="2" charset="0"/>
              </a:rPr>
              <a:t> is a situation where a process or a set of processes is blocked, waiting for some other resource that is held by some other waiting process. It is an undesirable state of the system. In other words, Deadlock is a critical situation in computing where a process, or a group of processes, becomes unable to proceed because each is waiting for a resource that is held by another process in the same group. This scenario leads to a complete standstill, rendering the affected processes inactive and the system inefficient.</a:t>
            </a:r>
            <a:endParaRPr lang="en-IN" dirty="0"/>
          </a:p>
        </p:txBody>
      </p:sp>
    </p:spTree>
    <p:extLst>
      <p:ext uri="{BB962C8B-B14F-4D97-AF65-F5344CB8AC3E}">
        <p14:creationId xmlns:p14="http://schemas.microsoft.com/office/powerpoint/2010/main" val="310817229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5</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Multiple Granularity Deadlock Handling</a:t>
            </a:r>
            <a:endParaRPr lang="en-US" altLang="en-GB" sz="1600" dirty="0"/>
          </a:p>
        </p:txBody>
      </p:sp>
      <p:sp>
        <p:nvSpPr>
          <p:cNvPr id="3" name="TextBox 2">
            <a:extLst>
              <a:ext uri="{FF2B5EF4-FFF2-40B4-BE49-F238E27FC236}">
                <a16:creationId xmlns:a16="http://schemas.microsoft.com/office/drawing/2014/main" id="{BA3F88D5-D108-FC86-95C2-978CDD5ECBA7}"/>
              </a:ext>
            </a:extLst>
          </p:cNvPr>
          <p:cNvSpPr txBox="1"/>
          <p:nvPr/>
        </p:nvSpPr>
        <p:spPr bwMode="auto">
          <a:xfrm>
            <a:off x="-27558" y="448091"/>
            <a:ext cx="8980423" cy="4247317"/>
          </a:xfrm>
          <a:prstGeom prst="rect">
            <a:avLst/>
          </a:prstGeom>
          <a:noFill/>
          <a:ln w="19050" algn="ctr">
            <a:noFill/>
            <a:miter lim="800000"/>
          </a:ln>
        </p:spPr>
        <p:txBody>
          <a:bodyPr wrap="square">
            <a:spAutoFit/>
          </a:bodyPr>
          <a:lstStyle/>
          <a:p>
            <a:pPr algn="l" fontAlgn="base"/>
            <a:r>
              <a:rPr lang="en-US" b="1" i="0" dirty="0">
                <a:solidFill>
                  <a:srgbClr val="273239"/>
                </a:solidFill>
                <a:effectLst/>
                <a:latin typeface="Nunito" pitchFamily="2" charset="0"/>
              </a:rPr>
              <a:t>Necessary Condition for a Deadlock</a:t>
            </a:r>
          </a:p>
          <a:p>
            <a:pPr algn="l" rtl="0" fontAlgn="base"/>
            <a:r>
              <a:rPr lang="en-US" b="0" i="0" dirty="0">
                <a:solidFill>
                  <a:srgbClr val="273239"/>
                </a:solidFill>
                <a:effectLst/>
                <a:latin typeface="Nunito" pitchFamily="2" charset="0"/>
              </a:rPr>
              <a:t>The following are the </a:t>
            </a:r>
            <a:r>
              <a:rPr lang="en-US" b="0" i="0" u="sng" dirty="0">
                <a:solidFill>
                  <a:srgbClr val="357960"/>
                </a:solidFill>
                <a:effectLst/>
                <a:latin typeface="Nunito" pitchFamily="2" charset="0"/>
                <a:hlinkClick r:id="rId2"/>
              </a:rPr>
              <a:t>four conditions that must hold simultaneously</a:t>
            </a:r>
            <a:r>
              <a:rPr lang="en-US" b="0" i="0" dirty="0">
                <a:solidFill>
                  <a:srgbClr val="273239"/>
                </a:solidFill>
                <a:effectLst/>
                <a:latin typeface="Nunito" pitchFamily="2" charset="0"/>
              </a:rPr>
              <a:t> for a deadlock to occur.</a:t>
            </a:r>
          </a:p>
          <a:p>
            <a:pPr algn="l" fontAlgn="base">
              <a:buFont typeface="+mj-lt"/>
              <a:buAutoNum type="arabicPeriod"/>
            </a:pPr>
            <a:r>
              <a:rPr lang="en-US" b="1" i="0" dirty="0">
                <a:solidFill>
                  <a:srgbClr val="273239"/>
                </a:solidFill>
                <a:effectLst/>
                <a:latin typeface="Nunito" pitchFamily="2" charset="0"/>
              </a:rPr>
              <a:t>Mutual Exclusion:</a:t>
            </a:r>
            <a:r>
              <a:rPr lang="en-US" b="0" i="0" dirty="0">
                <a:solidFill>
                  <a:srgbClr val="273239"/>
                </a:solidFill>
                <a:effectLst/>
                <a:latin typeface="Nunito" pitchFamily="2" charset="0"/>
              </a:rPr>
              <a:t> A resource can be used by only one process at a time. If another process requests for that resource, then the requesting process must be delayed until the resource has been released.</a:t>
            </a:r>
          </a:p>
          <a:p>
            <a:pPr algn="l" fontAlgn="base">
              <a:buFont typeface="+mj-lt"/>
              <a:buAutoNum type="arabicPeriod" startAt="2"/>
            </a:pPr>
            <a:r>
              <a:rPr lang="en-US" b="1" i="0" dirty="0">
                <a:solidFill>
                  <a:srgbClr val="273239"/>
                </a:solidFill>
                <a:effectLst/>
                <a:latin typeface="Nunito" pitchFamily="2" charset="0"/>
              </a:rPr>
              <a:t>Hold and wait:</a:t>
            </a:r>
            <a:r>
              <a:rPr lang="en-US" b="0" i="0" dirty="0">
                <a:solidFill>
                  <a:srgbClr val="273239"/>
                </a:solidFill>
                <a:effectLst/>
                <a:latin typeface="Nunito" pitchFamily="2" charset="0"/>
              </a:rPr>
              <a:t> Some processes must be holding some resources in the non-shareable mode and at the same time must be waiting to acquire some more resources, which are currently held by other processes in the non-shareable mode.</a:t>
            </a:r>
          </a:p>
          <a:p>
            <a:pPr algn="l" fontAlgn="base">
              <a:buFont typeface="+mj-lt"/>
              <a:buAutoNum type="arabicPeriod" startAt="3"/>
            </a:pPr>
            <a:r>
              <a:rPr lang="en-US" b="1" i="0" dirty="0">
                <a:solidFill>
                  <a:srgbClr val="273239"/>
                </a:solidFill>
                <a:effectLst/>
                <a:latin typeface="Nunito" pitchFamily="2" charset="0"/>
              </a:rPr>
              <a:t>No pre-emption:</a:t>
            </a:r>
            <a:r>
              <a:rPr lang="en-US" b="0" i="0" dirty="0">
                <a:solidFill>
                  <a:srgbClr val="273239"/>
                </a:solidFill>
                <a:effectLst/>
                <a:latin typeface="Nunito" pitchFamily="2" charset="0"/>
              </a:rPr>
              <a:t> Resources granted to a process can be released back to the system only as a result of voluntary action of that process after the process has completed its task.</a:t>
            </a:r>
          </a:p>
          <a:p>
            <a:pPr algn="l" fontAlgn="base">
              <a:buFont typeface="+mj-lt"/>
              <a:buAutoNum type="arabicPeriod" startAt="4"/>
            </a:pPr>
            <a:r>
              <a:rPr lang="en-US" b="1" i="0" dirty="0">
                <a:solidFill>
                  <a:srgbClr val="273239"/>
                </a:solidFill>
                <a:effectLst/>
                <a:latin typeface="Nunito" pitchFamily="2" charset="0"/>
              </a:rPr>
              <a:t>Circular wait:</a:t>
            </a:r>
            <a:r>
              <a:rPr lang="en-US" b="0" i="0" dirty="0">
                <a:solidFill>
                  <a:srgbClr val="273239"/>
                </a:solidFill>
                <a:effectLst/>
                <a:latin typeface="Nunito" pitchFamily="2" charset="0"/>
              </a:rPr>
              <a:t> Deadlocked processes are involved in a circular chain such that each process holds one or more resources being requested by the next process in the chain.</a:t>
            </a:r>
          </a:p>
        </p:txBody>
      </p:sp>
    </p:spTree>
    <p:extLst>
      <p:ext uri="{BB962C8B-B14F-4D97-AF65-F5344CB8AC3E}">
        <p14:creationId xmlns:p14="http://schemas.microsoft.com/office/powerpoint/2010/main" val="32861281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6</a:t>
            </a:fld>
            <a:endParaRPr lang="en-US"/>
          </a:p>
        </p:txBody>
      </p:sp>
      <p:sp>
        <p:nvSpPr>
          <p:cNvPr id="5" name="Title 4"/>
          <p:cNvSpPr>
            <a:spLocks noGrp="1"/>
          </p:cNvSpPr>
          <p:nvPr>
            <p:ph type="title"/>
          </p:nvPr>
        </p:nvSpPr>
        <p:spPr>
          <a:xfrm>
            <a:off x="191135" y="109220"/>
            <a:ext cx="7972425" cy="255455"/>
          </a:xfrm>
        </p:spPr>
        <p:txBody>
          <a:bodyPr wrap="square"/>
          <a:lstStyle/>
          <a:p>
            <a:pPr algn="l"/>
            <a:r>
              <a:rPr lang="en-IN" sz="1600" dirty="0"/>
              <a:t>Multiple Granularity Deadlock Handling</a:t>
            </a:r>
            <a:endParaRPr lang="en-US" altLang="en-GB" sz="1600" dirty="0"/>
          </a:p>
        </p:txBody>
      </p:sp>
      <p:sp>
        <p:nvSpPr>
          <p:cNvPr id="6" name="TextBox 5">
            <a:extLst>
              <a:ext uri="{FF2B5EF4-FFF2-40B4-BE49-F238E27FC236}">
                <a16:creationId xmlns:a16="http://schemas.microsoft.com/office/drawing/2014/main" id="{59C1E8B0-BAA2-AB5D-6E3C-65C098EAE8F8}"/>
              </a:ext>
            </a:extLst>
          </p:cNvPr>
          <p:cNvSpPr txBox="1"/>
          <p:nvPr/>
        </p:nvSpPr>
        <p:spPr bwMode="auto">
          <a:xfrm>
            <a:off x="191135" y="664420"/>
            <a:ext cx="4572000" cy="369332"/>
          </a:xfrm>
          <a:prstGeom prst="rect">
            <a:avLst/>
          </a:prstGeom>
          <a:noFill/>
          <a:ln w="19050" algn="ctr">
            <a:noFill/>
            <a:miter lim="800000"/>
          </a:ln>
        </p:spPr>
        <p:txBody>
          <a:bodyPr wrap="square">
            <a:spAutoFit/>
          </a:bodyPr>
          <a:lstStyle/>
          <a:p>
            <a:pPr algn="l" fontAlgn="base"/>
            <a:r>
              <a:rPr lang="en-IN" b="1" i="0" dirty="0">
                <a:solidFill>
                  <a:srgbClr val="273239"/>
                </a:solidFill>
                <a:effectLst/>
                <a:latin typeface="Nunito" pitchFamily="2" charset="0"/>
              </a:rPr>
              <a:t>Methods of Handling Deadlocks</a:t>
            </a:r>
          </a:p>
        </p:txBody>
      </p:sp>
      <p:sp>
        <p:nvSpPr>
          <p:cNvPr id="7" name="Rectangle 1">
            <a:extLst>
              <a:ext uri="{FF2B5EF4-FFF2-40B4-BE49-F238E27FC236}">
                <a16:creationId xmlns:a16="http://schemas.microsoft.com/office/drawing/2014/main" id="{D560FB0C-3997-C36C-35FE-4BF0F050EC90}"/>
              </a:ext>
            </a:extLst>
          </p:cNvPr>
          <p:cNvSpPr>
            <a:spLocks noChangeArrowheads="1"/>
          </p:cNvSpPr>
          <p:nvPr/>
        </p:nvSpPr>
        <p:spPr bwMode="auto">
          <a:xfrm>
            <a:off x="353492" y="1083148"/>
            <a:ext cx="7647709" cy="1384995"/>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73239"/>
                </a:solidFill>
                <a:effectLst/>
                <a:latin typeface="Nunito" pitchFamily="2" charset="0"/>
              </a:rPr>
              <a:t>There are four approaches to dealing with deadlocks.</a:t>
            </a:r>
            <a:endParaRPr kumimoji="0" lang="en-US" altLang="en-US" b="1"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Consolas" panose="020B0609020204030204" pitchFamily="49" charset="0"/>
              </a:rPr>
              <a:t>1.</a:t>
            </a:r>
            <a:r>
              <a:rPr kumimoji="0" lang="en-US" altLang="en-US" b="0" i="0" u="none" strike="noStrike" cap="none" normalizeH="0" baseline="0" dirty="0">
                <a:ln>
                  <a:noFill/>
                </a:ln>
                <a:solidFill>
                  <a:schemeClr val="tx1"/>
                </a:solidFill>
                <a:effectLst/>
                <a:latin typeface="Consolas" panose="020B0609020204030204" pitchFamily="49" charset="0"/>
              </a:rPr>
              <a:t> Deadlock Prevention</a:t>
            </a: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1" i="0" u="none" strike="noStrike" cap="none" normalizeH="0" baseline="0" dirty="0">
                <a:ln>
                  <a:noFill/>
                </a:ln>
                <a:solidFill>
                  <a:schemeClr val="tx1"/>
                </a:solidFill>
                <a:effectLst/>
                <a:latin typeface="Consolas" panose="020B0609020204030204" pitchFamily="49" charset="0"/>
              </a:rPr>
              <a:t>2.</a:t>
            </a:r>
            <a:r>
              <a:rPr kumimoji="0" lang="en-US" altLang="en-US" b="0" i="0" u="none" strike="noStrike" cap="none" normalizeH="0" baseline="0" dirty="0">
                <a:ln>
                  <a:noFill/>
                </a:ln>
                <a:solidFill>
                  <a:schemeClr val="tx1"/>
                </a:solidFill>
                <a:effectLst/>
                <a:latin typeface="Consolas" panose="020B0609020204030204" pitchFamily="49" charset="0"/>
              </a:rPr>
              <a:t> Deadlock avoidance (Banker's Algorithm)</a:t>
            </a: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1" i="0" u="none" strike="noStrike" cap="none" normalizeH="0" baseline="0" dirty="0">
                <a:ln>
                  <a:noFill/>
                </a:ln>
                <a:solidFill>
                  <a:schemeClr val="tx1"/>
                </a:solidFill>
                <a:effectLst/>
                <a:latin typeface="Consolas" panose="020B0609020204030204" pitchFamily="49" charset="0"/>
              </a:rPr>
              <a:t>3.</a:t>
            </a:r>
            <a:r>
              <a:rPr kumimoji="0" lang="en-US" altLang="en-US" b="0" i="0" u="none" strike="noStrike" cap="none" normalizeH="0" baseline="0" dirty="0">
                <a:ln>
                  <a:noFill/>
                </a:ln>
                <a:solidFill>
                  <a:schemeClr val="tx1"/>
                </a:solidFill>
                <a:effectLst/>
                <a:latin typeface="Consolas" panose="020B0609020204030204" pitchFamily="49" charset="0"/>
              </a:rPr>
              <a:t> Deadlock detection &amp; recovery</a:t>
            </a:r>
            <a:br>
              <a:rPr kumimoji="0" lang="en-US" altLang="en-US" b="0" i="0" u="none" strike="noStrike" cap="none" normalizeH="0" baseline="0" dirty="0">
                <a:ln>
                  <a:noFill/>
                </a:ln>
                <a:solidFill>
                  <a:schemeClr val="tx1"/>
                </a:solidFill>
                <a:effectLst/>
                <a:latin typeface="Consolas" panose="020B0609020204030204" pitchFamily="49" charset="0"/>
              </a:rPr>
            </a:br>
            <a:r>
              <a:rPr kumimoji="0" lang="en-US" altLang="en-US" b="1" i="0" u="none" strike="noStrike" cap="none" normalizeH="0" baseline="0" dirty="0">
                <a:ln>
                  <a:noFill/>
                </a:ln>
                <a:solidFill>
                  <a:schemeClr val="tx1"/>
                </a:solidFill>
                <a:effectLst/>
                <a:latin typeface="Consolas" panose="020B0609020204030204" pitchFamily="49" charset="0"/>
              </a:rPr>
              <a:t>4.</a:t>
            </a:r>
            <a:r>
              <a:rPr kumimoji="0" lang="en-US" altLang="en-US" b="0" i="0" u="none" strike="noStrike" cap="none" normalizeH="0" baseline="0" dirty="0">
                <a:ln>
                  <a:noFill/>
                </a:ln>
                <a:solidFill>
                  <a:schemeClr val="tx1"/>
                </a:solidFill>
                <a:effectLst/>
                <a:latin typeface="Consolas" panose="020B0609020204030204" pitchFamily="49" charset="0"/>
              </a:rPr>
              <a:t> Deadlock Ignorance (Ostrich Method)</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093503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E02F3F4-978A-4F22-8904-DD1959DE0DD5}" type="slidenum">
              <a:rPr lang="en-US" smtClean="0"/>
              <a:t>7</a:t>
            </a:fld>
            <a:endParaRPr lang="en-US"/>
          </a:p>
        </p:txBody>
      </p:sp>
      <p:sp>
        <p:nvSpPr>
          <p:cNvPr id="7" name="Text Box 6"/>
          <p:cNvSpPr txBox="1"/>
          <p:nvPr/>
        </p:nvSpPr>
        <p:spPr>
          <a:xfrm>
            <a:off x="600710" y="2225040"/>
            <a:ext cx="7943215" cy="2101850"/>
          </a:xfrm>
          <a:prstGeom prst="rect">
            <a:avLst/>
          </a:prstGeom>
        </p:spPr>
        <p:txBody>
          <a:bodyPr wrap="square">
            <a:noAutofit/>
          </a:bodyPr>
          <a:lstStyle/>
          <a:p>
            <a:pPr marL="457200" lvl="1" indent="457200" fontAlgn="base">
              <a:spcBef>
                <a:spcPts val="1400"/>
              </a:spcBef>
              <a:spcAft>
                <a:spcPts val="400"/>
              </a:spcAft>
            </a:pPr>
            <a:r>
              <a:rPr lang="en-GB" sz="5400" b="0" i="0">
                <a:solidFill>
                  <a:srgbClr val="000000"/>
                </a:solidFill>
                <a:latin typeface="Arial" panose="020B0604020202020204"/>
                <a:ea typeface="Arial" panose="020B0604020202020204"/>
              </a:rPr>
              <a:t>Thank You</a:t>
            </a:r>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542</Words>
  <Application>Microsoft Office PowerPoint</Application>
  <PresentationFormat>On-screen Show (16:9)</PresentationFormat>
  <Paragraphs>34</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Wingdings</vt:lpstr>
      <vt:lpstr>Arial</vt:lpstr>
      <vt:lpstr>Nunito</vt:lpstr>
      <vt:lpstr>Consolas</vt:lpstr>
      <vt:lpstr>Garamond</vt:lpstr>
      <vt:lpstr>MC Powerpoint Template</vt:lpstr>
      <vt:lpstr>Course Title -DBMS</vt:lpstr>
      <vt:lpstr>Multiple Granularity Deadlock Handling</vt:lpstr>
      <vt:lpstr>Multiple Granularity Deadlock Handling</vt:lpstr>
      <vt:lpstr>Multiple Granularity Deadlock Handling</vt:lpstr>
      <vt:lpstr>Multiple Granularity Deadlock Handling</vt:lpstr>
      <vt:lpstr>Multiple Granularity Deadlock Handling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40</cp:revision>
  <dcterms:created xsi:type="dcterms:W3CDTF">2016-09-09T13:34:00Z</dcterms:created>
  <dcterms:modified xsi:type="dcterms:W3CDTF">2025-04-21T09:20:17Z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D95B65F074AD4E85B2860DB43E05214E_12</vt:lpwstr>
  </property>
  <property fmtid="{D5CDD505-2E9C-101B-9397-08002B2CF9AE}" pid="3" name="KSOProductBuildVer">
    <vt:lpwstr>2057-12.2.0.20326</vt:lpwstr>
  </property>
</Properties>
</file>