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91" r:id="rId2"/>
    <p:sldId id="760" r:id="rId3"/>
    <p:sldId id="766" r:id="rId4"/>
    <p:sldId id="767" r:id="rId5"/>
    <p:sldId id="761" r:id="rId6"/>
    <p:sldId id="743" r:id="rId7"/>
  </p:sldIdLst>
  <p:sldSz cx="9144000" cy="5143500" type="screen16x9"/>
  <p:notesSz cx="6858000" cy="92964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Garamond" panose="02020404030301010803" pitchFamily="18" charset="0"/>
      <p:regular r:id="rId14"/>
      <p:bold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0" userDrawn="1">
          <p15:clr>
            <a:srgbClr val="A4A3A4"/>
          </p15:clr>
        </p15:guide>
        <p15:guide id="3" orient="horz" pos="2886" userDrawn="1">
          <p15:clr>
            <a:srgbClr val="A4A3A4"/>
          </p15:clr>
        </p15:guide>
        <p15:guide id="5" pos="584" userDrawn="1">
          <p15:clr>
            <a:srgbClr val="A4A3A4"/>
          </p15:clr>
        </p15:guide>
        <p15:guide id="6" pos="5235" userDrawn="1">
          <p15:clr>
            <a:srgbClr val="A4A3A4"/>
          </p15:clr>
        </p15:guide>
        <p15:guide id="7" pos="2926" userDrawn="1">
          <p15:clr>
            <a:srgbClr val="A4A3A4"/>
          </p15:clr>
        </p15:guide>
        <p15:guide id="8" pos="5142" userDrawn="1">
          <p15:clr>
            <a:srgbClr val="A4A3A4"/>
          </p15:clr>
        </p15:guide>
        <p15:guide id="9" pos="6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89">
          <p15:clr>
            <a:srgbClr val="A4A3A4"/>
          </p15:clr>
        </p15:guide>
        <p15:guide id="2" orient="horz" pos="5484">
          <p15:clr>
            <a:srgbClr val="A4A3A4"/>
          </p15:clr>
        </p15:guide>
        <p15:guide id="3" orient="horz" pos="5773">
          <p15:clr>
            <a:srgbClr val="A4A3A4"/>
          </p15:clr>
        </p15:guide>
        <p15:guide id="4" pos="306">
          <p15:clr>
            <a:srgbClr val="A4A3A4"/>
          </p15:clr>
        </p15:guide>
        <p15:guide id="5" pos="40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4"/>
    <a:srgbClr val="004170"/>
    <a:srgbClr val="959596"/>
    <a:srgbClr val="F0F1F1"/>
    <a:srgbClr val="004670"/>
    <a:srgbClr val="00468C"/>
    <a:srgbClr val="004D8E"/>
    <a:srgbClr val="145094"/>
    <a:srgbClr val="005100"/>
    <a:srgbClr val="3A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9011" autoAdjust="0"/>
  </p:normalViewPr>
  <p:slideViewPr>
    <p:cSldViewPr snapToGrid="0" showGuides="1">
      <p:cViewPr varScale="1">
        <p:scale>
          <a:sx n="81" d="100"/>
          <a:sy n="81" d="100"/>
        </p:scale>
        <p:origin x="1026" y="72"/>
      </p:cViewPr>
      <p:guideLst>
        <p:guide orient="horz" pos="380"/>
        <p:guide orient="horz" pos="2886"/>
        <p:guide pos="584"/>
        <p:guide pos="5235"/>
        <p:guide pos="2926"/>
        <p:guide pos="5142"/>
        <p:guide pos="6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94" y="-96"/>
      </p:cViewPr>
      <p:guideLst>
        <p:guide orient="horz" pos="2689"/>
        <p:guide orient="horz" pos="5484"/>
        <p:guide orient="horz" pos="5773"/>
        <p:guide pos="306"/>
        <p:guide pos="40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4000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4300" indent="-114300" algn="l" defTabSz="914400" rtl="0" eaLnBrk="1" latinLnBrk="0" hangingPunct="1">
      <a:spcBef>
        <a:spcPts val="8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575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03225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7023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200" indent="114300" algn="l" defTabSz="914400" rtl="0" eaLnBrk="1" latinLnBrk="0" hangingPunct="1"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3999" cy="1718222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 hasCustomPrompt="1"/>
          </p:nvPr>
        </p:nvSpPr>
        <p:spPr>
          <a:xfrm>
            <a:off x="1039439" y="2180420"/>
            <a:ext cx="7069512" cy="517065"/>
          </a:xfrm>
        </p:spPr>
        <p:txBody>
          <a:bodyPr vert="horz" wrap="square" lIns="0" tIns="0" rIns="0" bIns="4572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004170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Presentation Title Here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9438" y="2685678"/>
            <a:ext cx="7069512" cy="380873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600" i="0" spc="0" baseline="0">
                <a:solidFill>
                  <a:srgbClr val="52525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dirty="0"/>
              <a:t>Subtitle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36637" y="3311968"/>
            <a:ext cx="7072313" cy="872001"/>
          </a:xfrm>
        </p:spPr>
        <p:txBody>
          <a:bodyPr vert="horz" wrap="square" lIns="0" tIns="0" rIns="0" bIns="45720" rtlCol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i="0" baseline="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lang="en-US" sz="1800" dirty="0" smtClean="0">
                <a:latin typeface="+mn-lt"/>
              </a:defRPr>
            </a:lvl2pPr>
            <a:lvl3pPr>
              <a:defRPr lang="en-US" sz="1800" dirty="0" smtClean="0">
                <a:latin typeface="+mn-lt"/>
              </a:defRPr>
            </a:lvl3pPr>
            <a:lvl4pPr>
              <a:defRPr lang="en-US" sz="1800" dirty="0" smtClean="0">
                <a:latin typeface="+mn-lt"/>
              </a:defRPr>
            </a:lvl4pPr>
            <a:lvl5pPr>
              <a:defRPr lang="en-US" sz="18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</a:p>
          <a:p>
            <a:pPr marL="0" lvl="0"/>
            <a:r>
              <a:rPr lang="en-US" dirty="0"/>
              <a:t>Department Name</a:t>
            </a:r>
          </a:p>
          <a:p>
            <a:pPr marL="0" lvl="0"/>
            <a:r>
              <a:rPr lang="en-US" dirty="0"/>
              <a:t>Presentation Date</a:t>
            </a:r>
          </a:p>
        </p:txBody>
      </p:sp>
      <p:pic>
        <p:nvPicPr>
          <p:cNvPr id="4" name="Picture 3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094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6639" y="998545"/>
            <a:ext cx="7072312" cy="2169825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 marL="281305" indent="-91440">
              <a:lnSpc>
                <a:spcPct val="90000"/>
              </a:lnSpc>
              <a:defRPr lang="en-US" sz="3000" kern="2200" spc="0" baseline="0" dirty="0">
                <a:latin typeface="+mn-lt"/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semper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ipsum mi, ac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dolor.”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" y="3383309"/>
            <a:ext cx="7072313" cy="541425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 algn="r">
              <a:spcBef>
                <a:spcPts val="300"/>
              </a:spcBef>
              <a:buNone/>
              <a:defRPr lang="en-US" sz="1800" baseline="0" dirty="0" smtClean="0">
                <a:solidFill>
                  <a:srgbClr val="525252"/>
                </a:solidFill>
                <a:latin typeface="+mn-lt"/>
              </a:defRPr>
            </a:lvl1pPr>
            <a:lvl2pPr marL="229870" indent="0">
              <a:buNone/>
              <a:defRPr lang="en-US" dirty="0" smtClean="0"/>
            </a:lvl2pPr>
            <a:lvl3pPr marL="515620" indent="0">
              <a:buNone/>
              <a:defRPr lang="en-US" dirty="0" smtClean="0"/>
            </a:lvl3pPr>
            <a:lvl4pPr marL="800100" indent="0">
              <a:buNone/>
              <a:defRPr lang="en-US" dirty="0" smtClean="0"/>
            </a:lvl4pPr>
            <a:lvl5pPr marL="1085850" indent="0">
              <a:buNone/>
              <a:defRPr lang="en-US" dirty="0"/>
            </a:lvl5pPr>
          </a:lstStyle>
          <a:p>
            <a:pPr lvl="0"/>
            <a:r>
              <a:rPr lang="en-US" dirty="0"/>
              <a:t>—Author’s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3999" cy="1955800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6637" y="2445200"/>
            <a:ext cx="6950076" cy="517065"/>
          </a:xfrm>
        </p:spPr>
        <p:txBody>
          <a:bodyPr/>
          <a:lstStyle>
            <a:lvl1pPr algn="l">
              <a:defRPr sz="3600"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40809F3C-EB3C-498F-A7EF-0555AFEB2E5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81272"/>
            <a:ext cx="8349916" cy="332922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8349916" cy="391296"/>
          </a:xfrm>
        </p:spPr>
        <p:txBody>
          <a:bodyPr/>
          <a:lstStyle>
            <a:lvl1pPr marL="0" indent="0">
              <a:buNone/>
              <a:defRPr sz="2400" b="0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09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Subhead Arial 24 pt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8349916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914399"/>
            <a:ext cx="4073090" cy="36961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48200" y="914399"/>
            <a:ext cx="0" cy="369610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31900"/>
            <a:ext cx="4073091" cy="33786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1231899"/>
            <a:ext cx="4073091" cy="33786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87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15542" y="811374"/>
            <a:ext cx="0" cy="379912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3" y="224941"/>
            <a:ext cx="4172780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90959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15543" y="-1"/>
            <a:ext cx="4528457" cy="48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IN" sz="1600" b="1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7057" y="224941"/>
            <a:ext cx="4031264" cy="4599058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366" y="903514"/>
            <a:ext cx="8348312" cy="3733799"/>
          </a:xfrm>
        </p:spPr>
        <p:txBody>
          <a:bodyPr/>
          <a:lstStyle>
            <a:lvl1pPr marL="0" indent="0">
              <a:buFontTx/>
              <a:buNone/>
              <a:defRPr sz="21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r>
              <a:rPr lang="en-US" dirty="0"/>
              <a:t>Subhead Arial 21 pt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638" y="633475"/>
            <a:ext cx="7072312" cy="438582"/>
          </a:xfrm>
          <a:prstGeom prst="rect">
            <a:avLst/>
          </a:prstGeom>
        </p:spPr>
        <p:txBody>
          <a:bodyPr vert="horz" wrap="square" lIns="0" tIns="0" rIns="0" bIns="45720" rtlCol="0" anchor="t" anchorCtr="0">
            <a:spAutoFit/>
          </a:bodyPr>
          <a:lstStyle/>
          <a:p>
            <a:r>
              <a:rPr lang="en-US" dirty="0"/>
              <a:t>Slide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1108347"/>
            <a:ext cx="7072312" cy="3171045"/>
          </a:xfrm>
          <a:prstGeom prst="rect">
            <a:avLst/>
          </a:prstGeom>
        </p:spPr>
        <p:txBody>
          <a:bodyPr vert="horz" wrap="square" lIns="0" tIns="0" rIns="0" bIns="45720" rtlCol="0">
            <a:noAutofit/>
          </a:bodyPr>
          <a:lstStyle/>
          <a:p>
            <a:pPr lvl="0"/>
            <a:r>
              <a:rPr lang="en-US" dirty="0"/>
              <a:t>Click to edit bullet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14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000" b="0" kern="1200" cap="none" spc="0" baseline="0" dirty="0" smtClean="0">
          <a:solidFill>
            <a:srgbClr val="005094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68275" indent="-168275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Wingdings" panose="05000000000000000000" pitchFamily="2" charset="2"/>
        <a:buChar char="§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45720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74295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0287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131318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2" Type="http://schemas.openxmlformats.org/officeDocument/2006/relationships/hyperlink" Target="mysqli_statement.txt" TargetMode="Externa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.bin"/><Relationship Id="rId5" Type="http://schemas.openxmlformats.org/officeDocument/2006/relationships/hyperlink" Target="mysqli.txt" TargetMode="Externa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6.emf"/><Relationship Id="rId2" Type="http://schemas.openxmlformats.org/officeDocument/2006/relationships/hyperlink" Target="DB%20PDO%20Conn.txt" TargetMode="Externa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.bin"/><Relationship Id="rId5" Type="http://schemas.openxmlformats.org/officeDocument/2006/relationships/hyperlink" Target="PDOPreparedStatementExample.txt" TargetMode="Externa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hyperlink" Target="file:///C:\xampp\htdocs\mywebappsDBconnectHandling.zip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5584" y="1972315"/>
            <a:ext cx="7069512" cy="516255"/>
          </a:xfrm>
        </p:spPr>
        <p:txBody>
          <a:bodyPr/>
          <a:lstStyle/>
          <a:p>
            <a:pPr algn="l"/>
            <a:r>
              <a:rPr lang="en-US" dirty="0"/>
              <a:t>Course Title - </a:t>
            </a:r>
            <a:r>
              <a:rPr lang="en-GB" altLang="en-US" sz="1800" b="1" dirty="0">
                <a:solidFill>
                  <a:srgbClr val="0070C0"/>
                </a:solidFill>
              </a:rPr>
              <a:t>Web System Engineering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640" y="2488565"/>
            <a:ext cx="8329295" cy="381000"/>
          </a:xfrm>
        </p:spPr>
        <p:txBody>
          <a:bodyPr/>
          <a:lstStyle/>
          <a:p>
            <a:pPr algn="l"/>
            <a:r>
              <a:rPr lang="en-US" dirty="0"/>
              <a:t>Topic Title –</a:t>
            </a:r>
            <a:r>
              <a:rPr lang="en-GB" dirty="0"/>
              <a:t> </a:t>
            </a:r>
          </a:p>
          <a:p>
            <a:pPr algn="l"/>
            <a:r>
              <a:rPr lang="en-US" sz="1600" dirty="0"/>
              <a:t>Connecting to database (My SQL as reference), executing simple queries, handling results</a:t>
            </a:r>
            <a:endParaRPr lang="en-US" altLang="en-GB" sz="16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50818" y="3311968"/>
            <a:ext cx="7069512" cy="1437832"/>
          </a:xfrm>
        </p:spPr>
        <p:txBody>
          <a:bodyPr/>
          <a:lstStyle/>
          <a:p>
            <a:pPr algn="l"/>
            <a:r>
              <a:rPr lang="en-US" dirty="0"/>
              <a:t>Presenter’s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M ArunKumar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/>
              <a:t>Presenter’s ID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IARE11151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Department Name - 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CSE ( </a:t>
            </a:r>
            <a:r>
              <a:rPr lang="en-US" altLang="en-GB" sz="1600" b="1" dirty="0">
                <a:solidFill>
                  <a:srgbClr val="0070C0"/>
                </a:solidFill>
                <a:latin typeface="+mj-lt"/>
              </a:rPr>
              <a:t>Artificial Intelligence, and Machine Learning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 )</a:t>
            </a:r>
            <a:r>
              <a:rPr lang="en-GB" altLang="en-US" dirty="0">
                <a:solidFill>
                  <a:srgbClr val="0070C0"/>
                </a:solidFill>
                <a:latin typeface="+mj-lt"/>
              </a:rPr>
              <a:t>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Lecture Number - </a:t>
            </a:r>
            <a:r>
              <a:rPr lang="en-GB" altLang="en-US" dirty="0"/>
              <a:t>#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Presentation Date - </a:t>
            </a:r>
            <a:r>
              <a:rPr lang="en-GB" altLang="en-US" dirty="0"/>
              <a:t>##/04/2025</a:t>
            </a:r>
            <a:endParaRPr lang="en-GB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17978"/>
            <a:ext cx="8157218" cy="464743"/>
          </a:xfrm>
        </p:spPr>
        <p:txBody>
          <a:bodyPr wrap="square"/>
          <a:lstStyle/>
          <a:p>
            <a:pPr algn="l"/>
            <a:r>
              <a:rPr lang="en-US" sz="1600" dirty="0"/>
              <a:t>Connecting to database (My SQL as reference), executing simple queries, handling results</a:t>
            </a:r>
            <a:endParaRPr lang="en-US" alt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FE902-E112-F289-4F62-826E5E442DE9}"/>
              </a:ext>
            </a:extLst>
          </p:cNvPr>
          <p:cNvSpPr txBox="1"/>
          <p:nvPr/>
        </p:nvSpPr>
        <p:spPr bwMode="auto">
          <a:xfrm>
            <a:off x="489856" y="1163183"/>
            <a:ext cx="4637314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MYSQL : https://dev.mysql.com/downloads/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827B1E-4E95-B303-9EF3-F5B68B295889}"/>
              </a:ext>
            </a:extLst>
          </p:cNvPr>
          <p:cNvSpPr txBox="1"/>
          <p:nvPr/>
        </p:nvSpPr>
        <p:spPr bwMode="auto">
          <a:xfrm>
            <a:off x="489856" y="2770357"/>
            <a:ext cx="7799121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MYSQL Workbench : https://dev.mysql.com/downloads/workbench/</a:t>
            </a:r>
          </a:p>
        </p:txBody>
      </p:sp>
    </p:spTree>
    <p:extLst>
      <p:ext uri="{BB962C8B-B14F-4D97-AF65-F5344CB8AC3E}">
        <p14:creationId xmlns:p14="http://schemas.microsoft.com/office/powerpoint/2010/main" val="40151526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hlinkClick r:id="rId2" action="ppaction://hlinkfile"/>
            <a:extLst>
              <a:ext uri="{FF2B5EF4-FFF2-40B4-BE49-F238E27FC236}">
                <a16:creationId xmlns:a16="http://schemas.microsoft.com/office/drawing/2014/main" id="{B0FDAC68-C840-E7F9-ED8A-D702E41468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384265"/>
              </p:ext>
            </p:extLst>
          </p:nvPr>
        </p:nvGraphicFramePr>
        <p:xfrm>
          <a:off x="6140577" y="3622044"/>
          <a:ext cx="2325495" cy="909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314353" imgH="514326" progId="Package">
                  <p:embed/>
                </p:oleObj>
              </mc:Choice>
              <mc:Fallback>
                <p:oleObj name="Packager Shell Object" showAsIcon="1" r:id="rId3" imgW="1314353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0577" y="3622044"/>
                        <a:ext cx="2325495" cy="909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93660"/>
            <a:ext cx="8157218" cy="464743"/>
          </a:xfrm>
        </p:spPr>
        <p:txBody>
          <a:bodyPr wrap="square"/>
          <a:lstStyle/>
          <a:p>
            <a:pPr algn="l"/>
            <a:r>
              <a:rPr lang="en-US" sz="1600" dirty="0"/>
              <a:t>Connecting to database (My SQL as reference), executing simple queries, handling results</a:t>
            </a:r>
            <a:endParaRPr lang="en-US" altLang="en-GB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04FCF-CBBF-B787-AD96-774F5450A3A9}"/>
              </a:ext>
            </a:extLst>
          </p:cNvPr>
          <p:cNvSpPr txBox="1"/>
          <p:nvPr/>
        </p:nvSpPr>
        <p:spPr bwMode="auto">
          <a:xfrm>
            <a:off x="163578" y="371147"/>
            <a:ext cx="7127872" cy="483209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sz="11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sz="1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ProceduralStyle</a:t>
            </a:r>
            <a:endParaRPr lang="en-IN" sz="14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chemeClr val="accent2"/>
                </a:solidFill>
                <a:latin typeface="Consolas" panose="020B0609020204030204" pitchFamily="49" charset="0"/>
              </a:rPr>
              <a:t>--------------------------</a:t>
            </a:r>
            <a:endParaRPr lang="en-IN" sz="14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IN" sz="1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php</a:t>
            </a:r>
            <a:endParaRPr lang="en-IN" sz="14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= "localhost"; // Database host</a:t>
            </a:r>
          </a:p>
          <a:p>
            <a: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$username = "root";        // Database username</a:t>
            </a:r>
          </a:p>
          <a:p>
            <a: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$password = "root";            // Database password</a:t>
            </a:r>
          </a:p>
          <a:p>
            <a: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N" sz="1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lang="en-IN" sz="1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classicmodels</a:t>
            </a:r>
            <a: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"; // Database name</a:t>
            </a:r>
            <a:b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Create a connection</a:t>
            </a:r>
          </a:p>
          <a:p>
            <a: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$conn = </a:t>
            </a:r>
            <a:r>
              <a:rPr lang="en-IN" sz="1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mysqli_connect</a:t>
            </a:r>
            <a: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IN" sz="1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, $username, $password, $</a:t>
            </a:r>
            <a:r>
              <a:rPr lang="en-IN" sz="1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Check if the connection was successful</a:t>
            </a:r>
          </a:p>
          <a:p>
            <a: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if (!$conn) {</a:t>
            </a:r>
          </a:p>
          <a:p>
            <a: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   die("Connection failed: " . </a:t>
            </a:r>
            <a:r>
              <a:rPr lang="en-IN" sz="1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mysqli_connect_error</a:t>
            </a:r>
            <a: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echo "Connected successfully";</a:t>
            </a:r>
          </a:p>
          <a:p>
            <a:b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Close the connection</a:t>
            </a:r>
          </a:p>
          <a:p>
            <a:r>
              <a:rPr lang="en-IN" sz="1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mysqli_close</a:t>
            </a:r>
            <a: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($conn);</a:t>
            </a:r>
          </a:p>
          <a:p>
            <a: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br>
              <a:rPr lang="en-IN" sz="14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endParaRPr lang="en-IN" sz="14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6" name="Object 5">
            <a:hlinkClick r:id="rId5" action="ppaction://hlinkfile"/>
            <a:extLst>
              <a:ext uri="{FF2B5EF4-FFF2-40B4-BE49-F238E27FC236}">
                <a16:creationId xmlns:a16="http://schemas.microsoft.com/office/drawing/2014/main" id="{FF381734-9AC9-391E-A53B-6872C22BF7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832087"/>
              </p:ext>
            </p:extLst>
          </p:nvPr>
        </p:nvGraphicFramePr>
        <p:xfrm>
          <a:off x="6683574" y="1768310"/>
          <a:ext cx="1590405" cy="130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628620" imgH="514326" progId="Package">
                  <p:embed/>
                </p:oleObj>
              </mc:Choice>
              <mc:Fallback>
                <p:oleObj name="Packager Shell Object" showAsIcon="1" r:id="rId6" imgW="628620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83574" y="1768310"/>
                        <a:ext cx="1590405" cy="1301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7389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44846"/>
            <a:ext cx="8157218" cy="464743"/>
          </a:xfrm>
        </p:spPr>
        <p:txBody>
          <a:bodyPr wrap="square"/>
          <a:lstStyle/>
          <a:p>
            <a:pPr algn="l"/>
            <a:r>
              <a:rPr lang="en-US" sz="1600" dirty="0"/>
              <a:t>Connecting to database (My SQL as reference), executing simple queries, handling results</a:t>
            </a:r>
            <a:endParaRPr lang="en-US" altLang="en-GB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DDA3A-C4CC-7735-FA46-40EA38E4F6BB}"/>
              </a:ext>
            </a:extLst>
          </p:cNvPr>
          <p:cNvSpPr txBox="1"/>
          <p:nvPr/>
        </p:nvSpPr>
        <p:spPr bwMode="auto">
          <a:xfrm>
            <a:off x="0" y="935358"/>
            <a:ext cx="4637314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PHP 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Data Objects ( PDO 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0D503-1EC4-CEC0-4ADB-C945F7F4CB8E}"/>
              </a:ext>
            </a:extLst>
          </p:cNvPr>
          <p:cNvSpPr txBox="1"/>
          <p:nvPr/>
        </p:nvSpPr>
        <p:spPr bwMode="auto">
          <a:xfrm>
            <a:off x="97971" y="1562747"/>
            <a:ext cx="5614060" cy="1477328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The PHP 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Data Objects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 ( PDO ) extension defines a lightweight, consistent interface for accessing databases in PHP. Each database driver that implements the PDO interface can expose database-specific features as regular extension functions.</a:t>
            </a:r>
            <a:endParaRPr lang="en-IN" dirty="0"/>
          </a:p>
        </p:txBody>
      </p:sp>
      <p:graphicFrame>
        <p:nvGraphicFramePr>
          <p:cNvPr id="10" name="Object 9">
            <a:hlinkClick r:id="rId2" action="ppaction://hlinkfile"/>
            <a:extLst>
              <a:ext uri="{FF2B5EF4-FFF2-40B4-BE49-F238E27FC236}">
                <a16:creationId xmlns:a16="http://schemas.microsoft.com/office/drawing/2014/main" id="{A054D6D9-5619-01C8-1A7D-490B2A28F1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553246"/>
              </p:ext>
            </p:extLst>
          </p:nvPr>
        </p:nvGraphicFramePr>
        <p:xfrm>
          <a:off x="6541882" y="1562746"/>
          <a:ext cx="1747095" cy="82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095357" imgH="514326" progId="Package">
                  <p:embed/>
                </p:oleObj>
              </mc:Choice>
              <mc:Fallback>
                <p:oleObj name="Packager Shell Object" showAsIcon="1" r:id="rId3" imgW="1095357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1882" y="1562746"/>
                        <a:ext cx="1747095" cy="82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rId5" action="ppaction://hlinkfile"/>
            <a:extLst>
              <a:ext uri="{FF2B5EF4-FFF2-40B4-BE49-F238E27FC236}">
                <a16:creationId xmlns:a16="http://schemas.microsoft.com/office/drawing/2014/main" id="{1FF2BFD5-5F1D-00EF-8443-2102BEBE2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166674"/>
              </p:ext>
            </p:extLst>
          </p:nvPr>
        </p:nvGraphicFramePr>
        <p:xfrm>
          <a:off x="5854535" y="3181473"/>
          <a:ext cx="2686601" cy="811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2238372" imgH="514326" progId="Package">
                  <p:embed/>
                </p:oleObj>
              </mc:Choice>
              <mc:Fallback>
                <p:oleObj name="Packager Shell Object" showAsIcon="1" r:id="rId6" imgW="2238372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54535" y="3181473"/>
                        <a:ext cx="2686601" cy="811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23283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17978"/>
            <a:ext cx="8157218" cy="464743"/>
          </a:xfrm>
        </p:spPr>
        <p:txBody>
          <a:bodyPr wrap="square"/>
          <a:lstStyle/>
          <a:p>
            <a:pPr algn="l"/>
            <a:r>
              <a:rPr lang="en-US" sz="1600" dirty="0"/>
              <a:t>Connecting to database (My SQL as reference), executing simple queries, handling results</a:t>
            </a:r>
            <a:endParaRPr lang="en-US" altLang="en-GB" sz="1600" dirty="0"/>
          </a:p>
        </p:txBody>
      </p:sp>
      <p:graphicFrame>
        <p:nvGraphicFramePr>
          <p:cNvPr id="2" name="Object 1">
            <a:hlinkClick r:id="rId2" action="ppaction://hlinkfile"/>
            <a:extLst>
              <a:ext uri="{FF2B5EF4-FFF2-40B4-BE49-F238E27FC236}">
                <a16:creationId xmlns:a16="http://schemas.microsoft.com/office/drawing/2014/main" id="{14BF3C1F-3DA1-9E0B-39D0-9630C191EB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585521"/>
              </p:ext>
            </p:extLst>
          </p:nvPr>
        </p:nvGraphicFramePr>
        <p:xfrm>
          <a:off x="1756991" y="2148321"/>
          <a:ext cx="5164713" cy="1176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2257283" imgH="514326" progId="Package">
                  <p:embed/>
                </p:oleObj>
              </mc:Choice>
              <mc:Fallback>
                <p:oleObj name="Packager Shell Object" showAsIcon="1" r:id="rId3" imgW="2257283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6991" y="2148321"/>
                        <a:ext cx="5164713" cy="1176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09270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6</a:t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00710" y="2225040"/>
            <a:ext cx="7943215" cy="21018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lvl="1" indent="457200" fontAlgn="base">
              <a:spcBef>
                <a:spcPts val="1400"/>
              </a:spcBef>
              <a:spcAft>
                <a:spcPts val="400"/>
              </a:spcAft>
            </a:pPr>
            <a:r>
              <a:rPr lang="en-GB" sz="5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Thank You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 Powerpoint Template">
  <a:themeElements>
    <a:clrScheme name="Custom 1">
      <a:dk1>
        <a:srgbClr val="005094"/>
      </a:dk1>
      <a:lt1>
        <a:srgbClr val="FFFFFF"/>
      </a:lt1>
      <a:dk2>
        <a:srgbClr val="FFFFFF"/>
      </a:dk2>
      <a:lt2>
        <a:srgbClr val="FFFFFF"/>
      </a:lt2>
      <a:accent1>
        <a:srgbClr val="005094"/>
      </a:accent1>
      <a:accent2>
        <a:srgbClr val="525252"/>
      </a:accent2>
      <a:accent3>
        <a:srgbClr val="525252"/>
      </a:accent3>
      <a:accent4>
        <a:srgbClr val="005094"/>
      </a:accent4>
      <a:accent5>
        <a:srgbClr val="525252"/>
      </a:accent5>
      <a:accent6>
        <a:srgbClr val="005094"/>
      </a:accent6>
      <a:hlink>
        <a:srgbClr val="525252"/>
      </a:hlink>
      <a:folHlink>
        <a:srgbClr val="005094"/>
      </a:folHlink>
    </a:clrScheme>
    <a:fontScheme name="Montgomery Colleg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1237F"/>
        </a:solidFill>
        <a:ln w="19050" algn="ctr">
          <a:noFill/>
          <a:miter lim="800000"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On-screen Show (16:9)</PresentationFormat>
  <Paragraphs>40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Consolas</vt:lpstr>
      <vt:lpstr>Garamond</vt:lpstr>
      <vt:lpstr>Google Sans</vt:lpstr>
      <vt:lpstr>Wingdings</vt:lpstr>
      <vt:lpstr>Arial</vt:lpstr>
      <vt:lpstr>MC Powerpoint Template</vt:lpstr>
      <vt:lpstr>Package</vt:lpstr>
      <vt:lpstr>Course Title - Web System Engineering</vt:lpstr>
      <vt:lpstr>Connecting to database (My SQL as reference), executing simple queries, handling results</vt:lpstr>
      <vt:lpstr>Connecting to database (My SQL as reference), executing simple queries, handling results</vt:lpstr>
      <vt:lpstr>Connecting to database (My SQL as reference), executing simple queries, handling results</vt:lpstr>
      <vt:lpstr>Connecting to database (My SQL as reference), executing simple queries, handling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</cp:revision>
  <dcterms:created xsi:type="dcterms:W3CDTF">2016-09-09T13:34:00Z</dcterms:created>
  <dcterms:modified xsi:type="dcterms:W3CDTF">2025-04-11T05:04:34Z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D95B65F074AD4E85B2860DB43E05214E_12</vt:lpwstr>
  </property>
  <property fmtid="{D5CDD505-2E9C-101B-9397-08002B2CF9AE}" pid="3" name="KSOProductBuildVer">
    <vt:lpwstr>2057-12.2.0.20326</vt:lpwstr>
  </property>
</Properties>
</file>