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13"/>
  </p:notesMasterIdLst>
  <p:handoutMasterIdLst>
    <p:handoutMasterId r:id="rId14"/>
  </p:handoutMasterIdLst>
  <p:sldIdLst>
    <p:sldId id="491" r:id="rId2"/>
    <p:sldId id="544" r:id="rId3"/>
    <p:sldId id="744" r:id="rId4"/>
    <p:sldId id="746" r:id="rId5"/>
    <p:sldId id="745" r:id="rId6"/>
    <p:sldId id="748" r:id="rId7"/>
    <p:sldId id="747" r:id="rId8"/>
    <p:sldId id="749" r:id="rId9"/>
    <p:sldId id="750" r:id="rId10"/>
    <p:sldId id="751" r:id="rId11"/>
    <p:sldId id="743" r:id="rId12"/>
  </p:sldIdLst>
  <p:sldSz cx="9144000" cy="5143500" type="screen16x9"/>
  <p:notesSz cx="6858000" cy="9296400"/>
  <p:embeddedFontLst>
    <p:embeddedFont>
      <p:font typeface="Garamond" panose="02020404030301010803" pitchFamily="18" charset="0"/>
      <p:regular r:id="rId15"/>
      <p:bold r:id="rId16"/>
      <p: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45" userDrawn="1">
          <p15:clr>
            <a:srgbClr val="A4A3A4"/>
          </p15:clr>
        </p15:guide>
        <p15:guide id="3" orient="horz" pos="2862" userDrawn="1">
          <p15:clr>
            <a:srgbClr val="A4A3A4"/>
          </p15:clr>
        </p15:guide>
        <p15:guide id="4" orient="horz" pos="394" userDrawn="1">
          <p15:clr>
            <a:srgbClr val="A4A3A4"/>
          </p15:clr>
        </p15:guide>
        <p15:guide id="5" pos="584" userDrawn="1">
          <p15:clr>
            <a:srgbClr val="A4A3A4"/>
          </p15:clr>
        </p15:guide>
        <p15:guide id="6" pos="5235" userDrawn="1">
          <p15:clr>
            <a:srgbClr val="A4A3A4"/>
          </p15:clr>
        </p15:guide>
        <p15:guide id="7" pos="2902" userDrawn="1">
          <p15:clr>
            <a:srgbClr val="A4A3A4"/>
          </p15:clr>
        </p15:guide>
        <p15:guide id="8" pos="5142" userDrawn="1">
          <p15:clr>
            <a:srgbClr val="A4A3A4"/>
          </p15:clr>
        </p15:guide>
        <p15:guide id="9" pos="655" userDrawn="1">
          <p15:clr>
            <a:srgbClr val="A4A3A4"/>
          </p15:clr>
        </p15:guide>
      </p15:sldGuideLst>
    </p:ext>
    <p:ext uri="{2D200454-40CA-4A62-9FC3-DE9A4176ACB9}">
      <p15:notesGuideLst xmlns:p15="http://schemas.microsoft.com/office/powerpoint/2012/main">
        <p15:guide id="1" orient="horz" pos="2686">
          <p15:clr>
            <a:srgbClr val="A4A3A4"/>
          </p15:clr>
        </p15:guide>
        <p15:guide id="2" orient="horz" pos="5484">
          <p15:clr>
            <a:srgbClr val="A4A3A4"/>
          </p15:clr>
        </p15:guide>
        <p15:guide id="3" orient="horz" pos="5773">
          <p15:clr>
            <a:srgbClr val="A4A3A4"/>
          </p15:clr>
        </p15:guide>
        <p15:guide id="4" pos="328">
          <p15:clr>
            <a:srgbClr val="A4A3A4"/>
          </p15:clr>
        </p15:guide>
        <p15:guide id="5" pos="403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9011" autoAdjust="0"/>
  </p:normalViewPr>
  <p:slideViewPr>
    <p:cSldViewPr snapToGrid="0" showGuides="1">
      <p:cViewPr varScale="1">
        <p:scale>
          <a:sx n="81" d="100"/>
          <a:sy n="81" d="100"/>
        </p:scale>
        <p:origin x="1026" y="72"/>
      </p:cViewPr>
      <p:guideLst>
        <p:guide orient="horz" pos="345"/>
        <p:guide orient="horz" pos="2862"/>
        <p:guide orient="horz" pos="394"/>
        <p:guide pos="584"/>
        <p:guide pos="5235"/>
        <p:guide pos="2902"/>
        <p:guide pos="5142"/>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86"/>
        <p:guide orient="horz" pos="5484"/>
        <p:guide orient="horz" pos="5773"/>
        <p:guide pos="328"/>
        <p:guide pos="40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p>
          <a:p>
            <a:pPr marL="0" lvl="0"/>
            <a:r>
              <a:rPr lang="en-US" dirty="0"/>
              <a:t>Department Name</a:t>
            </a:r>
          </a:p>
          <a:p>
            <a:pPr marL="0" lvl="0"/>
            <a:r>
              <a:rPr lang="en-US" dirty="0"/>
              <a:t>Presentation Date</a:t>
            </a:r>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t>3/24/2025</a:t>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blue and black logo&#10;&#10;Description automatically generated"/>
          <p:cNvPicPr>
            <a:picLocks noChangeAspect="1"/>
          </p:cNvPicPr>
          <p:nvPr userDrawn="1"/>
        </p:nvPicPr>
        <p:blipFill rotWithShape="1">
          <a:blip r:embed="rId14"/>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584" y="1972315"/>
            <a:ext cx="7069512" cy="516255"/>
          </a:xfrm>
        </p:spPr>
        <p:txBody>
          <a:bodyPr/>
          <a:lstStyle/>
          <a:p>
            <a:pPr algn="l"/>
            <a:r>
              <a:rPr lang="en-US" dirty="0"/>
              <a:t>Course Title - </a:t>
            </a:r>
            <a:r>
              <a:rPr lang="en-GB" altLang="en-US" sz="1800" b="1" dirty="0">
                <a:solidFill>
                  <a:srgbClr val="0070C0"/>
                </a:solidFill>
              </a:rPr>
              <a:t>Web System Engineering</a:t>
            </a:r>
          </a:p>
        </p:txBody>
      </p:sp>
      <p:sp>
        <p:nvSpPr>
          <p:cNvPr id="5" name="Text Placeholder 4"/>
          <p:cNvSpPr>
            <a:spLocks noGrp="1"/>
          </p:cNvSpPr>
          <p:nvPr>
            <p:ph type="body" idx="1"/>
          </p:nvPr>
        </p:nvSpPr>
        <p:spPr>
          <a:xfrm>
            <a:off x="675640" y="2488564"/>
            <a:ext cx="8329295" cy="823403"/>
          </a:xfrm>
        </p:spPr>
        <p:txBody>
          <a:bodyPr/>
          <a:lstStyle/>
          <a:p>
            <a:pPr algn="l"/>
            <a:r>
              <a:rPr lang="en-US" dirty="0"/>
              <a:t>Topic Title –</a:t>
            </a:r>
            <a:r>
              <a:rPr lang="en-GB" altLang="en-US" dirty="0"/>
              <a:t> </a:t>
            </a:r>
          </a:p>
          <a:p>
            <a:pPr algn="l"/>
            <a:r>
              <a:rPr lang="en-GB" sz="1800" b="1" dirty="0">
                <a:solidFill>
                  <a:srgbClr val="0070C0"/>
                </a:solidFill>
              </a:rPr>
              <a:t>	</a:t>
            </a:r>
            <a:r>
              <a:rPr lang="en-US" sz="1800" b="1" dirty="0">
                <a:solidFill>
                  <a:srgbClr val="0070C0"/>
                </a:solidFill>
              </a:rPr>
              <a:t>Global State Management and Transitions using Redux in React</a:t>
            </a:r>
            <a:endParaRPr lang="en-US" altLang="en-GB" sz="1800" b="1" dirty="0">
              <a:solidFill>
                <a:srgbClr val="0070C0"/>
              </a:solidFill>
            </a:endParaRPr>
          </a:p>
          <a:p>
            <a:pPr algn="l"/>
            <a:endParaRPr lang="en-US" altLang="en-GB" sz="1800" b="1" dirty="0">
              <a:solidFill>
                <a:srgbClr val="0070C0"/>
              </a:solidFill>
            </a:endParaRPr>
          </a:p>
          <a:p>
            <a:pPr algn="l"/>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##/03/2025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a:t>
            </a:fld>
            <a:endParaRPr lang="en-IN"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10</a:t>
            </a:fld>
            <a:endParaRPr lang="en-US"/>
          </a:p>
        </p:txBody>
      </p:sp>
      <p:sp>
        <p:nvSpPr>
          <p:cNvPr id="5" name="Title 4"/>
          <p:cNvSpPr>
            <a:spLocks noGrp="1"/>
          </p:cNvSpPr>
          <p:nvPr>
            <p:ph type="title"/>
          </p:nvPr>
        </p:nvSpPr>
        <p:spPr>
          <a:xfrm>
            <a:off x="191135" y="109220"/>
            <a:ext cx="7972425" cy="306705"/>
          </a:xfrm>
        </p:spPr>
        <p:txBody>
          <a:bodyPr wrap="square"/>
          <a:lstStyle/>
          <a:p>
            <a:r>
              <a:rPr lang="en-US" sz="2000" b="1" dirty="0">
                <a:solidFill>
                  <a:srgbClr val="0070C0"/>
                </a:solidFill>
              </a:rPr>
              <a:t>Global State Management and Transitions using Redux in React</a:t>
            </a:r>
            <a:endParaRPr lang="en-US" altLang="en-GB" sz="2000" dirty="0"/>
          </a:p>
        </p:txBody>
      </p:sp>
      <p:sp>
        <p:nvSpPr>
          <p:cNvPr id="3" name="Rectangle 1">
            <a:extLst>
              <a:ext uri="{FF2B5EF4-FFF2-40B4-BE49-F238E27FC236}">
                <a16:creationId xmlns:a16="http://schemas.microsoft.com/office/drawing/2014/main" id="{400BD355-4F3C-B791-F4BD-E4377EA3AEEF}"/>
              </a:ext>
            </a:extLst>
          </p:cNvPr>
          <p:cNvSpPr>
            <a:spLocks noChangeArrowheads="1"/>
          </p:cNvSpPr>
          <p:nvPr/>
        </p:nvSpPr>
        <p:spPr bwMode="auto">
          <a:xfrm>
            <a:off x="191135" y="601070"/>
            <a:ext cx="676893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5. Connecting Components to Redux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In React components, you use the </a:t>
            </a:r>
            <a:r>
              <a:rPr kumimoji="0" lang="en-US" altLang="en-US" sz="1400" b="0" i="0" u="none" strike="noStrike" cap="none" normalizeH="0" baseline="0" dirty="0" err="1">
                <a:ln>
                  <a:noFill/>
                </a:ln>
                <a:solidFill>
                  <a:schemeClr val="tx1"/>
                </a:solidFill>
                <a:effectLst/>
                <a:latin typeface="Arial Unicode MS"/>
              </a:rPr>
              <a:t>useSelector</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err="1">
                <a:ln>
                  <a:noFill/>
                </a:ln>
                <a:solidFill>
                  <a:schemeClr val="tx1"/>
                </a:solidFill>
                <a:effectLst/>
                <a:latin typeface="Arial Unicode MS"/>
              </a:rPr>
              <a:t>useDispatch</a:t>
            </a:r>
            <a:r>
              <a:rPr kumimoji="0" lang="en-US" altLang="en-US" sz="1400" b="0" i="0" u="none" strike="noStrike" cap="none" normalizeH="0" baseline="0" dirty="0">
                <a:ln>
                  <a:noFill/>
                </a:ln>
                <a:solidFill>
                  <a:schemeClr val="tx1"/>
                </a:solidFill>
                <a:effectLst/>
              </a:rPr>
              <a:t> hooks (from </a:t>
            </a:r>
            <a:r>
              <a:rPr kumimoji="0" lang="en-US" altLang="en-US" sz="1400" b="0" i="0" u="none" strike="noStrike" cap="none" normalizeH="0" baseline="0" dirty="0">
                <a:ln>
                  <a:noFill/>
                </a:ln>
                <a:solidFill>
                  <a:schemeClr val="tx1"/>
                </a:solidFill>
                <a:effectLst/>
                <a:latin typeface="Arial Unicode MS"/>
              </a:rPr>
              <a:t>react-redux</a:t>
            </a:r>
            <a:r>
              <a:rPr kumimoji="0" lang="en-US" altLang="en-US" sz="1400" b="0" i="0" u="none" strike="noStrike" cap="none" normalizeH="0" baseline="0" dirty="0">
                <a:ln>
                  <a:noFill/>
                </a:ln>
                <a:solidFill>
                  <a:schemeClr val="tx1"/>
                </a:solidFill>
                <a:effectLst/>
              </a:rPr>
              <a:t>) to access the state and dispatch actions.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Unicode MS"/>
              </a:rPr>
              <a:t>useSelector</a:t>
            </a:r>
            <a:r>
              <a:rPr kumimoji="0" lang="en-US" altLang="en-US" sz="1400" b="0" i="0" u="none" strike="noStrike" cap="none" normalizeH="0" baseline="0" dirty="0">
                <a:ln>
                  <a:noFill/>
                </a:ln>
                <a:solidFill>
                  <a:schemeClr val="tx1"/>
                </a:solidFill>
                <a:effectLst/>
              </a:rPr>
              <a:t>: Allows you to select a part of the state from the Redux store.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Unicode MS"/>
              </a:rPr>
              <a:t>useDispatch</a:t>
            </a:r>
            <a:r>
              <a:rPr kumimoji="0" lang="en-US" altLang="en-US" sz="1400" b="0" i="0" u="none" strike="noStrike" cap="none" normalizeH="0" baseline="0" dirty="0">
                <a:ln>
                  <a:noFill/>
                </a:ln>
                <a:solidFill>
                  <a:schemeClr val="tx1"/>
                </a:solidFill>
                <a:effectLst/>
              </a:rPr>
              <a:t>: Provides access to the </a:t>
            </a:r>
            <a:r>
              <a:rPr kumimoji="0" lang="en-US" altLang="en-US" sz="1400" b="0" i="0" u="none" strike="noStrike" cap="none" normalizeH="0" baseline="0" dirty="0">
                <a:ln>
                  <a:noFill/>
                </a:ln>
                <a:solidFill>
                  <a:schemeClr val="tx1"/>
                </a:solidFill>
                <a:effectLst/>
                <a:latin typeface="Arial Unicode MS"/>
              </a:rPr>
              <a:t>dispatch</a:t>
            </a:r>
            <a:r>
              <a:rPr kumimoji="0" lang="en-US" altLang="en-US" sz="1400" b="0" i="0" u="none" strike="noStrike" cap="none" normalizeH="0" baseline="0" dirty="0">
                <a:ln>
                  <a:noFill/>
                </a:ln>
                <a:solidFill>
                  <a:schemeClr val="tx1"/>
                </a:solidFill>
                <a:effectLst/>
              </a:rPr>
              <a:t> function so you can dispatch actions to the store.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graphicFrame>
        <p:nvGraphicFramePr>
          <p:cNvPr id="6" name="Object 5">
            <a:extLst>
              <a:ext uri="{FF2B5EF4-FFF2-40B4-BE49-F238E27FC236}">
                <a16:creationId xmlns:a16="http://schemas.microsoft.com/office/drawing/2014/main" id="{E2531D5E-9AF4-B325-9EC3-304BCE540EC9}"/>
              </a:ext>
            </a:extLst>
          </p:cNvPr>
          <p:cNvGraphicFramePr>
            <a:graphicFrameLocks noChangeAspect="1"/>
          </p:cNvGraphicFramePr>
          <p:nvPr>
            <p:extLst>
              <p:ext uri="{D42A27DB-BD31-4B8C-83A1-F6EECF244321}">
                <p14:modId xmlns:p14="http://schemas.microsoft.com/office/powerpoint/2010/main" val="3539279196"/>
              </p:ext>
            </p:extLst>
          </p:nvPr>
        </p:nvGraphicFramePr>
        <p:xfrm>
          <a:off x="4371975" y="2314575"/>
          <a:ext cx="1696316" cy="2180978"/>
        </p:xfrm>
        <a:graphic>
          <a:graphicData uri="http://schemas.openxmlformats.org/presentationml/2006/ole">
            <mc:AlternateContent xmlns:mc="http://schemas.openxmlformats.org/markup-compatibility/2006">
              <mc:Choice xmlns:v="urn:schemas-microsoft-com:vml" Requires="v">
                <p:oleObj name="Packager Shell Object" showAsIcon="1" r:id="rId2" imgW="400169" imgH="514326" progId="Package">
                  <p:embed/>
                </p:oleObj>
              </mc:Choice>
              <mc:Fallback>
                <p:oleObj name="Packager Shell Object" showAsIcon="1" r:id="rId2" imgW="400169" imgH="514326" progId="Package">
                  <p:embed/>
                  <p:pic>
                    <p:nvPicPr>
                      <p:cNvPr id="0" name=""/>
                      <p:cNvPicPr/>
                      <p:nvPr/>
                    </p:nvPicPr>
                    <p:blipFill>
                      <a:blip r:embed="rId3"/>
                      <a:stretch>
                        <a:fillRect/>
                      </a:stretch>
                    </p:blipFill>
                    <p:spPr>
                      <a:xfrm>
                        <a:off x="4371975" y="2314575"/>
                        <a:ext cx="1696316" cy="2180978"/>
                      </a:xfrm>
                      <a:prstGeom prst="rect">
                        <a:avLst/>
                      </a:prstGeom>
                    </p:spPr>
                  </p:pic>
                </p:oleObj>
              </mc:Fallback>
            </mc:AlternateContent>
          </a:graphicData>
        </a:graphic>
      </p:graphicFrame>
    </p:spTree>
    <p:extLst>
      <p:ext uri="{BB962C8B-B14F-4D97-AF65-F5344CB8AC3E}">
        <p14:creationId xmlns:p14="http://schemas.microsoft.com/office/powerpoint/2010/main" val="24617879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11</a:t>
            </a:fld>
            <a:endParaRPr lang="en-US"/>
          </a:p>
        </p:txBody>
      </p:sp>
      <p:sp>
        <p:nvSpPr>
          <p:cNvPr id="6" name="Text Box 5"/>
          <p:cNvSpPr txBox="1"/>
          <p:nvPr/>
        </p:nvSpPr>
        <p:spPr>
          <a:xfrm>
            <a:off x="508635" y="642620"/>
            <a:ext cx="7943215" cy="2101850"/>
          </a:xfrm>
          <a:prstGeom prst="rect">
            <a:avLst/>
          </a:prstGeom>
        </p:spPr>
        <p:txBody>
          <a:bodyPr wrap="square">
            <a:noAutofit/>
          </a:bodyPr>
          <a:lstStyle/>
          <a:p>
            <a:pPr fontAlgn="base">
              <a:spcBef>
                <a:spcPts val="1400"/>
              </a:spcBef>
              <a:spcAft>
                <a:spcPts val="400"/>
              </a:spcAft>
            </a:pPr>
            <a:endParaRPr sz="1600" b="0" i="0">
              <a:solidFill>
                <a:srgbClr val="000000"/>
              </a:solidFill>
              <a:latin typeface="Arial" panose="020B0604020202020204"/>
              <a:ea typeface="Arial" panose="020B0604020202020204"/>
            </a:endParaRPr>
          </a:p>
        </p:txBody>
      </p:sp>
      <p:sp>
        <p:nvSpPr>
          <p:cNvPr id="7" name="Text Box 6"/>
          <p:cNvSpPr txBox="1"/>
          <p:nvPr/>
        </p:nvSpPr>
        <p:spPr>
          <a:xfrm>
            <a:off x="600710" y="1653540"/>
            <a:ext cx="7943215" cy="2101850"/>
          </a:xfrm>
          <a:prstGeom prst="rect">
            <a:avLst/>
          </a:prstGeom>
        </p:spPr>
        <p:txBody>
          <a:bodyPr wrap="square">
            <a:noAutofit/>
          </a:bodyPr>
          <a:lstStyle/>
          <a:p>
            <a:pPr marL="457200" lvl="1" indent="457200" fontAlgn="base">
              <a:spcBef>
                <a:spcPts val="1400"/>
              </a:spcBef>
              <a:spcAft>
                <a:spcPts val="400"/>
              </a:spcAft>
            </a:pPr>
            <a:r>
              <a:rPr lang="en-GB" sz="5400" b="0" i="0">
                <a:solidFill>
                  <a:srgbClr val="000000"/>
                </a:solidFill>
                <a:latin typeface="Arial" panose="020B0604020202020204"/>
                <a:ea typeface="Arial" panose="020B0604020202020204"/>
              </a:rPr>
              <a:t>Thank You</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2</a:t>
            </a:fld>
            <a:endParaRPr lang="en-US"/>
          </a:p>
        </p:txBody>
      </p:sp>
      <p:sp>
        <p:nvSpPr>
          <p:cNvPr id="5" name="Title 4"/>
          <p:cNvSpPr>
            <a:spLocks noGrp="1"/>
          </p:cNvSpPr>
          <p:nvPr>
            <p:ph type="title"/>
          </p:nvPr>
        </p:nvSpPr>
        <p:spPr>
          <a:xfrm>
            <a:off x="191135" y="109220"/>
            <a:ext cx="7972425" cy="306705"/>
          </a:xfrm>
        </p:spPr>
        <p:txBody>
          <a:bodyPr wrap="square"/>
          <a:lstStyle/>
          <a:p>
            <a:r>
              <a:rPr lang="en-US" sz="2000" b="1" dirty="0">
                <a:solidFill>
                  <a:srgbClr val="0070C0"/>
                </a:solidFill>
              </a:rPr>
              <a:t>Global State Management and Transitions using Redux in React</a:t>
            </a:r>
            <a:endParaRPr lang="en-US" altLang="en-GB" sz="2000" dirty="0"/>
          </a:p>
        </p:txBody>
      </p:sp>
      <p:sp>
        <p:nvSpPr>
          <p:cNvPr id="6" name="TextBox 5">
            <a:extLst>
              <a:ext uri="{FF2B5EF4-FFF2-40B4-BE49-F238E27FC236}">
                <a16:creationId xmlns:a16="http://schemas.microsoft.com/office/drawing/2014/main" id="{5CC575FD-DD68-63B8-5208-B235F4DD226B}"/>
              </a:ext>
            </a:extLst>
          </p:cNvPr>
          <p:cNvSpPr txBox="1"/>
          <p:nvPr/>
        </p:nvSpPr>
        <p:spPr bwMode="auto">
          <a:xfrm>
            <a:off x="191135" y="831365"/>
            <a:ext cx="8163560" cy="2308324"/>
          </a:xfrm>
          <a:prstGeom prst="rect">
            <a:avLst/>
          </a:prstGeom>
          <a:noFill/>
          <a:ln w="19050" algn="ctr">
            <a:noFill/>
            <a:miter lim="800000"/>
          </a:ln>
        </p:spPr>
        <p:txBody>
          <a:bodyPr wrap="square">
            <a:spAutoFit/>
          </a:bodyPr>
          <a:lstStyle/>
          <a:p>
            <a:r>
              <a:rPr lang="en-US" dirty="0"/>
              <a:t>In React applications, managing state across multiple components can become complex, especially as the application grows. </a:t>
            </a:r>
            <a:r>
              <a:rPr lang="en-US" b="1" dirty="0"/>
              <a:t>Redux</a:t>
            </a:r>
            <a:r>
              <a:rPr lang="en-US" dirty="0"/>
              <a:t> is a powerful state management library that helps you manage global state in a predictable and centralized way, making it easier to manage the application's state across different components and handle state transitions consistently.</a:t>
            </a:r>
          </a:p>
          <a:p>
            <a:r>
              <a:rPr lang="en-US" dirty="0"/>
              <a:t>Redux is often used with React, but it can be used with any JavaScript framework or library. Here's an overview of how Redux works, and how you can implement it in a React application to manage global state and transitions.</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3</a:t>
            </a:fld>
            <a:endParaRPr lang="en-US"/>
          </a:p>
        </p:txBody>
      </p:sp>
      <p:sp>
        <p:nvSpPr>
          <p:cNvPr id="5" name="Title 4"/>
          <p:cNvSpPr>
            <a:spLocks noGrp="1"/>
          </p:cNvSpPr>
          <p:nvPr>
            <p:ph type="title"/>
          </p:nvPr>
        </p:nvSpPr>
        <p:spPr>
          <a:xfrm>
            <a:off x="191135" y="109220"/>
            <a:ext cx="7972425" cy="306705"/>
          </a:xfrm>
        </p:spPr>
        <p:txBody>
          <a:bodyPr wrap="square"/>
          <a:lstStyle/>
          <a:p>
            <a:r>
              <a:rPr lang="en-US" sz="2000" b="1" dirty="0">
                <a:solidFill>
                  <a:srgbClr val="0070C0"/>
                </a:solidFill>
              </a:rPr>
              <a:t>Global State Management and Transitions using Redux in React</a:t>
            </a:r>
            <a:endParaRPr lang="en-US" altLang="en-GB" sz="2000" dirty="0"/>
          </a:p>
        </p:txBody>
      </p:sp>
      <p:sp>
        <p:nvSpPr>
          <p:cNvPr id="2" name="Rectangle 1">
            <a:extLst>
              <a:ext uri="{FF2B5EF4-FFF2-40B4-BE49-F238E27FC236}">
                <a16:creationId xmlns:a16="http://schemas.microsoft.com/office/drawing/2014/main" id="{8F91307A-4130-ED65-314E-E1A8B1B98665}"/>
              </a:ext>
            </a:extLst>
          </p:cNvPr>
          <p:cNvSpPr>
            <a:spLocks noChangeArrowheads="1"/>
          </p:cNvSpPr>
          <p:nvPr/>
        </p:nvSpPr>
        <p:spPr bwMode="auto">
          <a:xfrm>
            <a:off x="191135" y="608426"/>
            <a:ext cx="79724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Key Concepts in Redux</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dirty="0">
                <a:latin typeface="Arial" panose="020B0604020202020204" pitchFamily="34" charset="0"/>
              </a:rPr>
              <a:t>Store: </a:t>
            </a:r>
            <a:r>
              <a:rPr kumimoji="0" lang="en-US" altLang="en-US" sz="1800" b="0" i="0" u="none" strike="noStrike" cap="none" normalizeH="0" baseline="0" dirty="0">
                <a:ln>
                  <a:noFill/>
                </a:ln>
                <a:solidFill>
                  <a:schemeClr val="tx1"/>
                </a:solidFill>
                <a:effectLst/>
                <a:latin typeface="Arial" panose="020B0604020202020204" pitchFamily="34" charset="0"/>
              </a:rPr>
              <a:t>The central place where the application's state is kept. There is only one store in a Redux application.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Action</a:t>
            </a:r>
            <a:r>
              <a:rPr kumimoji="0" lang="en-US" altLang="en-US" sz="1800" b="0" i="0" u="none" strike="noStrike" cap="none" normalizeH="0" baseline="0" dirty="0">
                <a:ln>
                  <a:noFill/>
                </a:ln>
                <a:solidFill>
                  <a:schemeClr val="tx1"/>
                </a:solidFill>
                <a:effectLst/>
                <a:latin typeface="Arial" panose="020B0604020202020204" pitchFamily="34" charset="0"/>
              </a:rPr>
              <a:t>: An object that describes an event that has occurred in the application. Actions must have a </a:t>
            </a:r>
            <a:r>
              <a:rPr lang="en-US" altLang="en-US" dirty="0">
                <a:latin typeface="Arial" panose="020B0604020202020204" pitchFamily="34" charset="0"/>
              </a:rPr>
              <a:t>type property that indicates the type of action being performed.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Reducer</a:t>
            </a:r>
            <a:r>
              <a:rPr kumimoji="0" lang="en-US" altLang="en-US" sz="1800" b="0" i="0" u="none" strike="noStrike" cap="none" normalizeH="0" baseline="0" dirty="0">
                <a:ln>
                  <a:noFill/>
                </a:ln>
                <a:solidFill>
                  <a:schemeClr val="tx1"/>
                </a:solidFill>
                <a:effectLst/>
                <a:latin typeface="Arial" panose="020B0604020202020204" pitchFamily="34" charset="0"/>
              </a:rPr>
              <a:t>: A pure function that specifies how the application's state should change in response to an action.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Dispatch</a:t>
            </a:r>
            <a:r>
              <a:rPr kumimoji="0" lang="en-US" altLang="en-US" sz="1800" b="0" i="0" u="none" strike="noStrike" cap="none" normalizeH="0" baseline="0" dirty="0">
                <a:ln>
                  <a:noFill/>
                </a:ln>
                <a:solidFill>
                  <a:schemeClr val="tx1"/>
                </a:solidFill>
                <a:effectLst/>
                <a:latin typeface="Arial" panose="020B0604020202020204" pitchFamily="34" charset="0"/>
              </a:rPr>
              <a:t>: A function used to send actions to the store. It is used to trigger state transitions.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State</a:t>
            </a:r>
            <a:r>
              <a:rPr kumimoji="0" lang="en-US" altLang="en-US" sz="1800" b="0" i="0" u="none" strike="noStrike" cap="none" normalizeH="0" baseline="0" dirty="0">
                <a:ln>
                  <a:noFill/>
                </a:ln>
                <a:solidFill>
                  <a:schemeClr val="tx1"/>
                </a:solidFill>
                <a:effectLst/>
                <a:latin typeface="Arial" panose="020B0604020202020204" pitchFamily="34" charset="0"/>
              </a:rPr>
              <a:t>: The data that is stored in the Redux store. It can be modified by dispatching actions and processed by reducers.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98118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4</a:t>
            </a:fld>
            <a:endParaRPr lang="en-US"/>
          </a:p>
        </p:txBody>
      </p:sp>
      <p:sp>
        <p:nvSpPr>
          <p:cNvPr id="5" name="Title 4"/>
          <p:cNvSpPr>
            <a:spLocks noGrp="1"/>
          </p:cNvSpPr>
          <p:nvPr>
            <p:ph type="title"/>
          </p:nvPr>
        </p:nvSpPr>
        <p:spPr>
          <a:xfrm>
            <a:off x="191135" y="109220"/>
            <a:ext cx="7972425" cy="306705"/>
          </a:xfrm>
        </p:spPr>
        <p:txBody>
          <a:bodyPr wrap="square"/>
          <a:lstStyle/>
          <a:p>
            <a:r>
              <a:rPr lang="en-US" sz="2000" b="1" dirty="0">
                <a:solidFill>
                  <a:srgbClr val="0070C0"/>
                </a:solidFill>
              </a:rPr>
              <a:t>Global State Management and Transitions using Redux in React</a:t>
            </a:r>
            <a:endParaRPr lang="en-US" altLang="en-GB" sz="2000" dirty="0"/>
          </a:p>
        </p:txBody>
      </p:sp>
      <p:sp>
        <p:nvSpPr>
          <p:cNvPr id="2" name="Rectangle 1">
            <a:extLst>
              <a:ext uri="{FF2B5EF4-FFF2-40B4-BE49-F238E27FC236}">
                <a16:creationId xmlns:a16="http://schemas.microsoft.com/office/drawing/2014/main" id="{1CE39CF2-95CD-1797-254D-7C6CEB8707BB}"/>
              </a:ext>
            </a:extLst>
          </p:cNvPr>
          <p:cNvSpPr>
            <a:spLocks noChangeArrowheads="1"/>
          </p:cNvSpPr>
          <p:nvPr/>
        </p:nvSpPr>
        <p:spPr bwMode="auto">
          <a:xfrm>
            <a:off x="302513" y="679771"/>
            <a:ext cx="816356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Installing Redux in a React Project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To use Redux with React, you need to install both redux and react-redux (the React bindings for Redux):</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Bash</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err="1">
                <a:latin typeface="Arial" panose="020B0604020202020204" pitchFamily="34" charset="0"/>
              </a:rPr>
              <a:t>npm</a:t>
            </a:r>
            <a:r>
              <a:rPr lang="en-US" altLang="en-US" b="1" dirty="0">
                <a:latin typeface="Arial" panose="020B0604020202020204" pitchFamily="34" charset="0"/>
              </a:rPr>
              <a:t> install redux react-redux</a:t>
            </a:r>
          </a:p>
        </p:txBody>
      </p:sp>
    </p:spTree>
    <p:extLst>
      <p:ext uri="{BB962C8B-B14F-4D97-AF65-F5344CB8AC3E}">
        <p14:creationId xmlns:p14="http://schemas.microsoft.com/office/powerpoint/2010/main" val="39773433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5</a:t>
            </a:fld>
            <a:endParaRPr lang="en-US"/>
          </a:p>
        </p:txBody>
      </p:sp>
      <p:sp>
        <p:nvSpPr>
          <p:cNvPr id="5" name="Title 4"/>
          <p:cNvSpPr>
            <a:spLocks noGrp="1"/>
          </p:cNvSpPr>
          <p:nvPr>
            <p:ph type="title"/>
          </p:nvPr>
        </p:nvSpPr>
        <p:spPr>
          <a:xfrm>
            <a:off x="191135" y="109220"/>
            <a:ext cx="7972425" cy="306705"/>
          </a:xfrm>
        </p:spPr>
        <p:txBody>
          <a:bodyPr wrap="square"/>
          <a:lstStyle/>
          <a:p>
            <a:r>
              <a:rPr lang="en-US" sz="2000" b="1" dirty="0">
                <a:solidFill>
                  <a:srgbClr val="0070C0"/>
                </a:solidFill>
              </a:rPr>
              <a:t>Global State Management and Transitions using Redux in React</a:t>
            </a:r>
            <a:endParaRPr lang="en-US" altLang="en-GB" sz="2000" dirty="0"/>
          </a:p>
        </p:txBody>
      </p:sp>
      <p:sp>
        <p:nvSpPr>
          <p:cNvPr id="3" name="TextBox 2">
            <a:extLst>
              <a:ext uri="{FF2B5EF4-FFF2-40B4-BE49-F238E27FC236}">
                <a16:creationId xmlns:a16="http://schemas.microsoft.com/office/drawing/2014/main" id="{B8F72335-FE02-2A94-F3D2-9A731953922B}"/>
              </a:ext>
            </a:extLst>
          </p:cNvPr>
          <p:cNvSpPr txBox="1"/>
          <p:nvPr/>
        </p:nvSpPr>
        <p:spPr bwMode="auto">
          <a:xfrm>
            <a:off x="191135" y="415925"/>
            <a:ext cx="4572000" cy="369332"/>
          </a:xfrm>
          <a:prstGeom prst="rect">
            <a:avLst/>
          </a:prstGeom>
          <a:noFill/>
          <a:ln w="19050" algn="ctr">
            <a:noFill/>
            <a:miter lim="800000"/>
          </a:ln>
        </p:spPr>
        <p:txBody>
          <a:bodyPr wrap="square">
            <a:spAutoFit/>
          </a:bodyPr>
          <a:lstStyle/>
          <a:p>
            <a:r>
              <a:rPr lang="en-US" dirty="0"/>
              <a:t>Basic Steps for Using Redux</a:t>
            </a:r>
            <a:endParaRPr lang="en-IN" dirty="0"/>
          </a:p>
        </p:txBody>
      </p:sp>
      <p:sp>
        <p:nvSpPr>
          <p:cNvPr id="7" name="TextBox 6">
            <a:extLst>
              <a:ext uri="{FF2B5EF4-FFF2-40B4-BE49-F238E27FC236}">
                <a16:creationId xmlns:a16="http://schemas.microsoft.com/office/drawing/2014/main" id="{0549C9D6-5459-F515-08DE-BEA23B2D39FB}"/>
              </a:ext>
            </a:extLst>
          </p:cNvPr>
          <p:cNvSpPr txBox="1"/>
          <p:nvPr/>
        </p:nvSpPr>
        <p:spPr bwMode="auto">
          <a:xfrm>
            <a:off x="290945" y="817424"/>
            <a:ext cx="8689477" cy="1200329"/>
          </a:xfrm>
          <a:prstGeom prst="rect">
            <a:avLst/>
          </a:prstGeom>
          <a:noFill/>
          <a:ln w="19050" algn="ctr">
            <a:noFill/>
            <a:miter lim="800000"/>
          </a:ln>
        </p:spPr>
        <p:txBody>
          <a:bodyPr wrap="square">
            <a:spAutoFit/>
          </a:bodyPr>
          <a:lstStyle/>
          <a:p>
            <a:r>
              <a:rPr lang="en-US" b="1" dirty="0"/>
              <a:t>1. Define Actions</a:t>
            </a:r>
          </a:p>
          <a:p>
            <a:r>
              <a:rPr lang="en-US" dirty="0"/>
              <a:t>Actions are the events that describe "what happened" in your application. Actions are typically defined as plain JavaScript objects or functions (if you're using Redux </a:t>
            </a:r>
            <a:r>
              <a:rPr lang="en-US" dirty="0" err="1"/>
              <a:t>Thunk</a:t>
            </a:r>
            <a:r>
              <a:rPr lang="en-US" dirty="0"/>
              <a:t> for asynchronous actions).</a:t>
            </a:r>
          </a:p>
        </p:txBody>
      </p:sp>
      <p:sp>
        <p:nvSpPr>
          <p:cNvPr id="9" name="TextBox 8">
            <a:extLst>
              <a:ext uri="{FF2B5EF4-FFF2-40B4-BE49-F238E27FC236}">
                <a16:creationId xmlns:a16="http://schemas.microsoft.com/office/drawing/2014/main" id="{9452C508-C9FD-F85E-1FA4-6219192A9373}"/>
              </a:ext>
            </a:extLst>
          </p:cNvPr>
          <p:cNvSpPr txBox="1"/>
          <p:nvPr/>
        </p:nvSpPr>
        <p:spPr bwMode="auto">
          <a:xfrm>
            <a:off x="754083" y="2017753"/>
            <a:ext cx="4572000" cy="2585323"/>
          </a:xfrm>
          <a:prstGeom prst="rect">
            <a:avLst/>
          </a:prstGeom>
          <a:noFill/>
          <a:ln w="19050" algn="ctr">
            <a:noFill/>
            <a:miter lim="800000"/>
          </a:ln>
        </p:spPr>
        <p:txBody>
          <a:bodyPr wrap="square">
            <a:spAutoFit/>
          </a:bodyPr>
          <a:lstStyle/>
          <a:p>
            <a:r>
              <a:rPr lang="en-IN" dirty="0"/>
              <a:t>// actions.js</a:t>
            </a:r>
          </a:p>
          <a:p>
            <a:endParaRPr lang="en-IN" dirty="0"/>
          </a:p>
          <a:p>
            <a:r>
              <a:rPr lang="en-IN" dirty="0"/>
              <a:t>export </a:t>
            </a:r>
            <a:r>
              <a:rPr lang="en-IN" dirty="0" err="1"/>
              <a:t>const</a:t>
            </a:r>
            <a:r>
              <a:rPr lang="en-IN" dirty="0"/>
              <a:t> increment = () =&gt; ({</a:t>
            </a:r>
          </a:p>
          <a:p>
            <a:r>
              <a:rPr lang="en-IN" dirty="0"/>
              <a:t>  type: 'INCREMENT',</a:t>
            </a:r>
          </a:p>
          <a:p>
            <a:r>
              <a:rPr lang="en-IN" dirty="0"/>
              <a:t>});</a:t>
            </a:r>
          </a:p>
          <a:p>
            <a:endParaRPr lang="en-IN" dirty="0"/>
          </a:p>
          <a:p>
            <a:r>
              <a:rPr lang="en-IN" dirty="0"/>
              <a:t>export </a:t>
            </a:r>
            <a:r>
              <a:rPr lang="en-IN" dirty="0" err="1"/>
              <a:t>const</a:t>
            </a:r>
            <a:r>
              <a:rPr lang="en-IN" dirty="0"/>
              <a:t> decrement = () =&gt; ({</a:t>
            </a:r>
          </a:p>
          <a:p>
            <a:r>
              <a:rPr lang="en-IN" dirty="0"/>
              <a:t>  type: 'DECREMENT',</a:t>
            </a:r>
          </a:p>
          <a:p>
            <a:r>
              <a:rPr lang="en-IN" dirty="0"/>
              <a:t>});</a:t>
            </a:r>
          </a:p>
        </p:txBody>
      </p:sp>
    </p:spTree>
    <p:extLst>
      <p:ext uri="{BB962C8B-B14F-4D97-AF65-F5344CB8AC3E}">
        <p14:creationId xmlns:p14="http://schemas.microsoft.com/office/powerpoint/2010/main" val="29309425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6</a:t>
            </a:fld>
            <a:endParaRPr lang="en-US"/>
          </a:p>
        </p:txBody>
      </p:sp>
      <p:sp>
        <p:nvSpPr>
          <p:cNvPr id="5" name="Title 4"/>
          <p:cNvSpPr>
            <a:spLocks noGrp="1"/>
          </p:cNvSpPr>
          <p:nvPr>
            <p:ph type="title"/>
          </p:nvPr>
        </p:nvSpPr>
        <p:spPr>
          <a:xfrm>
            <a:off x="191135" y="109220"/>
            <a:ext cx="7972425" cy="306705"/>
          </a:xfrm>
        </p:spPr>
        <p:txBody>
          <a:bodyPr wrap="square"/>
          <a:lstStyle/>
          <a:p>
            <a:r>
              <a:rPr lang="en-US" sz="2000" b="1" dirty="0">
                <a:solidFill>
                  <a:srgbClr val="0070C0"/>
                </a:solidFill>
              </a:rPr>
              <a:t>Global State Management and Transitions using Redux in React</a:t>
            </a:r>
            <a:endParaRPr lang="en-US" altLang="en-GB" sz="2000" dirty="0"/>
          </a:p>
        </p:txBody>
      </p:sp>
      <p:sp>
        <p:nvSpPr>
          <p:cNvPr id="3" name="TextBox 2">
            <a:extLst>
              <a:ext uri="{FF2B5EF4-FFF2-40B4-BE49-F238E27FC236}">
                <a16:creationId xmlns:a16="http://schemas.microsoft.com/office/drawing/2014/main" id="{3FA17136-AEC4-4B93-20DD-B81FE5DF08FF}"/>
              </a:ext>
            </a:extLst>
          </p:cNvPr>
          <p:cNvSpPr txBox="1"/>
          <p:nvPr/>
        </p:nvSpPr>
        <p:spPr bwMode="auto">
          <a:xfrm>
            <a:off x="191135" y="514182"/>
            <a:ext cx="7972424" cy="1200329"/>
          </a:xfrm>
          <a:prstGeom prst="rect">
            <a:avLst/>
          </a:prstGeom>
          <a:noFill/>
          <a:ln w="19050" algn="ctr">
            <a:noFill/>
            <a:miter lim="800000"/>
          </a:ln>
        </p:spPr>
        <p:txBody>
          <a:bodyPr wrap="square">
            <a:spAutoFit/>
          </a:bodyPr>
          <a:lstStyle/>
          <a:p>
            <a:r>
              <a:rPr lang="en-US" b="1" dirty="0"/>
              <a:t>2. Create Reducers</a:t>
            </a:r>
          </a:p>
          <a:p>
            <a:r>
              <a:rPr lang="en-US" dirty="0"/>
              <a:t>Reducers are functions that specify how the state changes in response to an action. A reducer takes the previous state and an action, then returns the new state.</a:t>
            </a:r>
          </a:p>
        </p:txBody>
      </p:sp>
      <p:sp>
        <p:nvSpPr>
          <p:cNvPr id="6" name="Rectangle 1">
            <a:extLst>
              <a:ext uri="{FF2B5EF4-FFF2-40B4-BE49-F238E27FC236}">
                <a16:creationId xmlns:a16="http://schemas.microsoft.com/office/drawing/2014/main" id="{7CAD5131-6A85-8933-FCD4-BC0721D68504}"/>
              </a:ext>
            </a:extLst>
          </p:cNvPr>
          <p:cNvSpPr>
            <a:spLocks noChangeArrowheads="1"/>
          </p:cNvSpPr>
          <p:nvPr/>
        </p:nvSpPr>
        <p:spPr bwMode="auto">
          <a:xfrm>
            <a:off x="191135" y="1661542"/>
            <a:ext cx="70053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this example, the </a:t>
            </a:r>
            <a:r>
              <a:rPr lang="en-US" altLang="en-US" dirty="0" err="1">
                <a:latin typeface="Arial" panose="020B0604020202020204" pitchFamily="34" charset="0"/>
              </a:rPr>
              <a:t>counterReducer</a:t>
            </a:r>
            <a:r>
              <a:rPr lang="en-US" altLang="en-US" dirty="0">
                <a:latin typeface="Arial" panose="020B0604020202020204" pitchFamily="34" charset="0"/>
              </a:rPr>
              <a:t> updates the count property of the state based on the type of the action dispatched. </a:t>
            </a:r>
          </a:p>
        </p:txBody>
      </p:sp>
      <p:graphicFrame>
        <p:nvGraphicFramePr>
          <p:cNvPr id="7" name="Object 6">
            <a:extLst>
              <a:ext uri="{FF2B5EF4-FFF2-40B4-BE49-F238E27FC236}">
                <a16:creationId xmlns:a16="http://schemas.microsoft.com/office/drawing/2014/main" id="{1C4B93EC-3840-B0B2-5066-B5369B9EC5D0}"/>
              </a:ext>
            </a:extLst>
          </p:cNvPr>
          <p:cNvGraphicFramePr>
            <a:graphicFrameLocks noChangeAspect="1"/>
          </p:cNvGraphicFramePr>
          <p:nvPr/>
        </p:nvGraphicFramePr>
        <p:xfrm>
          <a:off x="4342409" y="2974128"/>
          <a:ext cx="2858633" cy="1205986"/>
        </p:xfrm>
        <a:graphic>
          <a:graphicData uri="http://schemas.openxmlformats.org/presentationml/2006/ole">
            <mc:AlternateContent xmlns:mc="http://schemas.openxmlformats.org/markup-compatibility/2006">
              <mc:Choice xmlns:v="urn:schemas-microsoft-com:vml" Requires="v">
                <p:oleObj name="Packager Shell Object" showAsIcon="1" r:id="rId2" imgW="1219039" imgH="514326" progId="Package">
                  <p:embed/>
                </p:oleObj>
              </mc:Choice>
              <mc:Fallback>
                <p:oleObj name="Packager Shell Object" showAsIcon="1" r:id="rId2" imgW="1219039" imgH="514326" progId="Package">
                  <p:embed/>
                  <p:pic>
                    <p:nvPicPr>
                      <p:cNvPr id="7" name="Object 6">
                        <a:extLst>
                          <a:ext uri="{FF2B5EF4-FFF2-40B4-BE49-F238E27FC236}">
                            <a16:creationId xmlns:a16="http://schemas.microsoft.com/office/drawing/2014/main" id="{1C4B93EC-3840-B0B2-5066-B5369B9EC5D0}"/>
                          </a:ext>
                        </a:extLst>
                      </p:cNvPr>
                      <p:cNvPicPr/>
                      <p:nvPr/>
                    </p:nvPicPr>
                    <p:blipFill>
                      <a:blip r:embed="rId3"/>
                      <a:stretch>
                        <a:fillRect/>
                      </a:stretch>
                    </p:blipFill>
                    <p:spPr>
                      <a:xfrm>
                        <a:off x="4342409" y="2974128"/>
                        <a:ext cx="2858633" cy="1205986"/>
                      </a:xfrm>
                      <a:prstGeom prst="rect">
                        <a:avLst/>
                      </a:prstGeom>
                    </p:spPr>
                  </p:pic>
                </p:oleObj>
              </mc:Fallback>
            </mc:AlternateContent>
          </a:graphicData>
        </a:graphic>
      </p:graphicFrame>
    </p:spTree>
    <p:extLst>
      <p:ext uri="{BB962C8B-B14F-4D97-AF65-F5344CB8AC3E}">
        <p14:creationId xmlns:p14="http://schemas.microsoft.com/office/powerpoint/2010/main" val="238660680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7</a:t>
            </a:fld>
            <a:endParaRPr lang="en-US"/>
          </a:p>
        </p:txBody>
      </p:sp>
      <p:sp>
        <p:nvSpPr>
          <p:cNvPr id="5" name="Title 4"/>
          <p:cNvSpPr>
            <a:spLocks noGrp="1"/>
          </p:cNvSpPr>
          <p:nvPr>
            <p:ph type="title"/>
          </p:nvPr>
        </p:nvSpPr>
        <p:spPr>
          <a:xfrm>
            <a:off x="191135" y="109220"/>
            <a:ext cx="7972425" cy="306705"/>
          </a:xfrm>
        </p:spPr>
        <p:txBody>
          <a:bodyPr wrap="square"/>
          <a:lstStyle/>
          <a:p>
            <a:r>
              <a:rPr lang="en-US" sz="2000" b="1" dirty="0">
                <a:solidFill>
                  <a:srgbClr val="0070C0"/>
                </a:solidFill>
              </a:rPr>
              <a:t>Global State Management and Transitions using Redux in React</a:t>
            </a:r>
            <a:endParaRPr lang="en-US" altLang="en-GB" sz="2000" dirty="0"/>
          </a:p>
        </p:txBody>
      </p:sp>
      <p:sp>
        <p:nvSpPr>
          <p:cNvPr id="9" name="TextBox 8">
            <a:extLst>
              <a:ext uri="{FF2B5EF4-FFF2-40B4-BE49-F238E27FC236}">
                <a16:creationId xmlns:a16="http://schemas.microsoft.com/office/drawing/2014/main" id="{FC78C64D-B2E2-761D-B9D6-C9964DE5994A}"/>
              </a:ext>
            </a:extLst>
          </p:cNvPr>
          <p:cNvSpPr txBox="1"/>
          <p:nvPr/>
        </p:nvSpPr>
        <p:spPr bwMode="auto">
          <a:xfrm>
            <a:off x="191135" y="700045"/>
            <a:ext cx="4572000" cy="369332"/>
          </a:xfrm>
          <a:prstGeom prst="rect">
            <a:avLst/>
          </a:prstGeom>
          <a:noFill/>
          <a:ln w="19050" algn="ctr">
            <a:noFill/>
            <a:miter lim="800000"/>
          </a:ln>
        </p:spPr>
        <p:txBody>
          <a:bodyPr wrap="square">
            <a:spAutoFit/>
          </a:bodyPr>
          <a:lstStyle/>
          <a:p>
            <a:r>
              <a:rPr lang="en-IN" dirty="0"/>
              <a:t>3. Create the Store</a:t>
            </a:r>
          </a:p>
        </p:txBody>
      </p:sp>
      <p:sp>
        <p:nvSpPr>
          <p:cNvPr id="10" name="Rectangle 2">
            <a:extLst>
              <a:ext uri="{FF2B5EF4-FFF2-40B4-BE49-F238E27FC236}">
                <a16:creationId xmlns:a16="http://schemas.microsoft.com/office/drawing/2014/main" id="{024F8EF2-18AF-415F-1B64-15A794CA2AEC}"/>
              </a:ext>
            </a:extLst>
          </p:cNvPr>
          <p:cNvSpPr>
            <a:spLocks noChangeArrowheads="1"/>
          </p:cNvSpPr>
          <p:nvPr/>
        </p:nvSpPr>
        <p:spPr bwMode="auto">
          <a:xfrm>
            <a:off x="308758" y="1040562"/>
            <a:ext cx="692331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store is where your application's state lives. To create a Redux store, you use the </a:t>
            </a:r>
            <a:r>
              <a:rPr lang="en-US" altLang="en-US" dirty="0" err="1">
                <a:latin typeface="Arial" panose="020B0604020202020204" pitchFamily="34" charset="0"/>
              </a:rPr>
              <a:t>createStore</a:t>
            </a:r>
            <a:r>
              <a:rPr lang="en-US" altLang="en-US" dirty="0">
                <a:latin typeface="Arial" panose="020B0604020202020204" pitchFamily="34" charset="0"/>
              </a:rPr>
              <a:t> function and pass it the root reducer. </a:t>
            </a:r>
          </a:p>
        </p:txBody>
      </p:sp>
      <p:sp>
        <p:nvSpPr>
          <p:cNvPr id="12" name="TextBox 11">
            <a:extLst>
              <a:ext uri="{FF2B5EF4-FFF2-40B4-BE49-F238E27FC236}">
                <a16:creationId xmlns:a16="http://schemas.microsoft.com/office/drawing/2014/main" id="{D3FC6057-82EB-5860-A3D7-228E2BBE8F3F}"/>
              </a:ext>
            </a:extLst>
          </p:cNvPr>
          <p:cNvSpPr txBox="1"/>
          <p:nvPr/>
        </p:nvSpPr>
        <p:spPr bwMode="auto">
          <a:xfrm>
            <a:off x="623455" y="2135131"/>
            <a:ext cx="4572000" cy="2308324"/>
          </a:xfrm>
          <a:prstGeom prst="rect">
            <a:avLst/>
          </a:prstGeom>
          <a:noFill/>
          <a:ln w="19050" algn="ctr">
            <a:noFill/>
            <a:miter lim="800000"/>
          </a:ln>
        </p:spPr>
        <p:txBody>
          <a:bodyPr wrap="square">
            <a:spAutoFit/>
          </a:bodyPr>
          <a:lstStyle/>
          <a:p>
            <a:r>
              <a:rPr lang="en-IN" dirty="0"/>
              <a:t>// store.js</a:t>
            </a:r>
          </a:p>
          <a:p>
            <a:r>
              <a:rPr lang="en-IN" dirty="0"/>
              <a:t>import { </a:t>
            </a:r>
            <a:r>
              <a:rPr lang="en-IN" dirty="0" err="1"/>
              <a:t>createStore</a:t>
            </a:r>
            <a:r>
              <a:rPr lang="en-IN" dirty="0"/>
              <a:t> } from 'redux';</a:t>
            </a:r>
          </a:p>
          <a:p>
            <a:r>
              <a:rPr lang="en-IN" dirty="0"/>
              <a:t>import </a:t>
            </a:r>
            <a:r>
              <a:rPr lang="en-IN" dirty="0" err="1"/>
              <a:t>counterReducer</a:t>
            </a:r>
            <a:r>
              <a:rPr lang="en-IN" dirty="0"/>
              <a:t> from './reducer';</a:t>
            </a:r>
          </a:p>
          <a:p>
            <a:endParaRPr lang="en-IN" dirty="0"/>
          </a:p>
          <a:p>
            <a:r>
              <a:rPr lang="en-IN" dirty="0" err="1"/>
              <a:t>const</a:t>
            </a:r>
            <a:r>
              <a:rPr lang="en-IN" dirty="0"/>
              <a:t> store = </a:t>
            </a:r>
            <a:r>
              <a:rPr lang="en-IN" dirty="0" err="1"/>
              <a:t>createStore</a:t>
            </a:r>
            <a:r>
              <a:rPr lang="en-IN" dirty="0"/>
              <a:t>(</a:t>
            </a:r>
            <a:r>
              <a:rPr lang="en-IN" dirty="0" err="1"/>
              <a:t>counterReducer</a:t>
            </a:r>
            <a:r>
              <a:rPr lang="en-IN" dirty="0"/>
              <a:t>);</a:t>
            </a:r>
          </a:p>
          <a:p>
            <a:endParaRPr lang="en-IN" dirty="0"/>
          </a:p>
          <a:p>
            <a:r>
              <a:rPr lang="en-IN" dirty="0"/>
              <a:t>export default store;</a:t>
            </a:r>
          </a:p>
        </p:txBody>
      </p:sp>
    </p:spTree>
    <p:extLst>
      <p:ext uri="{BB962C8B-B14F-4D97-AF65-F5344CB8AC3E}">
        <p14:creationId xmlns:p14="http://schemas.microsoft.com/office/powerpoint/2010/main" val="27027866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8</a:t>
            </a:fld>
            <a:endParaRPr lang="en-US"/>
          </a:p>
        </p:txBody>
      </p:sp>
      <p:sp>
        <p:nvSpPr>
          <p:cNvPr id="5" name="Title 4"/>
          <p:cNvSpPr>
            <a:spLocks noGrp="1"/>
          </p:cNvSpPr>
          <p:nvPr>
            <p:ph type="title"/>
          </p:nvPr>
        </p:nvSpPr>
        <p:spPr>
          <a:xfrm>
            <a:off x="191135" y="109220"/>
            <a:ext cx="7972425" cy="306705"/>
          </a:xfrm>
        </p:spPr>
        <p:txBody>
          <a:bodyPr wrap="square"/>
          <a:lstStyle/>
          <a:p>
            <a:r>
              <a:rPr lang="en-US" sz="2000" b="1" dirty="0">
                <a:solidFill>
                  <a:srgbClr val="0070C0"/>
                </a:solidFill>
              </a:rPr>
              <a:t>Global State Management and Transitions using Redux in React</a:t>
            </a:r>
            <a:endParaRPr lang="en-US" altLang="en-GB" sz="2000" dirty="0"/>
          </a:p>
        </p:txBody>
      </p:sp>
      <p:sp>
        <p:nvSpPr>
          <p:cNvPr id="2" name="Rectangle 1">
            <a:extLst>
              <a:ext uri="{FF2B5EF4-FFF2-40B4-BE49-F238E27FC236}">
                <a16:creationId xmlns:a16="http://schemas.microsoft.com/office/drawing/2014/main" id="{203DED3F-BBDF-0395-96AF-9B417C03594B}"/>
              </a:ext>
            </a:extLst>
          </p:cNvPr>
          <p:cNvSpPr>
            <a:spLocks noChangeArrowheads="1"/>
          </p:cNvSpPr>
          <p:nvPr/>
        </p:nvSpPr>
        <p:spPr bwMode="auto">
          <a:xfrm>
            <a:off x="168416" y="415925"/>
            <a:ext cx="776533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4. Provide the Redux Store to React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To make the Redux store available to your React components, you use the </a:t>
            </a:r>
            <a:r>
              <a:rPr kumimoji="0" lang="en-US" altLang="en-US" sz="1400" b="0" i="0" u="none" strike="noStrike" cap="none" normalizeH="0" baseline="0" dirty="0">
                <a:ln>
                  <a:noFill/>
                </a:ln>
                <a:solidFill>
                  <a:schemeClr val="tx1"/>
                </a:solidFill>
                <a:effectLst/>
                <a:latin typeface="Arial Unicode MS"/>
              </a:rPr>
              <a:t>Provider</a:t>
            </a:r>
            <a:r>
              <a:rPr kumimoji="0" lang="en-US" altLang="en-US" sz="1400" b="0" i="0" u="none" strike="noStrike" cap="none" normalizeH="0" baseline="0" dirty="0">
                <a:ln>
                  <a:noFill/>
                </a:ln>
                <a:solidFill>
                  <a:schemeClr val="tx1"/>
                </a:solidFill>
                <a:effectLst/>
              </a:rPr>
              <a:t> component from </a:t>
            </a:r>
            <a:r>
              <a:rPr kumimoji="0" lang="en-US" altLang="en-US" sz="1400" b="0" i="0" u="none" strike="noStrike" cap="none" normalizeH="0" baseline="0" dirty="0">
                <a:ln>
                  <a:noFill/>
                </a:ln>
                <a:solidFill>
                  <a:schemeClr val="tx1"/>
                </a:solidFill>
                <a:effectLst/>
                <a:latin typeface="Arial Unicode MS"/>
              </a:rPr>
              <a:t>react-redux</a:t>
            </a:r>
            <a:r>
              <a:rPr kumimoji="0" lang="en-US" altLang="en-US" sz="1400" b="0" i="0" u="none" strike="noStrike" cap="none" normalizeH="0" baseline="0" dirty="0">
                <a:ln>
                  <a:noFill/>
                </a:ln>
                <a:solidFill>
                  <a:schemeClr val="tx1"/>
                </a:solidFill>
                <a:effectLst/>
              </a:rPr>
              <a:t>. The </a:t>
            </a:r>
            <a:r>
              <a:rPr kumimoji="0" lang="en-US" altLang="en-US" sz="1400" b="0" i="0" u="none" strike="noStrike" cap="none" normalizeH="0" baseline="0" dirty="0">
                <a:ln>
                  <a:noFill/>
                </a:ln>
                <a:solidFill>
                  <a:schemeClr val="tx1"/>
                </a:solidFill>
                <a:effectLst/>
                <a:latin typeface="Arial Unicode MS"/>
              </a:rPr>
              <a:t>Provider</a:t>
            </a:r>
            <a:r>
              <a:rPr kumimoji="0" lang="en-US" altLang="en-US" sz="1400" b="0" i="0" u="none" strike="noStrike" cap="none" normalizeH="0" baseline="0" dirty="0">
                <a:ln>
                  <a:noFill/>
                </a:ln>
                <a:solidFill>
                  <a:schemeClr val="tx1"/>
                </a:solidFill>
                <a:effectLst/>
              </a:rPr>
              <a:t> component wraps your root component and makes the Redux store available throughout your component tree.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9B8440EB-0000-C645-BC4E-CEE515C2A390}"/>
              </a:ext>
            </a:extLst>
          </p:cNvPr>
          <p:cNvSpPr txBox="1"/>
          <p:nvPr/>
        </p:nvSpPr>
        <p:spPr bwMode="auto">
          <a:xfrm>
            <a:off x="1210251" y="1124125"/>
            <a:ext cx="7255822" cy="3693319"/>
          </a:xfrm>
          <a:prstGeom prst="rect">
            <a:avLst/>
          </a:prstGeom>
          <a:noFill/>
          <a:ln w="19050" algn="ctr">
            <a:noFill/>
            <a:miter lim="800000"/>
          </a:ln>
        </p:spPr>
        <p:txBody>
          <a:bodyPr wrap="square">
            <a:spAutoFit/>
          </a:bodyPr>
          <a:lstStyle/>
          <a:p>
            <a:r>
              <a:rPr lang="en-IN" dirty="0"/>
              <a:t>				// </a:t>
            </a:r>
            <a:r>
              <a:rPr lang="en-IN" dirty="0" err="1"/>
              <a:t>index.jsimport</a:t>
            </a:r>
            <a:r>
              <a:rPr lang="en-IN" dirty="0"/>
              <a:t> React from 'react';</a:t>
            </a:r>
          </a:p>
          <a:p>
            <a:r>
              <a:rPr lang="en-IN" dirty="0"/>
              <a:t>import </a:t>
            </a:r>
            <a:r>
              <a:rPr lang="en-IN" dirty="0" err="1"/>
              <a:t>ReactDOM</a:t>
            </a:r>
            <a:r>
              <a:rPr lang="en-IN" dirty="0"/>
              <a:t> from 'react-</a:t>
            </a:r>
            <a:r>
              <a:rPr lang="en-IN" dirty="0" err="1"/>
              <a:t>dom</a:t>
            </a:r>
            <a:r>
              <a:rPr lang="en-IN" dirty="0"/>
              <a:t>';</a:t>
            </a:r>
          </a:p>
          <a:p>
            <a:r>
              <a:rPr lang="en-IN" dirty="0"/>
              <a:t>import { Provider } from 'react-redux';</a:t>
            </a:r>
          </a:p>
          <a:p>
            <a:r>
              <a:rPr lang="en-IN" dirty="0"/>
              <a:t>import App from './App';</a:t>
            </a:r>
          </a:p>
          <a:p>
            <a:r>
              <a:rPr lang="en-IN" dirty="0"/>
              <a:t>import store from './store';</a:t>
            </a:r>
          </a:p>
          <a:p>
            <a:endParaRPr lang="en-IN" dirty="0"/>
          </a:p>
          <a:p>
            <a:r>
              <a:rPr lang="en-IN" dirty="0" err="1"/>
              <a:t>ReactDOM.render</a:t>
            </a:r>
            <a:r>
              <a:rPr lang="en-IN" dirty="0"/>
              <a:t>(</a:t>
            </a:r>
          </a:p>
          <a:p>
            <a:r>
              <a:rPr lang="en-IN" dirty="0"/>
              <a:t>  &lt;Provider store={store}&gt;</a:t>
            </a:r>
          </a:p>
          <a:p>
            <a:r>
              <a:rPr lang="en-IN" dirty="0"/>
              <a:t>    &lt;App /&gt;</a:t>
            </a:r>
          </a:p>
          <a:p>
            <a:r>
              <a:rPr lang="en-IN" dirty="0"/>
              <a:t>  &lt;/Provider&gt;,</a:t>
            </a:r>
          </a:p>
          <a:p>
            <a:r>
              <a:rPr lang="en-IN" dirty="0"/>
              <a:t>  </a:t>
            </a:r>
            <a:r>
              <a:rPr lang="en-IN" dirty="0" err="1"/>
              <a:t>document.getElementById</a:t>
            </a:r>
            <a:r>
              <a:rPr lang="en-IN" dirty="0"/>
              <a:t>('root')</a:t>
            </a:r>
          </a:p>
          <a:p>
            <a:r>
              <a:rPr lang="en-IN" dirty="0"/>
              <a:t>);</a:t>
            </a:r>
          </a:p>
        </p:txBody>
      </p:sp>
    </p:spTree>
    <p:extLst>
      <p:ext uri="{BB962C8B-B14F-4D97-AF65-F5344CB8AC3E}">
        <p14:creationId xmlns:p14="http://schemas.microsoft.com/office/powerpoint/2010/main" val="319738208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9</a:t>
            </a:fld>
            <a:endParaRPr lang="en-US"/>
          </a:p>
        </p:txBody>
      </p:sp>
      <p:sp>
        <p:nvSpPr>
          <p:cNvPr id="5" name="Title 4"/>
          <p:cNvSpPr>
            <a:spLocks noGrp="1"/>
          </p:cNvSpPr>
          <p:nvPr>
            <p:ph type="title"/>
          </p:nvPr>
        </p:nvSpPr>
        <p:spPr>
          <a:xfrm>
            <a:off x="191135" y="109220"/>
            <a:ext cx="7972425" cy="306705"/>
          </a:xfrm>
        </p:spPr>
        <p:txBody>
          <a:bodyPr wrap="square"/>
          <a:lstStyle/>
          <a:p>
            <a:r>
              <a:rPr lang="en-US" sz="2000" b="1" dirty="0">
                <a:solidFill>
                  <a:srgbClr val="0070C0"/>
                </a:solidFill>
              </a:rPr>
              <a:t>Global State Management and Transitions using Redux in React</a:t>
            </a:r>
            <a:endParaRPr lang="en-US" altLang="en-GB" sz="2000" dirty="0"/>
          </a:p>
        </p:txBody>
      </p:sp>
      <p:sp>
        <p:nvSpPr>
          <p:cNvPr id="2" name="Rectangle 1">
            <a:extLst>
              <a:ext uri="{FF2B5EF4-FFF2-40B4-BE49-F238E27FC236}">
                <a16:creationId xmlns:a16="http://schemas.microsoft.com/office/drawing/2014/main" id="{203DED3F-BBDF-0395-96AF-9B417C03594B}"/>
              </a:ext>
            </a:extLst>
          </p:cNvPr>
          <p:cNvSpPr>
            <a:spLocks noChangeArrowheads="1"/>
          </p:cNvSpPr>
          <p:nvPr/>
        </p:nvSpPr>
        <p:spPr bwMode="auto">
          <a:xfrm>
            <a:off x="168416" y="415925"/>
            <a:ext cx="776533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4. Provide the Redux Store to React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To make the Redux store available to your React components, you use the </a:t>
            </a:r>
            <a:r>
              <a:rPr kumimoji="0" lang="en-US" altLang="en-US" sz="1400" b="0" i="0" u="none" strike="noStrike" cap="none" normalizeH="0" baseline="0" dirty="0">
                <a:ln>
                  <a:noFill/>
                </a:ln>
                <a:solidFill>
                  <a:schemeClr val="tx1"/>
                </a:solidFill>
                <a:effectLst/>
                <a:latin typeface="Arial Unicode MS"/>
              </a:rPr>
              <a:t>Provider</a:t>
            </a:r>
            <a:r>
              <a:rPr kumimoji="0" lang="en-US" altLang="en-US" sz="1400" b="0" i="0" u="none" strike="noStrike" cap="none" normalizeH="0" baseline="0" dirty="0">
                <a:ln>
                  <a:noFill/>
                </a:ln>
                <a:solidFill>
                  <a:schemeClr val="tx1"/>
                </a:solidFill>
                <a:effectLst/>
              </a:rPr>
              <a:t> component from </a:t>
            </a:r>
            <a:r>
              <a:rPr kumimoji="0" lang="en-US" altLang="en-US" sz="1400" b="0" i="0" u="none" strike="noStrike" cap="none" normalizeH="0" baseline="0" dirty="0">
                <a:ln>
                  <a:noFill/>
                </a:ln>
                <a:solidFill>
                  <a:schemeClr val="tx1"/>
                </a:solidFill>
                <a:effectLst/>
                <a:latin typeface="Arial Unicode MS"/>
              </a:rPr>
              <a:t>react-redux</a:t>
            </a:r>
            <a:r>
              <a:rPr kumimoji="0" lang="en-US" altLang="en-US" sz="1400" b="0" i="0" u="none" strike="noStrike" cap="none" normalizeH="0" baseline="0" dirty="0">
                <a:ln>
                  <a:noFill/>
                </a:ln>
                <a:solidFill>
                  <a:schemeClr val="tx1"/>
                </a:solidFill>
                <a:effectLst/>
              </a:rPr>
              <a:t>. The </a:t>
            </a:r>
            <a:r>
              <a:rPr kumimoji="0" lang="en-US" altLang="en-US" sz="1400" b="0" i="0" u="none" strike="noStrike" cap="none" normalizeH="0" baseline="0" dirty="0">
                <a:ln>
                  <a:noFill/>
                </a:ln>
                <a:solidFill>
                  <a:schemeClr val="tx1"/>
                </a:solidFill>
                <a:effectLst/>
                <a:latin typeface="Arial Unicode MS"/>
              </a:rPr>
              <a:t>Provider</a:t>
            </a:r>
            <a:r>
              <a:rPr kumimoji="0" lang="en-US" altLang="en-US" sz="1400" b="0" i="0" u="none" strike="noStrike" cap="none" normalizeH="0" baseline="0" dirty="0">
                <a:ln>
                  <a:noFill/>
                </a:ln>
                <a:solidFill>
                  <a:schemeClr val="tx1"/>
                </a:solidFill>
                <a:effectLst/>
              </a:rPr>
              <a:t> component wraps your root component and makes the Redux store available throughout your component tree.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9B8440EB-0000-C645-BC4E-CEE515C2A390}"/>
              </a:ext>
            </a:extLst>
          </p:cNvPr>
          <p:cNvSpPr txBox="1"/>
          <p:nvPr/>
        </p:nvSpPr>
        <p:spPr bwMode="auto">
          <a:xfrm>
            <a:off x="1210251" y="1124125"/>
            <a:ext cx="7255822" cy="3693319"/>
          </a:xfrm>
          <a:prstGeom prst="rect">
            <a:avLst/>
          </a:prstGeom>
          <a:noFill/>
          <a:ln w="19050" algn="ctr">
            <a:noFill/>
            <a:miter lim="800000"/>
          </a:ln>
        </p:spPr>
        <p:txBody>
          <a:bodyPr wrap="square">
            <a:spAutoFit/>
          </a:bodyPr>
          <a:lstStyle/>
          <a:p>
            <a:r>
              <a:rPr lang="en-IN" dirty="0"/>
              <a:t>				// </a:t>
            </a:r>
            <a:r>
              <a:rPr lang="en-IN" dirty="0" err="1"/>
              <a:t>index.jsimport</a:t>
            </a:r>
            <a:r>
              <a:rPr lang="en-IN" dirty="0"/>
              <a:t> React from 'react';</a:t>
            </a:r>
          </a:p>
          <a:p>
            <a:r>
              <a:rPr lang="en-IN" dirty="0"/>
              <a:t>import </a:t>
            </a:r>
            <a:r>
              <a:rPr lang="en-IN" dirty="0" err="1"/>
              <a:t>ReactDOM</a:t>
            </a:r>
            <a:r>
              <a:rPr lang="en-IN" dirty="0"/>
              <a:t> from 'react-</a:t>
            </a:r>
            <a:r>
              <a:rPr lang="en-IN" dirty="0" err="1"/>
              <a:t>dom</a:t>
            </a:r>
            <a:r>
              <a:rPr lang="en-IN" dirty="0"/>
              <a:t>';</a:t>
            </a:r>
          </a:p>
          <a:p>
            <a:r>
              <a:rPr lang="en-IN" dirty="0"/>
              <a:t>import { Provider } from 'react-redux';</a:t>
            </a:r>
          </a:p>
          <a:p>
            <a:r>
              <a:rPr lang="en-IN" dirty="0"/>
              <a:t>import App from './App';</a:t>
            </a:r>
          </a:p>
          <a:p>
            <a:r>
              <a:rPr lang="en-IN" dirty="0"/>
              <a:t>import store from './store';</a:t>
            </a:r>
          </a:p>
          <a:p>
            <a:endParaRPr lang="en-IN" dirty="0"/>
          </a:p>
          <a:p>
            <a:r>
              <a:rPr lang="en-IN" dirty="0" err="1"/>
              <a:t>ReactDOM.render</a:t>
            </a:r>
            <a:r>
              <a:rPr lang="en-IN" dirty="0"/>
              <a:t>(</a:t>
            </a:r>
          </a:p>
          <a:p>
            <a:r>
              <a:rPr lang="en-IN" dirty="0"/>
              <a:t>  &lt;Provider store={store}&gt;</a:t>
            </a:r>
          </a:p>
          <a:p>
            <a:r>
              <a:rPr lang="en-IN" dirty="0"/>
              <a:t>    &lt;App /&gt;</a:t>
            </a:r>
          </a:p>
          <a:p>
            <a:r>
              <a:rPr lang="en-IN" dirty="0"/>
              <a:t>  &lt;/Provider&gt;,</a:t>
            </a:r>
          </a:p>
          <a:p>
            <a:r>
              <a:rPr lang="en-IN" dirty="0"/>
              <a:t>  </a:t>
            </a:r>
            <a:r>
              <a:rPr lang="en-IN" dirty="0" err="1"/>
              <a:t>document.getElementById</a:t>
            </a:r>
            <a:r>
              <a:rPr lang="en-IN" dirty="0"/>
              <a:t>('root')</a:t>
            </a:r>
          </a:p>
          <a:p>
            <a:r>
              <a:rPr lang="en-IN" dirty="0"/>
              <a:t>);</a:t>
            </a:r>
          </a:p>
        </p:txBody>
      </p:sp>
    </p:spTree>
    <p:extLst>
      <p:ext uri="{BB962C8B-B14F-4D97-AF65-F5344CB8AC3E}">
        <p14:creationId xmlns:p14="http://schemas.microsoft.com/office/powerpoint/2010/main" val="2434269073"/>
      </p:ext>
    </p:extLst>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862</Words>
  <Application>Microsoft Office PowerPoint</Application>
  <PresentationFormat>On-screen Show (16:9)</PresentationFormat>
  <Paragraphs>99</Paragraphs>
  <Slides>11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11</vt:i4>
      </vt:variant>
    </vt:vector>
  </HeadingPairs>
  <TitlesOfParts>
    <vt:vector size="18" baseType="lpstr">
      <vt:lpstr>Garamond</vt:lpstr>
      <vt:lpstr>Wingdings</vt:lpstr>
      <vt:lpstr>Arial</vt:lpstr>
      <vt:lpstr>Arial Unicode MS</vt:lpstr>
      <vt:lpstr>MC Powerpoint Template</vt:lpstr>
      <vt:lpstr>Packager Shell Object</vt:lpstr>
      <vt:lpstr>Package</vt:lpstr>
      <vt:lpstr>Course Title - Web System Engineering</vt:lpstr>
      <vt:lpstr>Global State Management and Transitions using Redux in React</vt:lpstr>
      <vt:lpstr>Global State Management and Transitions using Redux in React</vt:lpstr>
      <vt:lpstr>Global State Management and Transitions using Redux in React</vt:lpstr>
      <vt:lpstr>Global State Management and Transitions using Redux in React</vt:lpstr>
      <vt:lpstr>Global State Management and Transitions using Redux in React</vt:lpstr>
      <vt:lpstr>Global State Management and Transitions using Redux in React</vt:lpstr>
      <vt:lpstr>Global State Management and Transitions using Redux in React</vt:lpstr>
      <vt:lpstr>Global State Management and Transitions using Redux in React</vt:lpstr>
      <vt:lpstr>Global State Management and Transitions using Redux in React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38</cp:revision>
  <dcterms:created xsi:type="dcterms:W3CDTF">2016-09-09T13:34:00Z</dcterms:created>
  <dcterms:modified xsi:type="dcterms:W3CDTF">2025-03-24T07:55:40Z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2057-12.2.0.20326</vt:lpwstr>
  </property>
</Properties>
</file>