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91" r:id="rId2"/>
    <p:sldId id="760" r:id="rId3"/>
    <p:sldId id="761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769" r:id="rId12"/>
    <p:sldId id="770" r:id="rId13"/>
    <p:sldId id="775" r:id="rId14"/>
    <p:sldId id="743" r:id="rId15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8"/>
      <p:bold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5" d="100"/>
          <a:sy n="85" d="100"/>
        </p:scale>
        <p:origin x="906" y="84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file:///C:\xampp\htdocs\mywebapps.zi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allbuilder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types%20of%20operations%20PHP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altLang="en-US" dirty="0"/>
              <a:t> </a:t>
            </a:r>
            <a:r>
              <a:rPr lang="en-IN" altLang="en-US" sz="1800" dirty="0"/>
              <a:t>Basics of </a:t>
            </a:r>
            <a:r>
              <a:rPr lang="en-IN" sz="1800" dirty="0"/>
              <a:t>PHP</a:t>
            </a:r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608F6-3AE8-427E-6089-B641862502C5}"/>
              </a:ext>
            </a:extLst>
          </p:cNvPr>
          <p:cNvSpPr txBox="1"/>
          <p:nvPr/>
        </p:nvSpPr>
        <p:spPr bwMode="auto">
          <a:xfrm>
            <a:off x="321732" y="715412"/>
            <a:ext cx="7151511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Foreach Loop</a:t>
            </a:r>
            <a:r>
              <a:rPr lang="en-US" dirty="0"/>
              <a:t>: Used for iterating over arrays.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5BC3-4779-9AB2-5361-A9FCA89CBF1C}"/>
              </a:ext>
            </a:extLst>
          </p:cNvPr>
          <p:cNvSpPr txBox="1"/>
          <p:nvPr/>
        </p:nvSpPr>
        <p:spPr bwMode="auto">
          <a:xfrm>
            <a:off x="536221" y="1094422"/>
            <a:ext cx="7929851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$fruits = array("Apple", "Banana", "Cherry");</a:t>
            </a:r>
          </a:p>
          <a:p>
            <a:r>
              <a:rPr lang="en-IN" dirty="0"/>
              <a:t>foreach ($fruits as $fruit) {</a:t>
            </a:r>
          </a:p>
          <a:p>
            <a:r>
              <a:rPr lang="en-IN" dirty="0"/>
              <a:t>    echo $fruit;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5145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CCC59-246D-C44D-7124-B73C113687A4}"/>
              </a:ext>
            </a:extLst>
          </p:cNvPr>
          <p:cNvSpPr txBox="1"/>
          <p:nvPr/>
        </p:nvSpPr>
        <p:spPr bwMode="auto">
          <a:xfrm>
            <a:off x="333022" y="51524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Functions in PHP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C468-4DE2-98DC-DDEA-F5CF41C26A16}"/>
              </a:ext>
            </a:extLst>
          </p:cNvPr>
          <p:cNvSpPr txBox="1"/>
          <p:nvPr/>
        </p:nvSpPr>
        <p:spPr bwMode="auto">
          <a:xfrm>
            <a:off x="468488" y="1035147"/>
            <a:ext cx="7695071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is a block of code that performs a specific task and can be called multiple times.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D533A-181A-8579-B01C-AD4775B70CFA}"/>
              </a:ext>
            </a:extLst>
          </p:cNvPr>
          <p:cNvSpPr txBox="1"/>
          <p:nvPr/>
        </p:nvSpPr>
        <p:spPr bwMode="auto">
          <a:xfrm>
            <a:off x="468488" y="165833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Defining a function</a:t>
            </a:r>
            <a:r>
              <a:rPr lang="en-IN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3C5C0-C528-2D76-11A3-B795FE585E0F}"/>
              </a:ext>
            </a:extLst>
          </p:cNvPr>
          <p:cNvSpPr txBox="1"/>
          <p:nvPr/>
        </p:nvSpPr>
        <p:spPr bwMode="auto">
          <a:xfrm>
            <a:off x="1145822" y="2027666"/>
            <a:ext cx="4572000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function greet($name) {</a:t>
            </a:r>
          </a:p>
          <a:p>
            <a:r>
              <a:rPr lang="en-IN" dirty="0"/>
              <a:t>    return "Hello, $name!";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echo greet("John"); // Output: Hello, John!</a:t>
            </a:r>
          </a:p>
        </p:txBody>
      </p:sp>
    </p:spTree>
    <p:extLst>
      <p:ext uri="{BB962C8B-B14F-4D97-AF65-F5344CB8AC3E}">
        <p14:creationId xmlns:p14="http://schemas.microsoft.com/office/powerpoint/2010/main" val="10064569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E8520-4915-13A3-ECC4-CB5E0ACE944E}"/>
              </a:ext>
            </a:extLst>
          </p:cNvPr>
          <p:cNvSpPr txBox="1"/>
          <p:nvPr/>
        </p:nvSpPr>
        <p:spPr bwMode="auto">
          <a:xfrm>
            <a:off x="191135" y="509179"/>
            <a:ext cx="7972424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Returning values</a:t>
            </a:r>
            <a:r>
              <a:rPr lang="en-US" dirty="0"/>
              <a:t>: Functions can return a value that can be used later in the program.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39251-BDA1-F2E0-BE1D-253861EB1957}"/>
              </a:ext>
            </a:extLst>
          </p:cNvPr>
          <p:cNvSpPr txBox="1"/>
          <p:nvPr/>
        </p:nvSpPr>
        <p:spPr bwMode="auto">
          <a:xfrm>
            <a:off x="581377" y="1300014"/>
            <a:ext cx="7884695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function add($a, $b) {</a:t>
            </a:r>
          </a:p>
          <a:p>
            <a:r>
              <a:rPr lang="en-IN" dirty="0"/>
              <a:t>    return $a + $b;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$result = add(5, 3); // Result is 8</a:t>
            </a:r>
          </a:p>
        </p:txBody>
      </p:sp>
    </p:spTree>
    <p:extLst>
      <p:ext uri="{BB962C8B-B14F-4D97-AF65-F5344CB8AC3E}">
        <p14:creationId xmlns:p14="http://schemas.microsoft.com/office/powerpoint/2010/main" val="5032991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527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14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  <p:graphicFrame>
        <p:nvGraphicFramePr>
          <p:cNvPr id="3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D609C039-D99B-3650-7BD8-69A96700C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30454"/>
              </p:ext>
            </p:extLst>
          </p:nvPr>
        </p:nvGraphicFramePr>
        <p:xfrm>
          <a:off x="6135894" y="816610"/>
          <a:ext cx="981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81131" imgH="514326" progId="Package">
                  <p:embed/>
                </p:oleObj>
              </mc:Choice>
              <mc:Fallback>
                <p:oleObj name="Packager Shell Object" showAsIcon="1" r:id="rId3" imgW="981131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5894" y="816610"/>
                        <a:ext cx="9810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Basics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4DC64-0F9B-C650-DE53-8692CECC91F9}"/>
              </a:ext>
            </a:extLst>
          </p:cNvPr>
          <p:cNvSpPr txBox="1"/>
          <p:nvPr/>
        </p:nvSpPr>
        <p:spPr bwMode="auto">
          <a:xfrm>
            <a:off x="730332" y="2732534"/>
            <a:ext cx="457200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https://www.apachefriends.org/download.html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8C5D-B29A-F235-81AF-B1060F18EEA0}"/>
              </a:ext>
            </a:extLst>
          </p:cNvPr>
          <p:cNvSpPr txBox="1"/>
          <p:nvPr/>
        </p:nvSpPr>
        <p:spPr bwMode="auto">
          <a:xfrm>
            <a:off x="571143" y="1809204"/>
            <a:ext cx="7468854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XAMPP is an easy to install Apache distribution containing MariaDB, PHP, and Perl. Just download and start the installer. It's that easy. Installers created using </a:t>
            </a:r>
            <a:r>
              <a:rPr lang="en-US" b="0" i="0" u="none" strike="noStrike" dirty="0" err="1">
                <a:solidFill>
                  <a:srgbClr val="5E8949"/>
                </a:solidFill>
                <a:effectLst/>
                <a:latin typeface="Helvetica Neue"/>
                <a:hlinkClick r:id="rId2"/>
              </a:rPr>
              <a:t>InstallBuilder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06911-2A6F-1276-DA42-D2E6AFF77D15}"/>
              </a:ext>
            </a:extLst>
          </p:cNvPr>
          <p:cNvSpPr txBox="1"/>
          <p:nvPr/>
        </p:nvSpPr>
        <p:spPr bwMode="auto">
          <a:xfrm>
            <a:off x="730332" y="358594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C:\xampp\htdocs\mywebapps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2EA81-5459-BADC-F7F2-1D4F75DE0C36}"/>
              </a:ext>
            </a:extLst>
          </p:cNvPr>
          <p:cNvSpPr txBox="1"/>
          <p:nvPr/>
        </p:nvSpPr>
        <p:spPr bwMode="auto">
          <a:xfrm>
            <a:off x="537922" y="67732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https://windows.php.net/download/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24DF5-06A5-947D-ADF3-BF2B9EB38F71}"/>
              </a:ext>
            </a:extLst>
          </p:cNvPr>
          <p:cNvSpPr txBox="1"/>
          <p:nvPr/>
        </p:nvSpPr>
        <p:spPr bwMode="auto">
          <a:xfrm>
            <a:off x="730332" y="4177063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http://localhost/mywebapps/demo1.php</a:t>
            </a:r>
          </a:p>
        </p:txBody>
      </p:sp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Basics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A03E5-60F2-554A-9F8D-73EFCF35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5" y="495300"/>
            <a:ext cx="6296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20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7AAD0-9692-32E3-3A29-D1D0BD58099D}"/>
              </a:ext>
            </a:extLst>
          </p:cNvPr>
          <p:cNvSpPr txBox="1"/>
          <p:nvPr/>
        </p:nvSpPr>
        <p:spPr bwMode="auto">
          <a:xfrm>
            <a:off x="64670" y="638580"/>
            <a:ext cx="8658578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Arrays in PHP</a:t>
            </a:r>
          </a:p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in PHP is a variable that can store multiple values. Arrays can be indexed (using integers) or associative (using named keys).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9293B-BA5C-9010-A9C8-25CF2D92AEEF}"/>
              </a:ext>
            </a:extLst>
          </p:cNvPr>
          <p:cNvSpPr txBox="1"/>
          <p:nvPr/>
        </p:nvSpPr>
        <p:spPr bwMode="auto">
          <a:xfrm>
            <a:off x="191135" y="1677731"/>
            <a:ext cx="8532113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Indexed Arrays</a:t>
            </a:r>
            <a:r>
              <a:rPr lang="en-US" dirty="0"/>
              <a:t>: Arrays where the index is an integer.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51E645-67C6-A276-C6B8-1D3F1E47689E}"/>
              </a:ext>
            </a:extLst>
          </p:cNvPr>
          <p:cNvSpPr txBox="1"/>
          <p:nvPr/>
        </p:nvSpPr>
        <p:spPr bwMode="auto">
          <a:xfrm>
            <a:off x="874888" y="2055231"/>
            <a:ext cx="7288672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$fruits = array("Apple", "Banana", "Cherry");</a:t>
            </a:r>
          </a:p>
          <a:p>
            <a:r>
              <a:rPr lang="en-IN" dirty="0"/>
              <a:t>echo $fruits[1]; // Output: Banana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BB475-6D96-28D8-52B8-4990A48EC518}"/>
              </a:ext>
            </a:extLst>
          </p:cNvPr>
          <p:cNvSpPr txBox="1"/>
          <p:nvPr/>
        </p:nvSpPr>
        <p:spPr bwMode="auto">
          <a:xfrm>
            <a:off x="191135" y="2579369"/>
            <a:ext cx="75692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Associative Arrays</a:t>
            </a:r>
            <a:r>
              <a:rPr lang="en-US" dirty="0"/>
              <a:t>: Arrays where the index is a string.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B42CF-9622-FE0D-6394-8EE0C25903B2}"/>
              </a:ext>
            </a:extLst>
          </p:cNvPr>
          <p:cNvSpPr txBox="1"/>
          <p:nvPr/>
        </p:nvSpPr>
        <p:spPr bwMode="auto">
          <a:xfrm>
            <a:off x="874888" y="2936701"/>
            <a:ext cx="676769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$person = array("name" =&gt; "John", "age" =&gt; 25);</a:t>
            </a:r>
          </a:p>
          <a:p>
            <a:r>
              <a:rPr lang="en-IN" dirty="0"/>
              <a:t>echo $person["name"]; // Output: John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6D12B-D924-761F-16C4-327D1D38FFD3}"/>
              </a:ext>
            </a:extLst>
          </p:cNvPr>
          <p:cNvSpPr txBox="1"/>
          <p:nvPr/>
        </p:nvSpPr>
        <p:spPr bwMode="auto">
          <a:xfrm>
            <a:off x="191135" y="3497209"/>
            <a:ext cx="7812687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Multidimensional Arrays</a:t>
            </a:r>
            <a:r>
              <a:rPr lang="en-US" dirty="0"/>
              <a:t>: Arrays that contain other arrays.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FC73B-9B36-F27B-BE5F-FDDCEBA9412F}"/>
              </a:ext>
            </a:extLst>
          </p:cNvPr>
          <p:cNvSpPr txBox="1"/>
          <p:nvPr/>
        </p:nvSpPr>
        <p:spPr bwMode="auto">
          <a:xfrm>
            <a:off x="1010355" y="3818171"/>
            <a:ext cx="7848360" cy="101566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200" dirty="0"/>
              <a:t>$matrix = array(</a:t>
            </a:r>
          </a:p>
          <a:p>
            <a:r>
              <a:rPr lang="en-IN" sz="1200" dirty="0"/>
              <a:t>    array(1, 2, 3),</a:t>
            </a:r>
          </a:p>
          <a:p>
            <a:r>
              <a:rPr lang="en-IN" sz="1200" dirty="0"/>
              <a:t>    array(4, 5, 6)</a:t>
            </a:r>
          </a:p>
          <a:p>
            <a:r>
              <a:rPr lang="en-IN" sz="1200" dirty="0"/>
              <a:t>);</a:t>
            </a:r>
          </a:p>
          <a:p>
            <a:r>
              <a:rPr lang="en-IN" sz="1200" dirty="0"/>
              <a:t>echo $matrix[1][2]; // Output: 6</a:t>
            </a:r>
          </a:p>
        </p:txBody>
      </p:sp>
    </p:spTree>
    <p:extLst>
      <p:ext uri="{BB962C8B-B14F-4D97-AF65-F5344CB8AC3E}">
        <p14:creationId xmlns:p14="http://schemas.microsoft.com/office/powerpoint/2010/main" val="10674541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4534FF-2B54-A672-0D5C-54E67C08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448643"/>
            <a:ext cx="78075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in PHP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PHP is a sequence of characters enclosed in either single quotes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double quotes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The difference is that double quotes allow for variable parsing and escape sequences 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newline.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06EC9-9F56-3D56-B788-BAC88E08839D}"/>
              </a:ext>
            </a:extLst>
          </p:cNvPr>
          <p:cNvSpPr txBox="1"/>
          <p:nvPr/>
        </p:nvSpPr>
        <p:spPr bwMode="auto">
          <a:xfrm>
            <a:off x="287866" y="1178942"/>
            <a:ext cx="7875693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singleQuoted</a:t>
            </a:r>
            <a:r>
              <a:rPr lang="en-IN" dirty="0"/>
              <a:t> = 'Hello World!';</a:t>
            </a:r>
          </a:p>
          <a:p>
            <a:r>
              <a:rPr lang="en-IN" dirty="0"/>
              <a:t>$</a:t>
            </a:r>
            <a:r>
              <a:rPr lang="en-IN" dirty="0" err="1"/>
              <a:t>doubleQuoted</a:t>
            </a:r>
            <a:r>
              <a:rPr lang="en-IN" dirty="0"/>
              <a:t> = "Hello, $name!"; // Allows variable substitution</a:t>
            </a:r>
          </a:p>
          <a:p>
            <a:endParaRPr lang="en-IN" dirty="0"/>
          </a:p>
          <a:p>
            <a:r>
              <a:rPr lang="en-IN" dirty="0"/>
              <a:t>echo $</a:t>
            </a:r>
            <a:r>
              <a:rPr lang="en-IN" dirty="0" err="1"/>
              <a:t>singleQuoted</a:t>
            </a:r>
            <a:r>
              <a:rPr lang="en-IN" dirty="0"/>
              <a:t>; // Output: Hello World!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A68F2-44A4-EB7C-0077-952278718748}"/>
              </a:ext>
            </a:extLst>
          </p:cNvPr>
          <p:cNvSpPr txBox="1"/>
          <p:nvPr/>
        </p:nvSpPr>
        <p:spPr bwMode="auto">
          <a:xfrm>
            <a:off x="287865" y="2571750"/>
            <a:ext cx="7875693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You can also use </a:t>
            </a:r>
            <a:r>
              <a:rPr lang="en-US" b="1" dirty="0"/>
              <a:t>string functions</a:t>
            </a:r>
            <a:r>
              <a:rPr lang="en-US" dirty="0"/>
              <a:t> to manipulate strings: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271D-A7E7-6623-B32A-5B25E1CC093E}"/>
              </a:ext>
            </a:extLst>
          </p:cNvPr>
          <p:cNvSpPr txBox="1"/>
          <p:nvPr/>
        </p:nvSpPr>
        <p:spPr bwMode="auto">
          <a:xfrm>
            <a:off x="287864" y="2941082"/>
            <a:ext cx="8348135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$length = </a:t>
            </a:r>
            <a:r>
              <a:rPr lang="en-IN" dirty="0" err="1"/>
              <a:t>strlen</a:t>
            </a:r>
            <a:r>
              <a:rPr lang="en-IN" dirty="0"/>
              <a:t>("Hello"); // Length of string</a:t>
            </a:r>
          </a:p>
          <a:p>
            <a:r>
              <a:rPr lang="en-IN" dirty="0"/>
              <a:t>$upper = </a:t>
            </a:r>
            <a:r>
              <a:rPr lang="en-IN" dirty="0" err="1"/>
              <a:t>strtoupper</a:t>
            </a:r>
            <a:r>
              <a:rPr lang="en-IN" dirty="0"/>
              <a:t>("hello"); // Converts to uppercase</a:t>
            </a:r>
          </a:p>
          <a:p>
            <a:r>
              <a:rPr lang="en-IN" dirty="0"/>
              <a:t>$replace = </a:t>
            </a:r>
            <a:r>
              <a:rPr lang="en-IN" dirty="0" err="1"/>
              <a:t>str_replace</a:t>
            </a:r>
            <a:r>
              <a:rPr lang="en-IN" dirty="0"/>
              <a:t>("World", "PHP", "Hello World"); // Replaces text</a:t>
            </a:r>
          </a:p>
        </p:txBody>
      </p:sp>
    </p:spTree>
    <p:extLst>
      <p:ext uri="{BB962C8B-B14F-4D97-AF65-F5344CB8AC3E}">
        <p14:creationId xmlns:p14="http://schemas.microsoft.com/office/powerpoint/2010/main" val="3556387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31409-2397-7FAC-8E1B-97764D5149B3}"/>
              </a:ext>
            </a:extLst>
          </p:cNvPr>
          <p:cNvSpPr txBox="1"/>
          <p:nvPr/>
        </p:nvSpPr>
        <p:spPr bwMode="auto">
          <a:xfrm>
            <a:off x="191135" y="503956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Operations in PHP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9D9C83-BF7A-1787-6D45-37A55294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80" y="765566"/>
            <a:ext cx="6671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Arithmetic Operations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7EBF-F402-4586-7DC4-72AD4A840E33}"/>
              </a:ext>
            </a:extLst>
          </p:cNvPr>
          <p:cNvSpPr txBox="1"/>
          <p:nvPr/>
        </p:nvSpPr>
        <p:spPr bwMode="auto">
          <a:xfrm>
            <a:off x="841480" y="122723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Comparison Operations</a:t>
            </a:r>
            <a:r>
              <a:rPr lang="en-IN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B5EC0-6DBB-A83F-7286-77B7C06D9BA2}"/>
              </a:ext>
            </a:extLst>
          </p:cNvPr>
          <p:cNvSpPr txBox="1"/>
          <p:nvPr/>
        </p:nvSpPr>
        <p:spPr bwMode="auto">
          <a:xfrm>
            <a:off x="841480" y="1673507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Logical Operations</a:t>
            </a:r>
            <a:r>
              <a:rPr lang="en-IN" dirty="0"/>
              <a:t>:</a:t>
            </a:r>
          </a:p>
        </p:txBody>
      </p:sp>
      <p:graphicFrame>
        <p:nvGraphicFramePr>
          <p:cNvPr id="11" name="Object 10">
            <a:hlinkClick r:id="rId2" action="ppaction://hlinkfile"/>
            <a:extLst>
              <a:ext uri="{FF2B5EF4-FFF2-40B4-BE49-F238E27FC236}">
                <a16:creationId xmlns:a16="http://schemas.microsoft.com/office/drawing/2014/main" id="{5E03686A-5337-6A60-6D1E-D8DD12B31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65046"/>
              </p:ext>
            </p:extLst>
          </p:nvPr>
        </p:nvGraphicFramePr>
        <p:xfrm>
          <a:off x="4763135" y="1765840"/>
          <a:ext cx="2969754" cy="1334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723977" imgH="514326" progId="Package">
                  <p:embed/>
                </p:oleObj>
              </mc:Choice>
              <mc:Fallback>
                <p:oleObj name="Packager Shell Object" showAsIcon="1" r:id="rId3" imgW="172397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3135" y="1765840"/>
                        <a:ext cx="2969754" cy="1334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51219-FD5D-3AA4-1E6E-82828F912160}"/>
              </a:ext>
            </a:extLst>
          </p:cNvPr>
          <p:cNvSpPr txBox="1"/>
          <p:nvPr/>
        </p:nvSpPr>
        <p:spPr bwMode="auto">
          <a:xfrm>
            <a:off x="191135" y="596458"/>
            <a:ext cx="8094910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Control Structures in PHP</a:t>
            </a:r>
          </a:p>
          <a:p>
            <a:r>
              <a:rPr lang="en-US" dirty="0"/>
              <a:t>Control structures allow you to control the flow of the program. Here are the main ones: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98768-B9BD-87A3-09DB-E4DE236F9DF2}"/>
              </a:ext>
            </a:extLst>
          </p:cNvPr>
          <p:cNvSpPr txBox="1"/>
          <p:nvPr/>
        </p:nvSpPr>
        <p:spPr bwMode="auto">
          <a:xfrm>
            <a:off x="378177" y="1751571"/>
            <a:ext cx="7907867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If-Else</a:t>
            </a:r>
            <a:r>
              <a:rPr lang="en-US" dirty="0"/>
              <a:t>: Conditional statement to execute code based on a condition.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E6610-7F6C-D3A7-13C7-D998571F1284}"/>
              </a:ext>
            </a:extLst>
          </p:cNvPr>
          <p:cNvSpPr txBox="1"/>
          <p:nvPr/>
        </p:nvSpPr>
        <p:spPr bwMode="auto">
          <a:xfrm>
            <a:off x="1021645" y="2283934"/>
            <a:ext cx="7524044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if ($age &gt;= 18) {</a:t>
            </a:r>
          </a:p>
          <a:p>
            <a:r>
              <a:rPr lang="en-IN" dirty="0"/>
              <a:t>    echo "You are an adult.";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    echo "You are a minor.";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9892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DC91B-B637-B09B-E279-780DB814155E}"/>
              </a:ext>
            </a:extLst>
          </p:cNvPr>
          <p:cNvSpPr txBox="1"/>
          <p:nvPr/>
        </p:nvSpPr>
        <p:spPr bwMode="auto">
          <a:xfrm>
            <a:off x="355600" y="737990"/>
            <a:ext cx="780796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Switch</a:t>
            </a:r>
            <a:r>
              <a:rPr lang="en-US" dirty="0"/>
              <a:t>: Used for multiple conditions based on a variable.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26559-DDE2-9E43-92F4-6EE9ADBBE52F}"/>
              </a:ext>
            </a:extLst>
          </p:cNvPr>
          <p:cNvSpPr txBox="1"/>
          <p:nvPr/>
        </p:nvSpPr>
        <p:spPr bwMode="auto">
          <a:xfrm>
            <a:off x="1010356" y="1255594"/>
            <a:ext cx="4572000" cy="286232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switch ($day) {</a:t>
            </a:r>
          </a:p>
          <a:p>
            <a:r>
              <a:rPr lang="en-IN" dirty="0"/>
              <a:t>    case "Monday":</a:t>
            </a:r>
          </a:p>
          <a:p>
            <a:r>
              <a:rPr lang="en-IN" dirty="0"/>
              <a:t>        echo "Start of the week.";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case "Friday":</a:t>
            </a:r>
          </a:p>
          <a:p>
            <a:r>
              <a:rPr lang="en-IN" dirty="0"/>
              <a:t>        echo "End of the week.";</a:t>
            </a:r>
          </a:p>
          <a:p>
            <a:r>
              <a:rPr lang="en-IN" dirty="0"/>
              <a:t>        break;</a:t>
            </a:r>
          </a:p>
          <a:p>
            <a:r>
              <a:rPr lang="en-IN" dirty="0"/>
              <a:t>    default:</a:t>
            </a:r>
          </a:p>
          <a:p>
            <a:r>
              <a:rPr lang="en-IN" dirty="0"/>
              <a:t>        echo "Midweek day.";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3548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IN" sz="1600" dirty="0"/>
              <a:t>Basic Of PHP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01D60-63B6-E40A-4B71-78C643B9DAF2}"/>
              </a:ext>
            </a:extLst>
          </p:cNvPr>
          <p:cNvSpPr txBox="1"/>
          <p:nvPr/>
        </p:nvSpPr>
        <p:spPr bwMode="auto">
          <a:xfrm>
            <a:off x="191135" y="52299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Loops</a:t>
            </a:r>
            <a:r>
              <a:rPr lang="en-US" dirty="0"/>
              <a:t>: Repeats a block of code.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9A0EC-7BCB-59CF-C230-B5D4ED03B10C}"/>
              </a:ext>
            </a:extLst>
          </p:cNvPr>
          <p:cNvSpPr txBox="1"/>
          <p:nvPr/>
        </p:nvSpPr>
        <p:spPr bwMode="auto">
          <a:xfrm>
            <a:off x="739423" y="1373813"/>
            <a:ext cx="4572000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for ($</a:t>
            </a:r>
            <a:r>
              <a:rPr lang="en-IN" dirty="0" err="1"/>
              <a:t>i</a:t>
            </a:r>
            <a:r>
              <a:rPr lang="en-IN" dirty="0"/>
              <a:t> = 0; $</a:t>
            </a:r>
            <a:r>
              <a:rPr lang="en-IN" dirty="0" err="1"/>
              <a:t>i</a:t>
            </a:r>
            <a:r>
              <a:rPr lang="en-IN" dirty="0"/>
              <a:t> &lt; 5; $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echo $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0B709-87B7-7B62-317E-6CB04B9DA3A1}"/>
              </a:ext>
            </a:extLst>
          </p:cNvPr>
          <p:cNvSpPr txBox="1"/>
          <p:nvPr/>
        </p:nvSpPr>
        <p:spPr bwMode="auto">
          <a:xfrm>
            <a:off x="321732" y="1050647"/>
            <a:ext cx="7841827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For Loop</a:t>
            </a:r>
            <a:r>
              <a:rPr lang="en-US" dirty="0"/>
              <a:t>: Useful when you know how many times to loop.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4F3CD-04F4-445C-6488-740F2342300D}"/>
              </a:ext>
            </a:extLst>
          </p:cNvPr>
          <p:cNvSpPr txBox="1"/>
          <p:nvPr/>
        </p:nvSpPr>
        <p:spPr bwMode="auto">
          <a:xfrm>
            <a:off x="321731" y="2523192"/>
            <a:ext cx="8404579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While Loop</a:t>
            </a:r>
            <a:r>
              <a:rPr lang="en-US" dirty="0"/>
              <a:t>: Runs as long as the condition is true.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19BA8-933A-0899-DDC7-DA450AE85A98}"/>
              </a:ext>
            </a:extLst>
          </p:cNvPr>
          <p:cNvSpPr txBox="1"/>
          <p:nvPr/>
        </p:nvSpPr>
        <p:spPr bwMode="auto">
          <a:xfrm>
            <a:off x="1168400" y="3050844"/>
            <a:ext cx="4572000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i</a:t>
            </a:r>
            <a:r>
              <a:rPr lang="en-IN" dirty="0"/>
              <a:t> = 0;</a:t>
            </a:r>
          </a:p>
          <a:p>
            <a:r>
              <a:rPr lang="en-IN" dirty="0"/>
              <a:t>while ($</a:t>
            </a:r>
            <a:r>
              <a:rPr lang="en-IN" dirty="0" err="1"/>
              <a:t>i</a:t>
            </a:r>
            <a:r>
              <a:rPr lang="en-IN" dirty="0"/>
              <a:t> &lt; 5) {</a:t>
            </a:r>
          </a:p>
          <a:p>
            <a:r>
              <a:rPr lang="en-IN" dirty="0"/>
              <a:t>    echo $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$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3303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On-screen Show (16:9)</PresentationFormat>
  <Paragraphs>116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Garamond</vt:lpstr>
      <vt:lpstr>Wingdings</vt:lpstr>
      <vt:lpstr>Helvetica Neue</vt:lpstr>
      <vt:lpstr>Arial Unicode MS</vt:lpstr>
      <vt:lpstr>Arial</vt:lpstr>
      <vt:lpstr>MC Powerpoint Template</vt:lpstr>
      <vt:lpstr>Packager Shell Object</vt:lpstr>
      <vt:lpstr>Package</vt:lpstr>
      <vt:lpstr>Course Title - Web System Engineering</vt:lpstr>
      <vt:lpstr>Basics of PHP</vt:lpstr>
      <vt:lpstr>Basics of PHP</vt:lpstr>
      <vt:lpstr>Basic Of PHP</vt:lpstr>
      <vt:lpstr>Basic Of PHP</vt:lpstr>
      <vt:lpstr>Basic Of PHP</vt:lpstr>
      <vt:lpstr>Basic Of PHP</vt:lpstr>
      <vt:lpstr>Basic Of PHP</vt:lpstr>
      <vt:lpstr>Basic Of PHP</vt:lpstr>
      <vt:lpstr>Basic Of PHP</vt:lpstr>
      <vt:lpstr>Basic Of PHP</vt:lpstr>
      <vt:lpstr>Basic Of PHP</vt:lpstr>
      <vt:lpstr>Basic Of PHP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2025-04-09T04:17:42Z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