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11"/>
  </p:notesMasterIdLst>
  <p:handoutMasterIdLst>
    <p:handoutMasterId r:id="rId12"/>
  </p:handoutMasterIdLst>
  <p:sldIdLst>
    <p:sldId id="491" r:id="rId2"/>
    <p:sldId id="746" r:id="rId3"/>
    <p:sldId id="747" r:id="rId4"/>
    <p:sldId id="748" r:id="rId5"/>
    <p:sldId id="749" r:id="rId6"/>
    <p:sldId id="750" r:id="rId7"/>
    <p:sldId id="751" r:id="rId8"/>
    <p:sldId id="753" r:id="rId9"/>
    <p:sldId id="743" r:id="rId10"/>
  </p:sldIdLst>
  <p:sldSz cx="9144000" cy="5143500" type="screen16x9"/>
  <p:notesSz cx="6858000" cy="9296400"/>
  <p:embeddedFontLst>
    <p:embeddedFont>
      <p:font typeface="Garamond" panose="02020404030301010803" pitchFamily="18" charset="0"/>
      <p:regular r:id="rId13"/>
      <p:bold r:id="rId14"/>
      <p: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0" userDrawn="1">
          <p15:clr>
            <a:srgbClr val="A4A3A4"/>
          </p15:clr>
        </p15:guide>
        <p15:guide id="3" orient="horz" pos="2886" userDrawn="1">
          <p15:clr>
            <a:srgbClr val="A4A3A4"/>
          </p15:clr>
        </p15:guide>
        <p15:guide id="5" pos="584" userDrawn="1">
          <p15:clr>
            <a:srgbClr val="A4A3A4"/>
          </p15:clr>
        </p15:guide>
        <p15:guide id="6" pos="5235" userDrawn="1">
          <p15:clr>
            <a:srgbClr val="A4A3A4"/>
          </p15:clr>
        </p15:guide>
        <p15:guide id="7" pos="2926"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9">
          <p15:clr>
            <a:srgbClr val="A4A3A4"/>
          </p15:clr>
        </p15:guide>
        <p15:guide id="2" orient="horz" pos="5484">
          <p15:clr>
            <a:srgbClr val="A4A3A4"/>
          </p15:clr>
        </p15:guide>
        <p15:guide id="3" orient="horz" pos="5773">
          <p15:clr>
            <a:srgbClr val="A4A3A4"/>
          </p15:clr>
        </p15:guide>
        <p15:guide id="4" pos="306">
          <p15:clr>
            <a:srgbClr val="A4A3A4"/>
          </p15:clr>
        </p15:guide>
        <p15:guide id="5" pos="40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9011" autoAdjust="0"/>
  </p:normalViewPr>
  <p:slideViewPr>
    <p:cSldViewPr snapToGrid="0" showGuides="1">
      <p:cViewPr varScale="1">
        <p:scale>
          <a:sx n="81" d="100"/>
          <a:sy n="81" d="100"/>
        </p:scale>
        <p:origin x="1026" y="72"/>
      </p:cViewPr>
      <p:guideLst>
        <p:guide orient="horz" pos="380"/>
        <p:guide orient="horz" pos="2886"/>
        <p:guide pos="584"/>
        <p:guide pos="5235"/>
        <p:guide pos="2926"/>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9"/>
        <p:guide orient="horz" pos="5484"/>
        <p:guide orient="horz" pos="5773"/>
        <p:guide pos="306"/>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4/4/2025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redux.js.org/"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redux-toolkit.js.org/api/createReducer" TargetMode="External"/><Relationship Id="rId2" Type="http://schemas.openxmlformats.org/officeDocument/2006/relationships/hyperlink" Target="https://redux-toolkit.js.org/api/configureStore" TargetMode="External"/><Relationship Id="rId1" Type="http://schemas.openxmlformats.org/officeDocument/2006/relationships/slideLayout" Target="../slideLayouts/slideLayout12.xml"/><Relationship Id="rId6" Type="http://schemas.openxmlformats.org/officeDocument/2006/relationships/hyperlink" Target="https://redux-toolkit.js.org/api/createSlice" TargetMode="External"/><Relationship Id="rId5" Type="http://schemas.openxmlformats.org/officeDocument/2006/relationships/hyperlink" Target="https://redux-toolkit.js.org/api/createAction" TargetMode="External"/><Relationship Id="rId4" Type="http://schemas.openxmlformats.org/officeDocument/2006/relationships/hyperlink" Target="https://github.com/immerjs/imm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edux-toolkit.js.org/api/createAsyncThunk" TargetMode="External"/><Relationship Id="rId2" Type="http://schemas.openxmlformats.org/officeDocument/2006/relationships/hyperlink" Target="https://redux-toolkit.js.org/api/combineSlices" TargetMode="External"/><Relationship Id="rId1" Type="http://schemas.openxmlformats.org/officeDocument/2006/relationships/slideLayout" Target="../slideLayouts/slideLayout12.xml"/><Relationship Id="rId6" Type="http://schemas.openxmlformats.org/officeDocument/2006/relationships/hyperlink" Target="https://github.com/reduxjs/reselect" TargetMode="External"/><Relationship Id="rId5" Type="http://schemas.openxmlformats.org/officeDocument/2006/relationships/hyperlink" Target="https://redux-toolkit.js.org/api/createSelector" TargetMode="External"/><Relationship Id="rId4" Type="http://schemas.openxmlformats.org/officeDocument/2006/relationships/hyperlink" Target="https://redux-toolkit.js.org/api/createEntityAdapt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redux-toolkit.js.org/rtk-query/api/fetchBaseQuery" TargetMode="External"/><Relationship Id="rId2" Type="http://schemas.openxmlformats.org/officeDocument/2006/relationships/hyperlink" Target="https://redux-toolkit.js.org/rtk-query/api/createApi" TargetMode="External"/><Relationship Id="rId1" Type="http://schemas.openxmlformats.org/officeDocument/2006/relationships/slideLayout" Target="../slideLayouts/slideLayout12.xml"/><Relationship Id="rId6" Type="http://schemas.openxmlformats.org/officeDocument/2006/relationships/hyperlink" Target="https://redux-toolkit.js.org/rtk-query/api/setupListeners" TargetMode="External"/><Relationship Id="rId5" Type="http://schemas.openxmlformats.org/officeDocument/2006/relationships/hyperlink" Target="https://redux-toolkit.js.org/rtk-query/api/ApiProvider" TargetMode="External"/><Relationship Id="rId4" Type="http://schemas.openxmlformats.org/officeDocument/2006/relationships/hyperlink" Target="https://developer.mozilla.org/en-US/docs/Web/API/Fetch_API" TargetMode="Externa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file:///C:\Users\ARUN\Desktop\create%20vite%20react%20js%20project.txt" TargetMode="Externa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 </a:t>
            </a:r>
            <a:r>
              <a:rPr lang="en-GB" altLang="en-US" sz="1800" b="1" dirty="0">
                <a:solidFill>
                  <a:srgbClr val="0070C0"/>
                </a:solidFill>
              </a:rPr>
              <a:t>Web System Engineering</a:t>
            </a: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altLang="en-US" dirty="0"/>
              <a:t> </a:t>
            </a:r>
            <a:r>
              <a:rPr lang="en-US" sz="1800" b="1" dirty="0">
                <a:solidFill>
                  <a:srgbClr val="0070C0"/>
                </a:solidFill>
              </a:rPr>
              <a:t>REDUX</a:t>
            </a:r>
            <a:r>
              <a:rPr lang="en-US" sz="1200" dirty="0"/>
              <a:t> </a:t>
            </a:r>
            <a:r>
              <a:rPr lang="en-US" sz="1800" b="1" dirty="0">
                <a:solidFill>
                  <a:srgbClr val="0070C0"/>
                </a:solidFill>
              </a:rPr>
              <a:t>toolkit</a:t>
            </a:r>
            <a:r>
              <a:rPr lang="en-US" sz="1200" dirty="0"/>
              <a:t> </a:t>
            </a:r>
            <a:r>
              <a:rPr lang="en-US" sz="1800" b="1" dirty="0">
                <a:solidFill>
                  <a:srgbClr val="0070C0"/>
                </a:solidFill>
              </a:rPr>
              <a:t>has</a:t>
            </a:r>
            <a:r>
              <a:rPr lang="en-US" sz="1200" dirty="0"/>
              <a:t> </a:t>
            </a:r>
            <a:r>
              <a:rPr lang="en-US" sz="1800" b="1" dirty="0">
                <a:solidFill>
                  <a:srgbClr val="0070C0"/>
                </a:solidFill>
              </a:rPr>
              <a:t>a</a:t>
            </a:r>
            <a:r>
              <a:rPr lang="en-US" sz="1200" dirty="0"/>
              <a:t> </a:t>
            </a:r>
            <a:r>
              <a:rPr lang="en-US" sz="1800" b="1" dirty="0">
                <a:solidFill>
                  <a:srgbClr val="0070C0"/>
                </a:solidFill>
              </a:rPr>
              <a:t>configure</a:t>
            </a:r>
            <a:r>
              <a:rPr lang="en-US" sz="1200" dirty="0"/>
              <a:t> </a:t>
            </a:r>
            <a:r>
              <a:rPr lang="en-US" sz="1800" b="1" dirty="0">
                <a:solidFill>
                  <a:srgbClr val="0070C0"/>
                </a:solidFill>
              </a:rPr>
              <a:t>store</a:t>
            </a:r>
            <a:r>
              <a:rPr lang="en-US" sz="1200" dirty="0"/>
              <a:t> </a:t>
            </a:r>
            <a:r>
              <a:rPr lang="en-US" sz="1800" b="1" dirty="0">
                <a:solidFill>
                  <a:srgbClr val="0070C0"/>
                </a:solidFill>
              </a:rPr>
              <a:t>API</a:t>
            </a:r>
            <a:endParaRPr lang="en-US" altLang="en-GB" sz="1800" b="1" dirty="0">
              <a:solidFill>
                <a:srgbClr val="0070C0"/>
              </a:solidFill>
            </a:endParaRPr>
          </a:p>
          <a:p>
            <a:pPr algn="l"/>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##/04/2025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203133"/>
          </a:xfrm>
        </p:spPr>
        <p:txBody>
          <a:bodyPr wrap="square"/>
          <a:lstStyle/>
          <a:p>
            <a:r>
              <a:rPr lang="en-US" sz="1200" dirty="0"/>
              <a:t>REDUX store using the official create store function</a:t>
            </a:r>
            <a:endParaRPr lang="en-GB" altLang="en-US" sz="2000" dirty="0"/>
          </a:p>
        </p:txBody>
      </p:sp>
      <p:sp>
        <p:nvSpPr>
          <p:cNvPr id="8" name="TextBox 7">
            <a:extLst>
              <a:ext uri="{FF2B5EF4-FFF2-40B4-BE49-F238E27FC236}">
                <a16:creationId xmlns:a16="http://schemas.microsoft.com/office/drawing/2014/main" id="{2019FBEB-ABC2-1E4B-D1E1-572843F1C49A}"/>
              </a:ext>
            </a:extLst>
          </p:cNvPr>
          <p:cNvSpPr txBox="1"/>
          <p:nvPr/>
        </p:nvSpPr>
        <p:spPr bwMode="auto">
          <a:xfrm>
            <a:off x="0" y="577703"/>
            <a:ext cx="8163560" cy="1754326"/>
          </a:xfrm>
          <a:prstGeom prst="rect">
            <a:avLst/>
          </a:prstGeom>
          <a:noFill/>
          <a:ln w="19050" algn="ctr">
            <a:noFill/>
            <a:miter lim="800000"/>
          </a:ln>
        </p:spPr>
        <p:txBody>
          <a:bodyPr wrap="square">
            <a:spAutoFit/>
          </a:bodyPr>
          <a:lstStyle/>
          <a:p>
            <a:pPr algn="l"/>
            <a:r>
              <a:rPr lang="en-US" b="0" i="0" dirty="0">
                <a:solidFill>
                  <a:srgbClr val="1C1E21"/>
                </a:solidFill>
                <a:effectLst/>
                <a:latin typeface="system-ui"/>
              </a:rPr>
              <a:t>The </a:t>
            </a:r>
            <a:r>
              <a:rPr lang="en-US" b="1" i="0" dirty="0">
                <a:solidFill>
                  <a:srgbClr val="1C1E21"/>
                </a:solidFill>
                <a:effectLst/>
                <a:latin typeface="system-ui"/>
              </a:rPr>
              <a:t>Redux Toolkit</a:t>
            </a:r>
            <a:r>
              <a:rPr lang="en-US" b="0" i="0" dirty="0">
                <a:solidFill>
                  <a:srgbClr val="1C1E21"/>
                </a:solidFill>
                <a:effectLst/>
                <a:latin typeface="system-ui"/>
              </a:rPr>
              <a:t> package is intended to be the standard way to write </a:t>
            </a:r>
            <a:r>
              <a:rPr lang="en-US" b="0" i="0" dirty="0">
                <a:solidFill>
                  <a:srgbClr val="1C1E21"/>
                </a:solidFill>
                <a:effectLst/>
                <a:latin typeface="system-ui"/>
                <a:hlinkClick r:id="rId2"/>
              </a:rPr>
              <a:t>Redux</a:t>
            </a:r>
            <a:r>
              <a:rPr lang="en-US" b="0" i="0" dirty="0">
                <a:solidFill>
                  <a:srgbClr val="1C1E21"/>
                </a:solidFill>
                <a:effectLst/>
                <a:latin typeface="system-ui"/>
              </a:rPr>
              <a:t> logic. It was originally created to help address three common concerns about Redux:</a:t>
            </a:r>
          </a:p>
          <a:p>
            <a:pPr algn="l"/>
            <a:endParaRPr lang="en-US" b="0" i="0" dirty="0">
              <a:solidFill>
                <a:srgbClr val="1C1E21"/>
              </a:solidFill>
              <a:effectLst/>
              <a:latin typeface="system-ui"/>
            </a:endParaRPr>
          </a:p>
          <a:p>
            <a:pPr algn="l">
              <a:buFont typeface="Arial" panose="020B0604020202020204" pitchFamily="34" charset="0"/>
              <a:buChar char="•"/>
            </a:pPr>
            <a:r>
              <a:rPr lang="en-US" b="0" i="0" dirty="0">
                <a:solidFill>
                  <a:srgbClr val="1C1E21"/>
                </a:solidFill>
                <a:effectLst/>
                <a:latin typeface="system-ui"/>
              </a:rPr>
              <a:t>"Configuring a Redux store is too complicated"</a:t>
            </a:r>
          </a:p>
          <a:p>
            <a:pPr algn="l">
              <a:buFont typeface="Arial" panose="020B0604020202020204" pitchFamily="34" charset="0"/>
              <a:buChar char="•"/>
            </a:pPr>
            <a:r>
              <a:rPr lang="en-US" b="0" i="0" dirty="0">
                <a:solidFill>
                  <a:srgbClr val="1C1E21"/>
                </a:solidFill>
                <a:effectLst/>
                <a:latin typeface="system-ui"/>
              </a:rPr>
              <a:t>"I have to add a lot of packages to get Redux to do anything useful"</a:t>
            </a:r>
          </a:p>
          <a:p>
            <a:pPr algn="l">
              <a:buFont typeface="Arial" panose="020B0604020202020204" pitchFamily="34" charset="0"/>
              <a:buChar char="•"/>
            </a:pPr>
            <a:r>
              <a:rPr lang="en-US" b="0" i="0" dirty="0">
                <a:solidFill>
                  <a:srgbClr val="1C1E21"/>
                </a:solidFill>
                <a:effectLst/>
                <a:latin typeface="system-ui"/>
              </a:rPr>
              <a:t>"Redux requires too much boilerplate code"</a:t>
            </a:r>
          </a:p>
        </p:txBody>
      </p:sp>
      <p:sp>
        <p:nvSpPr>
          <p:cNvPr id="10" name="TextBox 9">
            <a:extLst>
              <a:ext uri="{FF2B5EF4-FFF2-40B4-BE49-F238E27FC236}">
                <a16:creationId xmlns:a16="http://schemas.microsoft.com/office/drawing/2014/main" id="{AA5C06DA-D799-3C0F-A1F7-4BCCFB5EA598}"/>
              </a:ext>
            </a:extLst>
          </p:cNvPr>
          <p:cNvSpPr txBox="1"/>
          <p:nvPr/>
        </p:nvSpPr>
        <p:spPr bwMode="auto">
          <a:xfrm>
            <a:off x="39878" y="2362280"/>
            <a:ext cx="8274938" cy="646331"/>
          </a:xfrm>
          <a:prstGeom prst="rect">
            <a:avLst/>
          </a:prstGeom>
          <a:noFill/>
          <a:ln w="19050" algn="ctr">
            <a:noFill/>
            <a:miter lim="800000"/>
          </a:ln>
        </p:spPr>
        <p:txBody>
          <a:bodyPr wrap="square">
            <a:spAutoFit/>
          </a:bodyPr>
          <a:lstStyle/>
          <a:p>
            <a:r>
              <a:rPr lang="en-US" b="0" i="0" dirty="0">
                <a:solidFill>
                  <a:srgbClr val="001D35"/>
                </a:solidFill>
                <a:effectLst/>
                <a:latin typeface="Google Sans"/>
              </a:rPr>
              <a:t>"boilerplate code" refers to </a:t>
            </a:r>
            <a:r>
              <a:rPr lang="en-US" dirty="0"/>
              <a:t>repetitive, standard code sections that are used across multiple parts of a program or project, often with little to no variation</a:t>
            </a:r>
            <a:r>
              <a:rPr lang="en-US" b="0" i="0" dirty="0">
                <a:solidFill>
                  <a:srgbClr val="001D35"/>
                </a:solidFill>
                <a:effectLst/>
                <a:latin typeface="Google Sans"/>
              </a:rPr>
              <a:t>.</a:t>
            </a:r>
            <a:endParaRPr lang="en-IN" dirty="0"/>
          </a:p>
        </p:txBody>
      </p:sp>
      <p:sp>
        <p:nvSpPr>
          <p:cNvPr id="12" name="TextBox 11">
            <a:extLst>
              <a:ext uri="{FF2B5EF4-FFF2-40B4-BE49-F238E27FC236}">
                <a16:creationId xmlns:a16="http://schemas.microsoft.com/office/drawing/2014/main" id="{DB7A5152-2D04-3BC9-D5D5-01E87C086357}"/>
              </a:ext>
            </a:extLst>
          </p:cNvPr>
          <p:cNvSpPr txBox="1"/>
          <p:nvPr/>
        </p:nvSpPr>
        <p:spPr bwMode="auto">
          <a:xfrm>
            <a:off x="480951" y="3163027"/>
            <a:ext cx="7546768" cy="369332"/>
          </a:xfrm>
          <a:prstGeom prst="rect">
            <a:avLst/>
          </a:prstGeom>
          <a:noFill/>
          <a:ln w="19050" algn="ctr">
            <a:noFill/>
            <a:miter lim="800000"/>
          </a:ln>
        </p:spPr>
        <p:txBody>
          <a:bodyPr wrap="square">
            <a:spAutoFit/>
          </a:bodyPr>
          <a:lstStyle/>
          <a:p>
            <a:r>
              <a:rPr lang="en-US" b="1" i="0" dirty="0">
                <a:solidFill>
                  <a:srgbClr val="1C1E21"/>
                </a:solidFill>
                <a:effectLst/>
                <a:latin typeface="system-ui"/>
              </a:rPr>
              <a:t>Create a React Redux App (</a:t>
            </a:r>
            <a:r>
              <a:rPr lang="en-IN" b="1" i="0" dirty="0">
                <a:solidFill>
                  <a:srgbClr val="1C1E21"/>
                </a:solidFill>
                <a:effectLst/>
                <a:latin typeface="system-ui"/>
              </a:rPr>
              <a:t>Installation</a:t>
            </a:r>
            <a:r>
              <a:rPr lang="en-US" b="1" i="0" dirty="0">
                <a:solidFill>
                  <a:srgbClr val="1C1E21"/>
                </a:solidFill>
                <a:effectLst/>
                <a:latin typeface="system-ui"/>
              </a:rPr>
              <a:t>)</a:t>
            </a:r>
          </a:p>
        </p:txBody>
      </p:sp>
      <p:sp>
        <p:nvSpPr>
          <p:cNvPr id="14" name="TextBox 13">
            <a:extLst>
              <a:ext uri="{FF2B5EF4-FFF2-40B4-BE49-F238E27FC236}">
                <a16:creationId xmlns:a16="http://schemas.microsoft.com/office/drawing/2014/main" id="{74D8F1D5-0A1A-B323-4B87-5DA874133CF5}"/>
              </a:ext>
            </a:extLst>
          </p:cNvPr>
          <p:cNvSpPr txBox="1"/>
          <p:nvPr/>
        </p:nvSpPr>
        <p:spPr bwMode="auto">
          <a:xfrm>
            <a:off x="1157844" y="3624692"/>
            <a:ext cx="4595750" cy="369332"/>
          </a:xfrm>
          <a:prstGeom prst="rect">
            <a:avLst/>
          </a:prstGeom>
          <a:noFill/>
          <a:ln w="19050" algn="ctr">
            <a:noFill/>
            <a:miter lim="800000"/>
          </a:ln>
        </p:spPr>
        <p:txBody>
          <a:bodyPr wrap="square">
            <a:spAutoFit/>
          </a:bodyPr>
          <a:lstStyle/>
          <a:p>
            <a:r>
              <a:rPr lang="en-IN" dirty="0" err="1"/>
              <a:t>npm</a:t>
            </a:r>
            <a:r>
              <a:rPr lang="en-IN" dirty="0"/>
              <a:t> install @reduxjs/toolkit</a:t>
            </a:r>
          </a:p>
        </p:txBody>
      </p:sp>
      <p:sp>
        <p:nvSpPr>
          <p:cNvPr id="16" name="TextBox 15">
            <a:extLst>
              <a:ext uri="{FF2B5EF4-FFF2-40B4-BE49-F238E27FC236}">
                <a16:creationId xmlns:a16="http://schemas.microsoft.com/office/drawing/2014/main" id="{F815854D-2F92-BC4F-BAEA-F08E5A9242F5}"/>
              </a:ext>
            </a:extLst>
          </p:cNvPr>
          <p:cNvSpPr txBox="1"/>
          <p:nvPr/>
        </p:nvSpPr>
        <p:spPr bwMode="auto">
          <a:xfrm>
            <a:off x="1157844" y="4178690"/>
            <a:ext cx="4595750" cy="369332"/>
          </a:xfrm>
          <a:prstGeom prst="rect">
            <a:avLst/>
          </a:prstGeom>
          <a:noFill/>
          <a:ln w="19050" algn="ctr">
            <a:noFill/>
            <a:miter lim="800000"/>
          </a:ln>
        </p:spPr>
        <p:txBody>
          <a:bodyPr wrap="square">
            <a:spAutoFit/>
          </a:bodyPr>
          <a:lstStyle/>
          <a:p>
            <a:r>
              <a:rPr lang="en-IN" dirty="0" err="1"/>
              <a:t>npm</a:t>
            </a:r>
            <a:r>
              <a:rPr lang="en-IN" dirty="0"/>
              <a:t> install react-redux</a:t>
            </a:r>
          </a:p>
        </p:txBody>
      </p:sp>
      <p:sp>
        <p:nvSpPr>
          <p:cNvPr id="18" name="TextBox 17">
            <a:extLst>
              <a:ext uri="{FF2B5EF4-FFF2-40B4-BE49-F238E27FC236}">
                <a16:creationId xmlns:a16="http://schemas.microsoft.com/office/drawing/2014/main" id="{97DC584F-D40E-806A-D39F-D8E95909AEB7}"/>
              </a:ext>
            </a:extLst>
          </p:cNvPr>
          <p:cNvSpPr txBox="1"/>
          <p:nvPr/>
        </p:nvSpPr>
        <p:spPr bwMode="auto">
          <a:xfrm>
            <a:off x="3734790" y="4178690"/>
            <a:ext cx="4595750" cy="369332"/>
          </a:xfrm>
          <a:prstGeom prst="rect">
            <a:avLst/>
          </a:prstGeom>
          <a:noFill/>
          <a:ln w="19050" algn="ctr">
            <a:noFill/>
            <a:miter lim="800000"/>
          </a:ln>
        </p:spPr>
        <p:txBody>
          <a:bodyPr wrap="square">
            <a:spAutoFit/>
          </a:bodyPr>
          <a:lstStyle/>
          <a:p>
            <a:r>
              <a:rPr lang="en-US" b="0" i="0" dirty="0">
                <a:solidFill>
                  <a:srgbClr val="1C1E21"/>
                </a:solidFill>
                <a:effectLst/>
                <a:latin typeface="system-ui"/>
              </a:rPr>
              <a:t>If you need React bindings:</a:t>
            </a:r>
            <a:endParaRPr lang="en-IN" dirty="0"/>
          </a:p>
        </p:txBody>
      </p:sp>
    </p:spTree>
    <p:extLst>
      <p:ext uri="{BB962C8B-B14F-4D97-AF65-F5344CB8AC3E}">
        <p14:creationId xmlns:p14="http://schemas.microsoft.com/office/powerpoint/2010/main" val="2998917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203133"/>
          </a:xfrm>
        </p:spPr>
        <p:txBody>
          <a:bodyPr wrap="square"/>
          <a:lstStyle/>
          <a:p>
            <a:r>
              <a:rPr lang="en-US" sz="1200" b="1" dirty="0">
                <a:solidFill>
                  <a:srgbClr val="0070C0"/>
                </a:solidFill>
              </a:rPr>
              <a:t>REDUX</a:t>
            </a:r>
            <a:r>
              <a:rPr lang="en-US" sz="1000" dirty="0"/>
              <a:t> </a:t>
            </a:r>
            <a:r>
              <a:rPr lang="en-US" sz="1200" b="1" dirty="0">
                <a:solidFill>
                  <a:srgbClr val="0070C0"/>
                </a:solidFill>
              </a:rPr>
              <a:t>toolkit</a:t>
            </a:r>
            <a:r>
              <a:rPr lang="en-US" sz="1000" dirty="0"/>
              <a:t> </a:t>
            </a:r>
            <a:r>
              <a:rPr lang="en-US" sz="1200" b="1" dirty="0">
                <a:solidFill>
                  <a:srgbClr val="0070C0"/>
                </a:solidFill>
              </a:rPr>
              <a:t>has</a:t>
            </a:r>
            <a:r>
              <a:rPr lang="en-US" sz="1000" dirty="0"/>
              <a:t> </a:t>
            </a:r>
            <a:r>
              <a:rPr lang="en-US" sz="1200" b="1" dirty="0">
                <a:solidFill>
                  <a:srgbClr val="0070C0"/>
                </a:solidFill>
              </a:rPr>
              <a:t>a</a:t>
            </a:r>
            <a:r>
              <a:rPr lang="en-US" sz="1000" dirty="0"/>
              <a:t> </a:t>
            </a:r>
            <a:r>
              <a:rPr lang="en-US" sz="1200" b="1" dirty="0">
                <a:solidFill>
                  <a:srgbClr val="0070C0"/>
                </a:solidFill>
              </a:rPr>
              <a:t>configure</a:t>
            </a:r>
            <a:r>
              <a:rPr lang="en-US" sz="1000" dirty="0"/>
              <a:t> </a:t>
            </a:r>
            <a:r>
              <a:rPr lang="en-US" sz="1200" b="1" dirty="0">
                <a:solidFill>
                  <a:srgbClr val="0070C0"/>
                </a:solidFill>
              </a:rPr>
              <a:t>store</a:t>
            </a:r>
            <a:r>
              <a:rPr lang="en-US" sz="1000" dirty="0"/>
              <a:t> </a:t>
            </a:r>
            <a:r>
              <a:rPr lang="en-US" sz="1200" b="1" dirty="0">
                <a:solidFill>
                  <a:srgbClr val="0070C0"/>
                </a:solidFill>
              </a:rPr>
              <a:t>API</a:t>
            </a:r>
            <a:endParaRPr lang="en-GB" altLang="en-US" sz="2000" dirty="0"/>
          </a:p>
        </p:txBody>
      </p:sp>
      <p:sp>
        <p:nvSpPr>
          <p:cNvPr id="3" name="TextBox 2">
            <a:extLst>
              <a:ext uri="{FF2B5EF4-FFF2-40B4-BE49-F238E27FC236}">
                <a16:creationId xmlns:a16="http://schemas.microsoft.com/office/drawing/2014/main" id="{254B076E-62CF-2506-4E95-F5B03102535C}"/>
              </a:ext>
            </a:extLst>
          </p:cNvPr>
          <p:cNvSpPr txBox="1"/>
          <p:nvPr/>
        </p:nvSpPr>
        <p:spPr bwMode="auto">
          <a:xfrm>
            <a:off x="314696" y="545666"/>
            <a:ext cx="4572000" cy="369332"/>
          </a:xfrm>
          <a:prstGeom prst="rect">
            <a:avLst/>
          </a:prstGeom>
          <a:noFill/>
          <a:ln w="19050" algn="ctr">
            <a:noFill/>
            <a:miter lim="800000"/>
          </a:ln>
        </p:spPr>
        <p:txBody>
          <a:bodyPr wrap="square">
            <a:spAutoFit/>
          </a:bodyPr>
          <a:lstStyle/>
          <a:p>
            <a:r>
              <a:rPr lang="en-US" b="0" i="0" dirty="0">
                <a:solidFill>
                  <a:srgbClr val="1C1E21"/>
                </a:solidFill>
                <a:effectLst/>
                <a:latin typeface="system-ui"/>
              </a:rPr>
              <a:t>Redux Toolkit includes these APIs:</a:t>
            </a:r>
            <a:endParaRPr lang="en-IN" dirty="0"/>
          </a:p>
        </p:txBody>
      </p:sp>
      <p:sp>
        <p:nvSpPr>
          <p:cNvPr id="6" name="Rectangle 1">
            <a:extLst>
              <a:ext uri="{FF2B5EF4-FFF2-40B4-BE49-F238E27FC236}">
                <a16:creationId xmlns:a16="http://schemas.microsoft.com/office/drawing/2014/main" id="{FCD7430C-BC86-37FE-73CD-ED048A846FCA}"/>
              </a:ext>
            </a:extLst>
          </p:cNvPr>
          <p:cNvSpPr>
            <a:spLocks noChangeArrowheads="1"/>
          </p:cNvSpPr>
          <p:nvPr/>
        </p:nvSpPr>
        <p:spPr bwMode="auto">
          <a:xfrm>
            <a:off x="191135" y="730332"/>
            <a:ext cx="81635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2"/>
              </a:rPr>
              <a:t>configureStore</a:t>
            </a:r>
            <a:r>
              <a:rPr kumimoji="0" lang="en-US" altLang="en-US" sz="1600" b="0" i="0" u="none" strike="noStrike" cap="none" normalizeH="0" baseline="0" dirty="0">
                <a:ln>
                  <a:noFill/>
                </a:ln>
                <a:solidFill>
                  <a:srgbClr val="1C1E21"/>
                </a:solidFill>
                <a:effectLst/>
                <a:latin typeface="var(--ifm-font-family-monospace)"/>
                <a:hlinkClick r:id="rId2"/>
              </a:rPr>
              <a:t>()</a:t>
            </a:r>
            <a:r>
              <a:rPr kumimoji="0" lang="en-US" altLang="en-US" sz="1600" b="0" i="0" u="none" strike="noStrike" cap="none" normalizeH="0" baseline="0" dirty="0">
                <a:ln>
                  <a:noFill/>
                </a:ln>
                <a:solidFill>
                  <a:srgbClr val="1C1E21"/>
                </a:solidFill>
                <a:effectLst/>
                <a:latin typeface="system-ui"/>
              </a:rPr>
              <a:t>: wraps </a:t>
            </a:r>
            <a:r>
              <a:rPr kumimoji="0" lang="en-US" altLang="en-US" sz="1600" b="0" i="0" u="none" strike="noStrike" cap="none" normalizeH="0" baseline="0" dirty="0" err="1">
                <a:ln>
                  <a:noFill/>
                </a:ln>
                <a:solidFill>
                  <a:srgbClr val="1C1E21"/>
                </a:solidFill>
                <a:effectLst/>
                <a:latin typeface="var(--ifm-font-family-monospace)"/>
              </a:rPr>
              <a:t>createStore</a:t>
            </a:r>
            <a:r>
              <a:rPr kumimoji="0" lang="en-US" altLang="en-US" sz="1600" b="0" i="0" u="none" strike="noStrike" cap="none" normalizeH="0" baseline="0" dirty="0">
                <a:ln>
                  <a:noFill/>
                </a:ln>
                <a:solidFill>
                  <a:srgbClr val="1C1E21"/>
                </a:solidFill>
                <a:effectLst/>
                <a:latin typeface="system-ui"/>
              </a:rPr>
              <a:t> to provide simplified configuration options and good defaults. It can automatically combine your slice reducers, adds whatever Redux middleware you supply, includes </a:t>
            </a:r>
            <a:r>
              <a:rPr kumimoji="0" lang="en-US" altLang="en-US" sz="1600" b="0" i="0" u="none" strike="noStrike" cap="none" normalizeH="0" baseline="0" dirty="0">
                <a:ln>
                  <a:noFill/>
                </a:ln>
                <a:solidFill>
                  <a:srgbClr val="1C1E21"/>
                </a:solidFill>
                <a:effectLst/>
                <a:latin typeface="var(--ifm-font-family-monospace)"/>
              </a:rPr>
              <a:t>redux-</a:t>
            </a:r>
            <a:r>
              <a:rPr kumimoji="0" lang="en-US" altLang="en-US" sz="1600" b="0" i="0" u="none" strike="noStrike" cap="none" normalizeH="0" baseline="0" dirty="0" err="1">
                <a:ln>
                  <a:noFill/>
                </a:ln>
                <a:solidFill>
                  <a:srgbClr val="1C1E21"/>
                </a:solidFill>
                <a:effectLst/>
                <a:latin typeface="var(--ifm-font-family-monospace)"/>
              </a:rPr>
              <a:t>thunk</a:t>
            </a:r>
            <a:r>
              <a:rPr kumimoji="0" lang="en-US" altLang="en-US" sz="1600" b="0" i="0" u="none" strike="noStrike" cap="none" normalizeH="0" baseline="0" dirty="0">
                <a:ln>
                  <a:noFill/>
                </a:ln>
                <a:solidFill>
                  <a:srgbClr val="1C1E21"/>
                </a:solidFill>
                <a:effectLst/>
                <a:latin typeface="system-ui"/>
              </a:rPr>
              <a:t> by default, and enables use of the Redux </a:t>
            </a:r>
            <a:r>
              <a:rPr kumimoji="0" lang="en-US" altLang="en-US" sz="1600" b="0" i="0" u="none" strike="noStrike" cap="none" normalizeH="0" baseline="0" dirty="0" err="1">
                <a:ln>
                  <a:noFill/>
                </a:ln>
                <a:solidFill>
                  <a:srgbClr val="1C1E21"/>
                </a:solidFill>
                <a:effectLst/>
                <a:latin typeface="system-ui"/>
              </a:rPr>
              <a:t>DevTools</a:t>
            </a:r>
            <a:r>
              <a:rPr kumimoji="0" lang="en-US" altLang="en-US" sz="1600" b="0" i="0" u="none" strike="noStrike" cap="none" normalizeH="0" baseline="0" dirty="0">
                <a:ln>
                  <a:noFill/>
                </a:ln>
                <a:solidFill>
                  <a:srgbClr val="1C1E21"/>
                </a:solidFill>
                <a:effectLst/>
                <a:latin typeface="system-ui"/>
              </a:rPr>
              <a:t> Extension.</a:t>
            </a: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3"/>
              </a:rPr>
              <a:t>createReducer</a:t>
            </a:r>
            <a:r>
              <a:rPr kumimoji="0" lang="en-US" altLang="en-US" sz="1600" b="0" i="0" u="none" strike="noStrike" cap="none" normalizeH="0" baseline="0" dirty="0">
                <a:ln>
                  <a:noFill/>
                </a:ln>
                <a:solidFill>
                  <a:srgbClr val="1C1E21"/>
                </a:solidFill>
                <a:effectLst/>
                <a:latin typeface="var(--ifm-font-family-monospace)"/>
                <a:hlinkClick r:id="rId3"/>
              </a:rPr>
              <a:t>()</a:t>
            </a:r>
            <a:r>
              <a:rPr kumimoji="0" lang="en-US" altLang="en-US" sz="1600" b="0" i="0" u="none" strike="noStrike" cap="none" normalizeH="0" baseline="0" dirty="0">
                <a:ln>
                  <a:noFill/>
                </a:ln>
                <a:solidFill>
                  <a:srgbClr val="1C1E21"/>
                </a:solidFill>
                <a:effectLst/>
                <a:latin typeface="system-ui"/>
              </a:rPr>
              <a:t>: that lets you supply a lookup table of action types to case reducer functions, rather than writing switch statements. In addition, it automatically uses the </a:t>
            </a:r>
            <a:r>
              <a:rPr kumimoji="0" lang="en-US" altLang="en-US" sz="1600" b="0" i="0" u="none" strike="noStrike" cap="none" normalizeH="0" baseline="0" dirty="0" err="1">
                <a:ln>
                  <a:noFill/>
                </a:ln>
                <a:solidFill>
                  <a:srgbClr val="1C1E21"/>
                </a:solidFill>
                <a:effectLst/>
                <a:latin typeface="var(--ifm-font-family-monospace)"/>
                <a:hlinkClick r:id="rId4"/>
              </a:rPr>
              <a:t>immer</a:t>
            </a:r>
            <a:r>
              <a:rPr kumimoji="0" lang="en-US" altLang="en-US" sz="1600" b="0" i="0" u="none" strike="noStrike" cap="none" normalizeH="0" baseline="0" dirty="0">
                <a:ln>
                  <a:noFill/>
                </a:ln>
                <a:solidFill>
                  <a:srgbClr val="1C1E21"/>
                </a:solidFill>
                <a:effectLst/>
                <a:latin typeface="system-ui"/>
                <a:hlinkClick r:id="rId4"/>
              </a:rPr>
              <a:t> library</a:t>
            </a:r>
            <a:r>
              <a:rPr kumimoji="0" lang="en-US" altLang="en-US" sz="1600" b="0" i="0" u="none" strike="noStrike" cap="none" normalizeH="0" baseline="0" dirty="0">
                <a:ln>
                  <a:noFill/>
                </a:ln>
                <a:solidFill>
                  <a:srgbClr val="1C1E21"/>
                </a:solidFill>
                <a:effectLst/>
                <a:latin typeface="system-ui"/>
              </a:rPr>
              <a:t> to let you write simpler immutable updates with normal mutative code, like </a:t>
            </a:r>
            <a:r>
              <a:rPr kumimoji="0" lang="en-US" altLang="en-US" sz="1600" b="0" i="0" u="none" strike="noStrike" cap="none" normalizeH="0" baseline="0" dirty="0" err="1">
                <a:ln>
                  <a:noFill/>
                </a:ln>
                <a:solidFill>
                  <a:srgbClr val="1C1E21"/>
                </a:solidFill>
                <a:effectLst/>
                <a:latin typeface="var(--ifm-font-family-monospace)"/>
              </a:rPr>
              <a:t>state.todos</a:t>
            </a:r>
            <a:r>
              <a:rPr kumimoji="0" lang="en-US" altLang="en-US" sz="1600" b="0" i="0" u="none" strike="noStrike" cap="none" normalizeH="0" baseline="0" dirty="0">
                <a:ln>
                  <a:noFill/>
                </a:ln>
                <a:solidFill>
                  <a:srgbClr val="1C1E21"/>
                </a:solidFill>
                <a:effectLst/>
                <a:latin typeface="var(--ifm-font-family-monospace)"/>
              </a:rPr>
              <a:t>[3].completed = true</a:t>
            </a:r>
            <a:r>
              <a:rPr kumimoji="0" lang="en-US" altLang="en-US" sz="1600" b="0" i="0" u="none" strike="noStrike" cap="none" normalizeH="0" baseline="0" dirty="0">
                <a:ln>
                  <a:noFill/>
                </a:ln>
                <a:solidFill>
                  <a:srgbClr val="1C1E21"/>
                </a:solidFill>
                <a:effectLst/>
                <a:latin typeface="system-ui"/>
              </a:rPr>
              <a:t>.</a:t>
            </a:r>
          </a:p>
          <a:p>
            <a:pPr marL="0" marR="0" lvl="0" indent="0" algn="l" defTabSz="914400" rtl="0" eaLnBrk="0" fontAlgn="ctr"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5"/>
              </a:rPr>
              <a:t>createAction</a:t>
            </a:r>
            <a:r>
              <a:rPr kumimoji="0" lang="en-US" altLang="en-US" sz="1600" b="0" i="0" u="none" strike="noStrike" cap="none" normalizeH="0" baseline="0" dirty="0">
                <a:ln>
                  <a:noFill/>
                </a:ln>
                <a:solidFill>
                  <a:srgbClr val="1C1E21"/>
                </a:solidFill>
                <a:effectLst/>
                <a:latin typeface="var(--ifm-font-family-monospace)"/>
                <a:hlinkClick r:id="rId5"/>
              </a:rPr>
              <a:t>()</a:t>
            </a:r>
            <a:r>
              <a:rPr kumimoji="0" lang="en-US" altLang="en-US" sz="1600" b="0" i="0" u="none" strike="noStrike" cap="none" normalizeH="0" baseline="0" dirty="0">
                <a:ln>
                  <a:noFill/>
                </a:ln>
                <a:solidFill>
                  <a:srgbClr val="1C1E21"/>
                </a:solidFill>
                <a:effectLst/>
                <a:latin typeface="system-ui"/>
              </a:rPr>
              <a:t>: generates an action creator function for the given action type string.</a:t>
            </a: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6"/>
              </a:rPr>
              <a:t>createSlice</a:t>
            </a:r>
            <a:r>
              <a:rPr kumimoji="0" lang="en-US" altLang="en-US" sz="1600" b="0" i="0" u="none" strike="noStrike" cap="none" normalizeH="0" baseline="0" dirty="0">
                <a:ln>
                  <a:noFill/>
                </a:ln>
                <a:solidFill>
                  <a:srgbClr val="1C1E21"/>
                </a:solidFill>
                <a:effectLst/>
                <a:latin typeface="var(--ifm-font-family-monospace)"/>
                <a:hlinkClick r:id="rId6"/>
              </a:rPr>
              <a:t>()</a:t>
            </a:r>
            <a:r>
              <a:rPr kumimoji="0" lang="en-US" altLang="en-US" sz="1600" b="0" i="0" u="none" strike="noStrike" cap="none" normalizeH="0" baseline="0" dirty="0">
                <a:ln>
                  <a:noFill/>
                </a:ln>
                <a:solidFill>
                  <a:srgbClr val="1C1E21"/>
                </a:solidFill>
                <a:effectLst/>
                <a:latin typeface="system-ui"/>
              </a:rPr>
              <a:t>: accepts an object of reducer functions, a slice name, and an initial state value, and automatically generates a slice reducer with corresponding action creators and action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470132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203133"/>
          </a:xfrm>
        </p:spPr>
        <p:txBody>
          <a:bodyPr wrap="square"/>
          <a:lstStyle/>
          <a:p>
            <a:r>
              <a:rPr lang="en-US" sz="1200" b="1" dirty="0">
                <a:solidFill>
                  <a:srgbClr val="0070C0"/>
                </a:solidFill>
              </a:rPr>
              <a:t>REDUX</a:t>
            </a:r>
            <a:r>
              <a:rPr lang="en-US" sz="1000" dirty="0"/>
              <a:t> </a:t>
            </a:r>
            <a:r>
              <a:rPr lang="en-US" sz="1200" b="1" dirty="0">
                <a:solidFill>
                  <a:srgbClr val="0070C0"/>
                </a:solidFill>
              </a:rPr>
              <a:t>toolkit</a:t>
            </a:r>
            <a:r>
              <a:rPr lang="en-US" sz="1000" dirty="0"/>
              <a:t> </a:t>
            </a:r>
            <a:r>
              <a:rPr lang="en-US" sz="1200" b="1" dirty="0">
                <a:solidFill>
                  <a:srgbClr val="0070C0"/>
                </a:solidFill>
              </a:rPr>
              <a:t>has</a:t>
            </a:r>
            <a:r>
              <a:rPr lang="en-US" sz="1000" dirty="0"/>
              <a:t> </a:t>
            </a:r>
            <a:r>
              <a:rPr lang="en-US" sz="1200" b="1" dirty="0">
                <a:solidFill>
                  <a:srgbClr val="0070C0"/>
                </a:solidFill>
              </a:rPr>
              <a:t>a</a:t>
            </a:r>
            <a:r>
              <a:rPr lang="en-US" sz="1000" dirty="0"/>
              <a:t> </a:t>
            </a:r>
            <a:r>
              <a:rPr lang="en-US" sz="1200" b="1" dirty="0">
                <a:solidFill>
                  <a:srgbClr val="0070C0"/>
                </a:solidFill>
              </a:rPr>
              <a:t>configure</a:t>
            </a:r>
            <a:r>
              <a:rPr lang="en-US" sz="1000" dirty="0"/>
              <a:t> </a:t>
            </a:r>
            <a:r>
              <a:rPr lang="en-US" sz="1200" b="1" dirty="0">
                <a:solidFill>
                  <a:srgbClr val="0070C0"/>
                </a:solidFill>
              </a:rPr>
              <a:t>store</a:t>
            </a:r>
            <a:r>
              <a:rPr lang="en-US" sz="1000" dirty="0"/>
              <a:t> </a:t>
            </a:r>
            <a:r>
              <a:rPr lang="en-US" sz="1200" b="1" dirty="0">
                <a:solidFill>
                  <a:srgbClr val="0070C0"/>
                </a:solidFill>
              </a:rPr>
              <a:t>API</a:t>
            </a:r>
            <a:endParaRPr lang="en-GB" altLang="en-US" sz="2000" dirty="0"/>
          </a:p>
        </p:txBody>
      </p:sp>
      <p:sp>
        <p:nvSpPr>
          <p:cNvPr id="2" name="Rectangle 1">
            <a:extLst>
              <a:ext uri="{FF2B5EF4-FFF2-40B4-BE49-F238E27FC236}">
                <a16:creationId xmlns:a16="http://schemas.microsoft.com/office/drawing/2014/main" id="{EF0E5A55-A619-06F5-42EB-3A0C92CC693C}"/>
              </a:ext>
            </a:extLst>
          </p:cNvPr>
          <p:cNvSpPr>
            <a:spLocks noChangeArrowheads="1"/>
          </p:cNvSpPr>
          <p:nvPr/>
        </p:nvSpPr>
        <p:spPr bwMode="auto">
          <a:xfrm>
            <a:off x="191135" y="312353"/>
            <a:ext cx="725582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2"/>
              </a:rPr>
              <a:t>combineSlices</a:t>
            </a:r>
            <a:r>
              <a:rPr kumimoji="0" lang="en-US" altLang="en-US" sz="1600" b="0" i="0" u="none" strike="noStrike" cap="none" normalizeH="0" baseline="0" dirty="0">
                <a:ln>
                  <a:noFill/>
                </a:ln>
                <a:solidFill>
                  <a:srgbClr val="1C1E21"/>
                </a:solidFill>
                <a:effectLst/>
                <a:latin typeface="var(--ifm-font-family-monospace)"/>
                <a:hlinkClick r:id="rId2"/>
              </a:rPr>
              <a:t>()</a:t>
            </a:r>
            <a:r>
              <a:rPr kumimoji="0" lang="en-US" altLang="en-US" sz="1600" b="0" i="0" u="none" strike="noStrike" cap="none" normalizeH="0" baseline="0" dirty="0">
                <a:ln>
                  <a:noFill/>
                </a:ln>
                <a:solidFill>
                  <a:srgbClr val="1C1E21"/>
                </a:solidFill>
                <a:effectLst/>
                <a:latin typeface="system-ui"/>
              </a:rPr>
              <a:t>: combines multiple slices into a single reducer, and allows "lazy loading" of slices after </a:t>
            </a:r>
            <a:r>
              <a:rPr kumimoji="0" lang="en-US" altLang="en-US" sz="1600" b="0" i="0" u="none" strike="noStrike" cap="none" normalizeH="0" baseline="0" dirty="0" err="1">
                <a:ln>
                  <a:noFill/>
                </a:ln>
                <a:solidFill>
                  <a:srgbClr val="1C1E21"/>
                </a:solidFill>
                <a:effectLst/>
                <a:latin typeface="system-ui"/>
              </a:rPr>
              <a:t>initialisation</a:t>
            </a:r>
            <a:r>
              <a:rPr kumimoji="0" lang="en-US" altLang="en-US" sz="1600" b="0" i="0" u="none" strike="noStrike" cap="none" normalizeH="0" baseline="0" dirty="0">
                <a:ln>
                  <a:noFill/>
                </a:ln>
                <a:solidFill>
                  <a:srgbClr val="1C1E21"/>
                </a:solidFill>
                <a:effectLst/>
                <a:latin typeface="system-ui"/>
              </a:rPr>
              <a:t>.</a:t>
            </a: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3"/>
              </a:rPr>
              <a:t>createAsyncThunk</a:t>
            </a:r>
            <a:r>
              <a:rPr kumimoji="0" lang="en-US" altLang="en-US" sz="1600" b="0" i="0" u="none" strike="noStrike" cap="none" normalizeH="0" baseline="0" dirty="0">
                <a:ln>
                  <a:noFill/>
                </a:ln>
                <a:solidFill>
                  <a:srgbClr val="1C1E21"/>
                </a:solidFill>
                <a:effectLst/>
                <a:latin typeface="system-ui"/>
              </a:rPr>
              <a:t>: accepts an action type string and a function that returns a promise, and generates a </a:t>
            </a:r>
            <a:r>
              <a:rPr kumimoji="0" lang="en-US" altLang="en-US" sz="1600" b="0" i="0" u="none" strike="noStrike" cap="none" normalizeH="0" baseline="0" dirty="0" err="1">
                <a:ln>
                  <a:noFill/>
                </a:ln>
                <a:solidFill>
                  <a:srgbClr val="1C1E21"/>
                </a:solidFill>
                <a:effectLst/>
                <a:latin typeface="system-ui"/>
              </a:rPr>
              <a:t>thunk</a:t>
            </a:r>
            <a:r>
              <a:rPr kumimoji="0" lang="en-US" altLang="en-US" sz="1600" b="0" i="0" u="none" strike="noStrike" cap="none" normalizeH="0" baseline="0" dirty="0">
                <a:ln>
                  <a:noFill/>
                </a:ln>
                <a:solidFill>
                  <a:srgbClr val="1C1E21"/>
                </a:solidFill>
                <a:effectLst/>
                <a:latin typeface="system-ui"/>
              </a:rPr>
              <a:t> that dispatches </a:t>
            </a:r>
            <a:r>
              <a:rPr kumimoji="0" lang="en-US" altLang="en-US" sz="1600" b="0" i="0" u="none" strike="noStrike" cap="none" normalizeH="0" baseline="0" dirty="0">
                <a:ln>
                  <a:noFill/>
                </a:ln>
                <a:solidFill>
                  <a:srgbClr val="1C1E21"/>
                </a:solidFill>
                <a:effectLst/>
                <a:latin typeface="var(--ifm-font-family-monospace)"/>
              </a:rPr>
              <a:t>pending/fulfilled/rejected</a:t>
            </a:r>
            <a:r>
              <a:rPr kumimoji="0" lang="en-US" altLang="en-US" sz="1600" b="0" i="0" u="none" strike="noStrike" cap="none" normalizeH="0" baseline="0" dirty="0">
                <a:ln>
                  <a:noFill/>
                </a:ln>
                <a:solidFill>
                  <a:srgbClr val="1C1E21"/>
                </a:solidFill>
                <a:effectLst/>
                <a:latin typeface="system-ui"/>
              </a:rPr>
              <a:t> action types based on that promise</a:t>
            </a: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4"/>
              </a:rPr>
              <a:t>createEntityAdapter</a:t>
            </a:r>
            <a:r>
              <a:rPr kumimoji="0" lang="en-US" altLang="en-US" sz="1600" b="0" i="0" u="none" strike="noStrike" cap="none" normalizeH="0" baseline="0" dirty="0">
                <a:ln>
                  <a:noFill/>
                </a:ln>
                <a:solidFill>
                  <a:srgbClr val="1C1E21"/>
                </a:solidFill>
                <a:effectLst/>
                <a:latin typeface="system-ui"/>
              </a:rPr>
              <a:t>: generates a set of reusable reducers and selectors to manage normalized data in the store</a:t>
            </a: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C1E21"/>
                </a:solidFill>
                <a:effectLst/>
                <a:latin typeface="system-ui"/>
              </a:rPr>
              <a:t>The </a:t>
            </a:r>
            <a:r>
              <a:rPr kumimoji="0" lang="en-US" altLang="en-US" sz="1600" b="0" i="0" u="none" strike="noStrike" cap="none" normalizeH="0" baseline="0" dirty="0" err="1">
                <a:ln>
                  <a:noFill/>
                </a:ln>
                <a:solidFill>
                  <a:srgbClr val="1C1E21"/>
                </a:solidFill>
                <a:effectLst/>
                <a:latin typeface="var(--ifm-font-family-monospace)"/>
                <a:hlinkClick r:id="rId5"/>
              </a:rPr>
              <a:t>createSelector</a:t>
            </a:r>
            <a:r>
              <a:rPr kumimoji="0" lang="en-US" altLang="en-US" sz="1600" b="0" i="0" u="none" strike="noStrike" cap="none" normalizeH="0" baseline="0" dirty="0">
                <a:ln>
                  <a:noFill/>
                </a:ln>
                <a:solidFill>
                  <a:srgbClr val="1C1E21"/>
                </a:solidFill>
                <a:effectLst/>
                <a:latin typeface="system-ui"/>
                <a:hlinkClick r:id="rId5"/>
              </a:rPr>
              <a:t> utility</a:t>
            </a:r>
            <a:r>
              <a:rPr kumimoji="0" lang="en-US" altLang="en-US" sz="1600" b="0" i="0" u="none" strike="noStrike" cap="none" normalizeH="0" baseline="0" dirty="0">
                <a:ln>
                  <a:noFill/>
                </a:ln>
                <a:solidFill>
                  <a:srgbClr val="1C1E21"/>
                </a:solidFill>
                <a:effectLst/>
                <a:latin typeface="system-ui"/>
              </a:rPr>
              <a:t> from the </a:t>
            </a:r>
            <a:r>
              <a:rPr kumimoji="0" lang="en-US" altLang="en-US" sz="1600" b="0" i="0" u="none" strike="noStrike" cap="none" normalizeH="0" baseline="0" dirty="0">
                <a:ln>
                  <a:noFill/>
                </a:ln>
                <a:solidFill>
                  <a:srgbClr val="1C1E21"/>
                </a:solidFill>
                <a:effectLst/>
                <a:latin typeface="system-ui"/>
                <a:hlinkClick r:id="rId6"/>
              </a:rPr>
              <a:t>Reselect</a:t>
            </a:r>
            <a:r>
              <a:rPr kumimoji="0" lang="en-US" altLang="en-US" sz="1600" b="0" i="0" u="none" strike="noStrike" cap="none" normalizeH="0" baseline="0" dirty="0">
                <a:ln>
                  <a:noFill/>
                </a:ln>
                <a:solidFill>
                  <a:srgbClr val="1C1E21"/>
                </a:solidFill>
                <a:effectLst/>
                <a:latin typeface="system-ui"/>
              </a:rPr>
              <a:t> library, re-exported for ease of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6BF8CC20-B117-6F83-8C15-EC76B38322F7}"/>
              </a:ext>
            </a:extLst>
          </p:cNvPr>
          <p:cNvSpPr txBox="1"/>
          <p:nvPr/>
        </p:nvSpPr>
        <p:spPr bwMode="auto">
          <a:xfrm>
            <a:off x="338448" y="3340116"/>
            <a:ext cx="9565574" cy="1477328"/>
          </a:xfrm>
          <a:prstGeom prst="rect">
            <a:avLst/>
          </a:prstGeom>
          <a:noFill/>
          <a:ln w="19050" algn="ctr">
            <a:noFill/>
            <a:miter lim="800000"/>
          </a:ln>
        </p:spPr>
        <p:txBody>
          <a:bodyPr wrap="square">
            <a:spAutoFit/>
          </a:bodyPr>
          <a:lstStyle/>
          <a:p>
            <a:r>
              <a:rPr lang="en-IN" dirty="0"/>
              <a:t>import { </a:t>
            </a:r>
            <a:r>
              <a:rPr lang="en-IN" dirty="0" err="1"/>
              <a:t>createApi</a:t>
            </a:r>
            <a:r>
              <a:rPr lang="en-IN" dirty="0"/>
              <a:t> } from '@</a:t>
            </a:r>
            <a:r>
              <a:rPr lang="en-IN" dirty="0" err="1"/>
              <a:t>reduxjs</a:t>
            </a:r>
            <a:r>
              <a:rPr lang="en-IN" dirty="0"/>
              <a:t>/toolkit/query'</a:t>
            </a:r>
          </a:p>
          <a:p>
            <a:endParaRPr lang="en-IN" dirty="0"/>
          </a:p>
          <a:p>
            <a:r>
              <a:rPr lang="en-IN" dirty="0"/>
              <a:t>/* React-specific entry point that automatically generates</a:t>
            </a:r>
          </a:p>
          <a:p>
            <a:r>
              <a:rPr lang="en-IN" dirty="0"/>
              <a:t>   hooks corresponding to the defined endpoints */</a:t>
            </a:r>
          </a:p>
          <a:p>
            <a:r>
              <a:rPr lang="en-IN" dirty="0"/>
              <a:t>import { </a:t>
            </a:r>
            <a:r>
              <a:rPr lang="en-IN" dirty="0" err="1"/>
              <a:t>createApi</a:t>
            </a:r>
            <a:r>
              <a:rPr lang="en-IN" dirty="0"/>
              <a:t> } from '@</a:t>
            </a:r>
            <a:r>
              <a:rPr lang="en-IN" dirty="0" err="1"/>
              <a:t>reduxjs</a:t>
            </a:r>
            <a:r>
              <a:rPr lang="en-IN" dirty="0"/>
              <a:t>/toolkit/query/react'</a:t>
            </a:r>
          </a:p>
        </p:txBody>
      </p:sp>
    </p:spTree>
    <p:extLst>
      <p:ext uri="{BB962C8B-B14F-4D97-AF65-F5344CB8AC3E}">
        <p14:creationId xmlns:p14="http://schemas.microsoft.com/office/powerpoint/2010/main" val="30593525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203133"/>
          </a:xfrm>
        </p:spPr>
        <p:txBody>
          <a:bodyPr wrap="square"/>
          <a:lstStyle/>
          <a:p>
            <a:r>
              <a:rPr lang="en-US" sz="1200" b="1" dirty="0">
                <a:solidFill>
                  <a:srgbClr val="0070C0"/>
                </a:solidFill>
              </a:rPr>
              <a:t>REDUX</a:t>
            </a:r>
            <a:r>
              <a:rPr lang="en-US" sz="1000" dirty="0"/>
              <a:t> </a:t>
            </a:r>
            <a:r>
              <a:rPr lang="en-US" sz="1200" b="1" dirty="0">
                <a:solidFill>
                  <a:srgbClr val="0070C0"/>
                </a:solidFill>
              </a:rPr>
              <a:t>toolkit</a:t>
            </a:r>
            <a:r>
              <a:rPr lang="en-US" sz="1000" dirty="0"/>
              <a:t> </a:t>
            </a:r>
            <a:r>
              <a:rPr lang="en-US" sz="1200" b="1" dirty="0">
                <a:solidFill>
                  <a:srgbClr val="0070C0"/>
                </a:solidFill>
              </a:rPr>
              <a:t>has</a:t>
            </a:r>
            <a:r>
              <a:rPr lang="en-US" sz="1000" dirty="0"/>
              <a:t> </a:t>
            </a:r>
            <a:r>
              <a:rPr lang="en-US" sz="1200" b="1" dirty="0">
                <a:solidFill>
                  <a:srgbClr val="0070C0"/>
                </a:solidFill>
              </a:rPr>
              <a:t>a</a:t>
            </a:r>
            <a:r>
              <a:rPr lang="en-US" sz="1000" dirty="0"/>
              <a:t> </a:t>
            </a:r>
            <a:r>
              <a:rPr lang="en-US" sz="1200" b="1" dirty="0">
                <a:solidFill>
                  <a:srgbClr val="0070C0"/>
                </a:solidFill>
              </a:rPr>
              <a:t>configure</a:t>
            </a:r>
            <a:r>
              <a:rPr lang="en-US" sz="1000" dirty="0"/>
              <a:t> </a:t>
            </a:r>
            <a:r>
              <a:rPr lang="en-US" sz="1200" b="1" dirty="0">
                <a:solidFill>
                  <a:srgbClr val="0070C0"/>
                </a:solidFill>
              </a:rPr>
              <a:t>store</a:t>
            </a:r>
            <a:r>
              <a:rPr lang="en-US" sz="1000" dirty="0"/>
              <a:t> </a:t>
            </a:r>
            <a:r>
              <a:rPr lang="en-US" sz="1200" b="1" dirty="0">
                <a:solidFill>
                  <a:srgbClr val="0070C0"/>
                </a:solidFill>
              </a:rPr>
              <a:t>API</a:t>
            </a:r>
            <a:endParaRPr lang="en-GB" altLang="en-US" sz="2000" dirty="0"/>
          </a:p>
        </p:txBody>
      </p:sp>
      <p:sp>
        <p:nvSpPr>
          <p:cNvPr id="2" name="Rectangle 1">
            <a:extLst>
              <a:ext uri="{FF2B5EF4-FFF2-40B4-BE49-F238E27FC236}">
                <a16:creationId xmlns:a16="http://schemas.microsoft.com/office/drawing/2014/main" id="{34A23F9F-8684-2010-D8EB-73C1A8AF78B4}"/>
              </a:ext>
            </a:extLst>
          </p:cNvPr>
          <p:cNvSpPr>
            <a:spLocks noChangeArrowheads="1"/>
          </p:cNvSpPr>
          <p:nvPr/>
        </p:nvSpPr>
        <p:spPr bwMode="auto">
          <a:xfrm>
            <a:off x="104675" y="210786"/>
            <a:ext cx="8145343"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C1E21"/>
                </a:solidFill>
                <a:effectLst/>
                <a:latin typeface="system-ui"/>
              </a:rPr>
              <a:t>RTK Query includes these APIs:</a:t>
            </a:r>
            <a:endParaRPr kumimoji="0" lang="en-US" altLang="en-US" sz="1600" b="0" i="0" u="none" strike="noStrike" cap="none" normalizeH="0" baseline="0" dirty="0">
              <a:ln>
                <a:noFill/>
              </a:ln>
              <a:solidFill>
                <a:schemeClr val="tx1"/>
              </a:solidFill>
              <a:effectLst/>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2"/>
              </a:rPr>
              <a:t>createApi</a:t>
            </a:r>
            <a:r>
              <a:rPr kumimoji="0" lang="en-US" altLang="en-US" sz="1600" b="0" i="0" u="none" strike="noStrike" cap="none" normalizeH="0" baseline="0" dirty="0">
                <a:ln>
                  <a:noFill/>
                </a:ln>
                <a:solidFill>
                  <a:srgbClr val="1C1E21"/>
                </a:solidFill>
                <a:effectLst/>
                <a:latin typeface="var(--ifm-font-family-monospace)"/>
                <a:hlinkClick r:id="rId2"/>
              </a:rPr>
              <a:t>()</a:t>
            </a:r>
            <a:r>
              <a:rPr kumimoji="0" lang="en-US" altLang="en-US" sz="1600" b="0" i="0" u="none" strike="noStrike" cap="none" normalizeH="0" baseline="0" dirty="0">
                <a:ln>
                  <a:noFill/>
                </a:ln>
                <a:solidFill>
                  <a:srgbClr val="1C1E21"/>
                </a:solidFill>
                <a:effectLst/>
                <a:latin typeface="system-ui"/>
              </a:rPr>
              <a:t>: The core of RTK Query's functionality. It allows you to define a set of endpoints and describe how to retrieve data from a series of endpoints, including configuration of how to fetch and transform that data. In most cases, you should use this once per app, with "one API slice per base URL" as a rule of thumb.</a:t>
            </a:r>
          </a:p>
          <a:p>
            <a:pPr marL="0" marR="0" lvl="0" indent="0" algn="l" defTabSz="914400" rtl="0" eaLnBrk="0" fontAlgn="ctr" latinLnBrk="0" hangingPunct="0">
              <a:lnSpc>
                <a:spcPct val="100000"/>
              </a:lnSpc>
              <a:spcBef>
                <a:spcPct val="0"/>
              </a:spcBef>
              <a:spcAft>
                <a:spcPct val="0"/>
              </a:spcAft>
              <a:buClrTx/>
              <a:buSzTx/>
              <a:buFontTx/>
              <a:buChar char="•"/>
              <a:tabLst/>
            </a:pPr>
            <a:endParaRPr lang="en-US" altLang="en-US" sz="1600" dirty="0">
              <a:solidFill>
                <a:srgbClr val="1C1E21"/>
              </a:solidFill>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3"/>
              </a:rPr>
              <a:t>fetchBaseQuery</a:t>
            </a:r>
            <a:r>
              <a:rPr kumimoji="0" lang="en-US" altLang="en-US" sz="1600" b="0" i="0" u="none" strike="noStrike" cap="none" normalizeH="0" baseline="0" dirty="0">
                <a:ln>
                  <a:noFill/>
                </a:ln>
                <a:solidFill>
                  <a:srgbClr val="1C1E21"/>
                </a:solidFill>
                <a:effectLst/>
                <a:latin typeface="var(--ifm-font-family-monospace)"/>
                <a:hlinkClick r:id="rId3"/>
              </a:rPr>
              <a:t>()</a:t>
            </a:r>
            <a:r>
              <a:rPr kumimoji="0" lang="en-US" altLang="en-US" sz="1600" b="0" i="0" u="none" strike="noStrike" cap="none" normalizeH="0" baseline="0" dirty="0">
                <a:ln>
                  <a:noFill/>
                </a:ln>
                <a:solidFill>
                  <a:srgbClr val="1C1E21"/>
                </a:solidFill>
                <a:effectLst/>
                <a:latin typeface="system-ui"/>
              </a:rPr>
              <a:t>: A small wrapper around </a:t>
            </a:r>
            <a:r>
              <a:rPr kumimoji="0" lang="en-US" altLang="en-US" sz="1600" b="0" i="0" u="none" strike="noStrike" cap="none" normalizeH="0" baseline="0" dirty="0">
                <a:ln>
                  <a:noFill/>
                </a:ln>
                <a:solidFill>
                  <a:srgbClr val="1C1E21"/>
                </a:solidFill>
                <a:effectLst/>
                <a:latin typeface="var(--ifm-font-family-monospace)"/>
                <a:hlinkClick r:id="rId4"/>
              </a:rPr>
              <a:t>fetch</a:t>
            </a:r>
            <a:r>
              <a:rPr kumimoji="0" lang="en-US" altLang="en-US" sz="1600" b="0" i="0" u="none" strike="noStrike" cap="none" normalizeH="0" baseline="0" dirty="0">
                <a:ln>
                  <a:noFill/>
                </a:ln>
                <a:solidFill>
                  <a:srgbClr val="1C1E21"/>
                </a:solidFill>
                <a:effectLst/>
                <a:latin typeface="system-ui"/>
              </a:rPr>
              <a:t> that aims to simplify requests. Intended as the recommended </a:t>
            </a:r>
            <a:r>
              <a:rPr kumimoji="0" lang="en-US" altLang="en-US" sz="1600" b="0" i="0" u="none" strike="noStrike" cap="none" normalizeH="0" baseline="0" dirty="0" err="1">
                <a:ln>
                  <a:noFill/>
                </a:ln>
                <a:solidFill>
                  <a:srgbClr val="1C1E21"/>
                </a:solidFill>
                <a:effectLst/>
                <a:latin typeface="var(--ifm-font-family-monospace)"/>
              </a:rPr>
              <a:t>baseQuery</a:t>
            </a:r>
            <a:r>
              <a:rPr kumimoji="0" lang="en-US" altLang="en-US" sz="1600" b="0" i="0" u="none" strike="noStrike" cap="none" normalizeH="0" baseline="0" dirty="0">
                <a:ln>
                  <a:noFill/>
                </a:ln>
                <a:solidFill>
                  <a:srgbClr val="1C1E21"/>
                </a:solidFill>
                <a:effectLst/>
                <a:latin typeface="system-ui"/>
              </a:rPr>
              <a:t> to be used in </a:t>
            </a:r>
            <a:r>
              <a:rPr kumimoji="0" lang="en-US" altLang="en-US" sz="1600" b="0" i="0" u="none" strike="noStrike" cap="none" normalizeH="0" baseline="0" dirty="0" err="1">
                <a:ln>
                  <a:noFill/>
                </a:ln>
                <a:solidFill>
                  <a:srgbClr val="1C1E21"/>
                </a:solidFill>
                <a:effectLst/>
                <a:latin typeface="var(--ifm-font-family-monospace)"/>
              </a:rPr>
              <a:t>createApi</a:t>
            </a:r>
            <a:r>
              <a:rPr kumimoji="0" lang="en-US" altLang="en-US" sz="1600" b="0" i="0" u="none" strike="noStrike" cap="none" normalizeH="0" baseline="0" dirty="0">
                <a:ln>
                  <a:noFill/>
                </a:ln>
                <a:solidFill>
                  <a:srgbClr val="1C1E21"/>
                </a:solidFill>
                <a:effectLst/>
                <a:latin typeface="system-ui"/>
              </a:rPr>
              <a:t> for the majority of users.</a:t>
            </a:r>
          </a:p>
          <a:p>
            <a:pPr marL="0" marR="0" lvl="0" indent="0" algn="l" defTabSz="914400" rtl="0" eaLnBrk="0" fontAlgn="ctr" latinLnBrk="0" hangingPunct="0">
              <a:lnSpc>
                <a:spcPct val="100000"/>
              </a:lnSpc>
              <a:spcBef>
                <a:spcPct val="0"/>
              </a:spcBef>
              <a:spcAft>
                <a:spcPct val="0"/>
              </a:spcAft>
              <a:buClrTx/>
              <a:buSzTx/>
              <a:buFontTx/>
              <a:buChar char="•"/>
              <a:tabLst/>
            </a:pPr>
            <a:endParaRPr lang="en-US" altLang="en-US" sz="1600" dirty="0">
              <a:solidFill>
                <a:srgbClr val="1C1E21"/>
              </a:solidFill>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C1E21"/>
                </a:solidFill>
                <a:effectLst/>
                <a:latin typeface="var(--ifm-font-family-monospace)"/>
                <a:hlinkClick r:id="rId5"/>
              </a:rPr>
              <a:t>&lt;</a:t>
            </a:r>
            <a:r>
              <a:rPr kumimoji="0" lang="en-US" altLang="en-US" sz="1600" b="0" i="0" u="none" strike="noStrike" cap="none" normalizeH="0" baseline="0" dirty="0" err="1">
                <a:ln>
                  <a:noFill/>
                </a:ln>
                <a:solidFill>
                  <a:srgbClr val="1C1E21"/>
                </a:solidFill>
                <a:effectLst/>
                <a:latin typeface="var(--ifm-font-family-monospace)"/>
                <a:hlinkClick r:id="rId5"/>
              </a:rPr>
              <a:t>ApiProvider</a:t>
            </a:r>
            <a:r>
              <a:rPr kumimoji="0" lang="en-US" altLang="en-US" sz="1600" b="0" i="0" u="none" strike="noStrike" cap="none" normalizeH="0" baseline="0" dirty="0">
                <a:ln>
                  <a:noFill/>
                </a:ln>
                <a:solidFill>
                  <a:srgbClr val="1C1E21"/>
                </a:solidFill>
                <a:effectLst/>
                <a:latin typeface="var(--ifm-font-family-monospace)"/>
                <a:hlinkClick r:id="rId5"/>
              </a:rPr>
              <a:t> /&gt;</a:t>
            </a:r>
            <a:r>
              <a:rPr kumimoji="0" lang="en-US" altLang="en-US" sz="1600" b="0" i="0" u="none" strike="noStrike" cap="none" normalizeH="0" baseline="0" dirty="0">
                <a:ln>
                  <a:noFill/>
                </a:ln>
                <a:solidFill>
                  <a:srgbClr val="1C1E21"/>
                </a:solidFill>
                <a:effectLst/>
                <a:latin typeface="system-ui"/>
              </a:rPr>
              <a:t>: Can be used as a </a:t>
            </a:r>
            <a:r>
              <a:rPr kumimoji="0" lang="en-US" altLang="en-US" sz="1600" b="0" i="0" u="none" strike="noStrike" cap="none" normalizeH="0" baseline="0" dirty="0">
                <a:ln>
                  <a:noFill/>
                </a:ln>
                <a:solidFill>
                  <a:srgbClr val="1C1E21"/>
                </a:solidFill>
                <a:effectLst/>
                <a:latin typeface="var(--ifm-font-family-monospace)"/>
              </a:rPr>
              <a:t>Provider</a:t>
            </a:r>
            <a:r>
              <a:rPr kumimoji="0" lang="en-US" altLang="en-US" sz="1600" b="0" i="0" u="none" strike="noStrike" cap="none" normalizeH="0" baseline="0" dirty="0">
                <a:ln>
                  <a:noFill/>
                </a:ln>
                <a:solidFill>
                  <a:srgbClr val="1C1E21"/>
                </a:solidFill>
                <a:effectLst/>
                <a:latin typeface="system-ui"/>
              </a:rPr>
              <a:t> if you </a:t>
            </a:r>
            <a:r>
              <a:rPr kumimoji="0" lang="en-US" altLang="en-US" sz="1600" b="1" i="0" u="none" strike="noStrike" cap="none" normalizeH="0" baseline="0" dirty="0">
                <a:ln>
                  <a:noFill/>
                </a:ln>
                <a:solidFill>
                  <a:srgbClr val="1C1E21"/>
                </a:solidFill>
                <a:effectLst/>
                <a:latin typeface="system-ui"/>
              </a:rPr>
              <a:t>do not already have a Redux store</a:t>
            </a:r>
            <a:r>
              <a:rPr kumimoji="0" lang="en-US" altLang="en-US" sz="1600" b="0" i="0" u="none" strike="noStrike" cap="none" normalizeH="0" baseline="0" dirty="0">
                <a:ln>
                  <a:noFill/>
                </a:ln>
                <a:solidFill>
                  <a:srgbClr val="1C1E21"/>
                </a:solidFill>
                <a:effectLst/>
                <a:latin typeface="system-ui"/>
              </a:rPr>
              <a:t>.</a:t>
            </a:r>
          </a:p>
          <a:p>
            <a:pPr marL="0" marR="0" lvl="0" indent="0" algn="l" defTabSz="914400" rtl="0" eaLnBrk="0" fontAlgn="ctr" latinLnBrk="0" hangingPunct="0">
              <a:lnSpc>
                <a:spcPct val="100000"/>
              </a:lnSpc>
              <a:spcBef>
                <a:spcPct val="0"/>
              </a:spcBef>
              <a:spcAft>
                <a:spcPct val="0"/>
              </a:spcAft>
              <a:buClrTx/>
              <a:buSzTx/>
              <a:buFontTx/>
              <a:buChar char="•"/>
              <a:tabLst/>
            </a:pPr>
            <a:endParaRPr lang="en-US" altLang="en-US" sz="1600" dirty="0">
              <a:solidFill>
                <a:srgbClr val="1C1E21"/>
              </a:solidFill>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rgbClr val="1C1E21"/>
              </a:solidFill>
              <a:effectLst/>
              <a:latin typeface="system-ui"/>
            </a:endParaRPr>
          </a:p>
          <a:p>
            <a:pPr marL="0" marR="0" lvl="0" indent="0" algn="l" defTabSz="914400" rtl="0" eaLnBrk="0" fontAlgn="ctr"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C1E21"/>
                </a:solidFill>
                <a:effectLst/>
                <a:latin typeface="var(--ifm-font-family-monospace)"/>
                <a:hlinkClick r:id="rId6"/>
              </a:rPr>
              <a:t>setupListeners</a:t>
            </a:r>
            <a:r>
              <a:rPr kumimoji="0" lang="en-US" altLang="en-US" sz="1600" b="0" i="0" u="none" strike="noStrike" cap="none" normalizeH="0" baseline="0" dirty="0">
                <a:ln>
                  <a:noFill/>
                </a:ln>
                <a:solidFill>
                  <a:srgbClr val="1C1E21"/>
                </a:solidFill>
                <a:effectLst/>
                <a:latin typeface="var(--ifm-font-family-monospace)"/>
                <a:hlinkClick r:id="rId6"/>
              </a:rPr>
              <a:t>()</a:t>
            </a:r>
            <a:r>
              <a:rPr kumimoji="0" lang="en-US" altLang="en-US" sz="1600" b="0" i="0" u="none" strike="noStrike" cap="none" normalizeH="0" baseline="0" dirty="0">
                <a:ln>
                  <a:noFill/>
                </a:ln>
                <a:solidFill>
                  <a:srgbClr val="1C1E21"/>
                </a:solidFill>
                <a:effectLst/>
                <a:latin typeface="system-ui"/>
              </a:rPr>
              <a:t>: A utility used to enable </a:t>
            </a:r>
            <a:r>
              <a:rPr kumimoji="0" lang="en-US" altLang="en-US" sz="1600" b="0" i="0" u="none" strike="noStrike" cap="none" normalizeH="0" baseline="0" dirty="0" err="1">
                <a:ln>
                  <a:noFill/>
                </a:ln>
                <a:solidFill>
                  <a:srgbClr val="1C1E21"/>
                </a:solidFill>
                <a:effectLst/>
                <a:latin typeface="var(--ifm-font-family-monospace)"/>
              </a:rPr>
              <a:t>refetchOnMount</a:t>
            </a:r>
            <a:r>
              <a:rPr kumimoji="0" lang="en-US" altLang="en-US" sz="1600" b="0" i="0" u="none" strike="noStrike" cap="none" normalizeH="0" baseline="0" dirty="0">
                <a:ln>
                  <a:noFill/>
                </a:ln>
                <a:solidFill>
                  <a:srgbClr val="1C1E21"/>
                </a:solidFill>
                <a:effectLst/>
                <a:latin typeface="system-ui"/>
              </a:rPr>
              <a:t> and </a:t>
            </a:r>
            <a:r>
              <a:rPr kumimoji="0" lang="en-US" altLang="en-US" sz="1600" b="0" i="0" u="none" strike="noStrike" cap="none" normalizeH="0" baseline="0" dirty="0" err="1">
                <a:ln>
                  <a:noFill/>
                </a:ln>
                <a:solidFill>
                  <a:srgbClr val="1C1E21"/>
                </a:solidFill>
                <a:effectLst/>
                <a:latin typeface="var(--ifm-font-family-monospace)"/>
              </a:rPr>
              <a:t>refetchOnReconnect</a:t>
            </a:r>
            <a:r>
              <a:rPr kumimoji="0" lang="en-US" altLang="en-US" sz="1600" b="0" i="0" u="none" strike="noStrike" cap="none" normalizeH="0" baseline="0" dirty="0">
                <a:ln>
                  <a:noFill/>
                </a:ln>
                <a:solidFill>
                  <a:srgbClr val="1C1E21"/>
                </a:solidFill>
                <a:effectLst/>
                <a:latin typeface="system-ui"/>
              </a:rPr>
              <a:t> behaviors.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427732F-C06C-526D-C0A9-BFBC36EB4814}"/>
              </a:ext>
            </a:extLst>
          </p:cNvPr>
          <p:cNvSpPr txBox="1"/>
          <p:nvPr/>
        </p:nvSpPr>
        <p:spPr bwMode="auto">
          <a:xfrm>
            <a:off x="552201" y="4021059"/>
            <a:ext cx="6881751" cy="646331"/>
          </a:xfrm>
          <a:prstGeom prst="rect">
            <a:avLst/>
          </a:prstGeom>
          <a:noFill/>
          <a:ln w="19050" algn="ctr">
            <a:noFill/>
            <a:miter lim="800000"/>
          </a:ln>
        </p:spPr>
        <p:txBody>
          <a:bodyPr wrap="square">
            <a:spAutoFit/>
          </a:bodyPr>
          <a:lstStyle/>
          <a:p>
            <a:r>
              <a:rPr lang="en-IN" dirty="0"/>
              <a:t>Reference link :</a:t>
            </a:r>
          </a:p>
          <a:p>
            <a:r>
              <a:rPr lang="en-IN" dirty="0"/>
              <a:t>https://redux-toolkit.js.org/introduction/getting-started</a:t>
            </a:r>
          </a:p>
        </p:txBody>
      </p:sp>
    </p:spTree>
    <p:extLst>
      <p:ext uri="{BB962C8B-B14F-4D97-AF65-F5344CB8AC3E}">
        <p14:creationId xmlns:p14="http://schemas.microsoft.com/office/powerpoint/2010/main" val="27480293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203133"/>
          </a:xfrm>
        </p:spPr>
        <p:txBody>
          <a:bodyPr wrap="square"/>
          <a:lstStyle/>
          <a:p>
            <a:r>
              <a:rPr lang="en-US" sz="1200" b="1" dirty="0">
                <a:solidFill>
                  <a:srgbClr val="0070C0"/>
                </a:solidFill>
              </a:rPr>
              <a:t>REDUX</a:t>
            </a:r>
            <a:r>
              <a:rPr lang="en-US" sz="1000" dirty="0"/>
              <a:t> </a:t>
            </a:r>
            <a:r>
              <a:rPr lang="en-US" sz="1200" b="1" dirty="0">
                <a:solidFill>
                  <a:srgbClr val="0070C0"/>
                </a:solidFill>
              </a:rPr>
              <a:t>toolkit</a:t>
            </a:r>
            <a:r>
              <a:rPr lang="en-US" sz="1000" dirty="0"/>
              <a:t> </a:t>
            </a:r>
            <a:r>
              <a:rPr lang="en-US" sz="1200" b="1" dirty="0">
                <a:solidFill>
                  <a:srgbClr val="0070C0"/>
                </a:solidFill>
              </a:rPr>
              <a:t>has</a:t>
            </a:r>
            <a:r>
              <a:rPr lang="en-US" sz="1000" dirty="0"/>
              <a:t> </a:t>
            </a:r>
            <a:r>
              <a:rPr lang="en-US" sz="1200" b="1" dirty="0">
                <a:solidFill>
                  <a:srgbClr val="0070C0"/>
                </a:solidFill>
              </a:rPr>
              <a:t>a</a:t>
            </a:r>
            <a:r>
              <a:rPr lang="en-US" sz="1000" dirty="0"/>
              <a:t> </a:t>
            </a:r>
            <a:r>
              <a:rPr lang="en-US" sz="1200" b="1" dirty="0">
                <a:solidFill>
                  <a:srgbClr val="0070C0"/>
                </a:solidFill>
              </a:rPr>
              <a:t>configure</a:t>
            </a:r>
            <a:r>
              <a:rPr lang="en-US" sz="1000" dirty="0"/>
              <a:t> </a:t>
            </a:r>
            <a:r>
              <a:rPr lang="en-US" sz="1200" b="1" dirty="0">
                <a:solidFill>
                  <a:srgbClr val="0070C0"/>
                </a:solidFill>
              </a:rPr>
              <a:t>store</a:t>
            </a:r>
            <a:r>
              <a:rPr lang="en-US" sz="1000" dirty="0"/>
              <a:t> </a:t>
            </a:r>
            <a:r>
              <a:rPr lang="en-US" sz="1200" b="1" dirty="0">
                <a:solidFill>
                  <a:srgbClr val="0070C0"/>
                </a:solidFill>
              </a:rPr>
              <a:t>API</a:t>
            </a:r>
            <a:endParaRPr lang="en-GB" altLang="en-US" sz="2000" dirty="0"/>
          </a:p>
        </p:txBody>
      </p:sp>
      <p:sp>
        <p:nvSpPr>
          <p:cNvPr id="3" name="TextBox 2">
            <a:extLst>
              <a:ext uri="{FF2B5EF4-FFF2-40B4-BE49-F238E27FC236}">
                <a16:creationId xmlns:a16="http://schemas.microsoft.com/office/drawing/2014/main" id="{C888A23E-57AD-0942-F8B6-50FF5B1BFF6E}"/>
              </a:ext>
            </a:extLst>
          </p:cNvPr>
          <p:cNvSpPr txBox="1"/>
          <p:nvPr/>
        </p:nvSpPr>
        <p:spPr bwMode="auto">
          <a:xfrm>
            <a:off x="100940" y="474414"/>
            <a:ext cx="7808025" cy="646331"/>
          </a:xfrm>
          <a:prstGeom prst="rect">
            <a:avLst/>
          </a:prstGeom>
          <a:noFill/>
          <a:ln w="19050" algn="ctr">
            <a:noFill/>
            <a:miter lim="800000"/>
          </a:ln>
        </p:spPr>
        <p:txBody>
          <a:bodyPr wrap="square">
            <a:spAutoFit/>
          </a:bodyPr>
          <a:lstStyle/>
          <a:p>
            <a:r>
              <a:rPr lang="en-IN" dirty="0"/>
              <a:t>Create </a:t>
            </a:r>
            <a:r>
              <a:rPr lang="en-IN" dirty="0" err="1"/>
              <a:t>Vite</a:t>
            </a:r>
            <a:r>
              <a:rPr lang="en-IN" dirty="0"/>
              <a:t> React App using </a:t>
            </a:r>
            <a:r>
              <a:rPr lang="en-IN" dirty="0" err="1"/>
              <a:t>Github</a:t>
            </a:r>
            <a:r>
              <a:rPr lang="en-IN" dirty="0"/>
              <a:t> https://github.com/vitejs/create-vite-app</a:t>
            </a:r>
          </a:p>
        </p:txBody>
      </p:sp>
      <p:sp>
        <p:nvSpPr>
          <p:cNvPr id="7" name="TextBox 6">
            <a:extLst>
              <a:ext uri="{FF2B5EF4-FFF2-40B4-BE49-F238E27FC236}">
                <a16:creationId xmlns:a16="http://schemas.microsoft.com/office/drawing/2014/main" id="{40B1BD16-8293-8F4E-0A13-69FE269842FE}"/>
              </a:ext>
            </a:extLst>
          </p:cNvPr>
          <p:cNvSpPr txBox="1"/>
          <p:nvPr/>
        </p:nvSpPr>
        <p:spPr bwMode="auto">
          <a:xfrm>
            <a:off x="326570" y="1282806"/>
            <a:ext cx="7836989" cy="369332"/>
          </a:xfrm>
          <a:prstGeom prst="rect">
            <a:avLst/>
          </a:prstGeom>
          <a:noFill/>
          <a:ln w="19050" algn="ctr">
            <a:noFill/>
            <a:miter lim="800000"/>
          </a:ln>
        </p:spPr>
        <p:txBody>
          <a:bodyPr wrap="square">
            <a:spAutoFit/>
          </a:bodyPr>
          <a:lstStyle/>
          <a:p>
            <a:r>
              <a:rPr lang="en-IN" dirty="0"/>
              <a:t> </a:t>
            </a:r>
            <a:r>
              <a:rPr lang="en-IN" dirty="0" err="1"/>
              <a:t>npm</a:t>
            </a:r>
            <a:r>
              <a:rPr lang="en-IN" dirty="0"/>
              <a:t> </a:t>
            </a:r>
            <a:r>
              <a:rPr lang="en-IN" dirty="0" err="1"/>
              <a:t>init</a:t>
            </a:r>
            <a:r>
              <a:rPr lang="en-IN" dirty="0"/>
              <a:t> @vitejs/app </a:t>
            </a:r>
            <a:r>
              <a:rPr lang="en-IN" dirty="0" err="1"/>
              <a:t>letslearnmodernreduxkit</a:t>
            </a:r>
            <a:endParaRPr lang="en-IN" dirty="0"/>
          </a:p>
        </p:txBody>
      </p:sp>
      <p:graphicFrame>
        <p:nvGraphicFramePr>
          <p:cNvPr id="8" name="Object 7">
            <a:hlinkClick r:id="rId2" action="ppaction://hlinkfile"/>
            <a:extLst>
              <a:ext uri="{FF2B5EF4-FFF2-40B4-BE49-F238E27FC236}">
                <a16:creationId xmlns:a16="http://schemas.microsoft.com/office/drawing/2014/main" id="{EB2970B8-5B67-101B-5488-F3C2D581412E}"/>
              </a:ext>
            </a:extLst>
          </p:cNvPr>
          <p:cNvGraphicFramePr>
            <a:graphicFrameLocks noChangeAspect="1"/>
          </p:cNvGraphicFramePr>
          <p:nvPr>
            <p:extLst>
              <p:ext uri="{D42A27DB-BD31-4B8C-83A1-F6EECF244321}">
                <p14:modId xmlns:p14="http://schemas.microsoft.com/office/powerpoint/2010/main" val="935687375"/>
              </p:ext>
            </p:extLst>
          </p:nvPr>
        </p:nvGraphicFramePr>
        <p:xfrm>
          <a:off x="3310864" y="2091198"/>
          <a:ext cx="4767241" cy="1354900"/>
        </p:xfrm>
        <a:graphic>
          <a:graphicData uri="http://schemas.openxmlformats.org/presentationml/2006/ole">
            <mc:AlternateContent xmlns:mc="http://schemas.openxmlformats.org/markup-compatibility/2006">
              <mc:Choice xmlns:v="urn:schemas-microsoft-com:vml" Requires="v">
                <p:oleObj name="Packager Shell Object" showAsIcon="1" r:id="rId3" imgW="1809836" imgH="514326" progId="Package">
                  <p:embed/>
                </p:oleObj>
              </mc:Choice>
              <mc:Fallback>
                <p:oleObj name="Packager Shell Object" showAsIcon="1" r:id="rId3" imgW="1809836" imgH="514326" progId="Package">
                  <p:embed/>
                  <p:pic>
                    <p:nvPicPr>
                      <p:cNvPr id="0" name=""/>
                      <p:cNvPicPr/>
                      <p:nvPr/>
                    </p:nvPicPr>
                    <p:blipFill>
                      <a:blip r:embed="rId4"/>
                      <a:stretch>
                        <a:fillRect/>
                      </a:stretch>
                    </p:blipFill>
                    <p:spPr>
                      <a:xfrm>
                        <a:off x="3310864" y="2091198"/>
                        <a:ext cx="4767241" cy="1354900"/>
                      </a:xfrm>
                      <a:prstGeom prst="rect">
                        <a:avLst/>
                      </a:prstGeom>
                    </p:spPr>
                  </p:pic>
                </p:oleObj>
              </mc:Fallback>
            </mc:AlternateContent>
          </a:graphicData>
        </a:graphic>
      </p:graphicFrame>
    </p:spTree>
    <p:extLst>
      <p:ext uri="{BB962C8B-B14F-4D97-AF65-F5344CB8AC3E}">
        <p14:creationId xmlns:p14="http://schemas.microsoft.com/office/powerpoint/2010/main" val="355830795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5" name="Title 4"/>
          <p:cNvSpPr>
            <a:spLocks noGrp="1"/>
          </p:cNvSpPr>
          <p:nvPr>
            <p:ph type="title"/>
          </p:nvPr>
        </p:nvSpPr>
        <p:spPr>
          <a:xfrm>
            <a:off x="191135" y="109220"/>
            <a:ext cx="7972425" cy="203133"/>
          </a:xfrm>
        </p:spPr>
        <p:txBody>
          <a:bodyPr wrap="square"/>
          <a:lstStyle/>
          <a:p>
            <a:r>
              <a:rPr lang="en-US" sz="1200" b="1" dirty="0">
                <a:solidFill>
                  <a:srgbClr val="0070C0"/>
                </a:solidFill>
              </a:rPr>
              <a:t>REDUX</a:t>
            </a:r>
            <a:r>
              <a:rPr lang="en-US" sz="1000" dirty="0"/>
              <a:t> </a:t>
            </a:r>
            <a:r>
              <a:rPr lang="en-US" sz="1200" b="1" dirty="0">
                <a:solidFill>
                  <a:srgbClr val="0070C0"/>
                </a:solidFill>
              </a:rPr>
              <a:t>toolkit</a:t>
            </a:r>
            <a:r>
              <a:rPr lang="en-US" sz="1000" dirty="0"/>
              <a:t> </a:t>
            </a:r>
            <a:r>
              <a:rPr lang="en-US" sz="1200" b="1" dirty="0">
                <a:solidFill>
                  <a:srgbClr val="0070C0"/>
                </a:solidFill>
              </a:rPr>
              <a:t>has</a:t>
            </a:r>
            <a:r>
              <a:rPr lang="en-US" sz="1000" dirty="0"/>
              <a:t> </a:t>
            </a:r>
            <a:r>
              <a:rPr lang="en-US" sz="1200" b="1" dirty="0">
                <a:solidFill>
                  <a:srgbClr val="0070C0"/>
                </a:solidFill>
              </a:rPr>
              <a:t>a</a:t>
            </a:r>
            <a:r>
              <a:rPr lang="en-US" sz="1000" dirty="0"/>
              <a:t> </a:t>
            </a:r>
            <a:r>
              <a:rPr lang="en-US" sz="1200" b="1" dirty="0">
                <a:solidFill>
                  <a:srgbClr val="0070C0"/>
                </a:solidFill>
              </a:rPr>
              <a:t>configure</a:t>
            </a:r>
            <a:r>
              <a:rPr lang="en-US" sz="1000" dirty="0"/>
              <a:t> </a:t>
            </a:r>
            <a:r>
              <a:rPr lang="en-US" sz="1200" b="1" dirty="0">
                <a:solidFill>
                  <a:srgbClr val="0070C0"/>
                </a:solidFill>
              </a:rPr>
              <a:t>store</a:t>
            </a:r>
            <a:r>
              <a:rPr lang="en-US" sz="1000" dirty="0"/>
              <a:t> </a:t>
            </a:r>
            <a:r>
              <a:rPr lang="en-US" sz="1200" b="1" dirty="0">
                <a:solidFill>
                  <a:srgbClr val="0070C0"/>
                </a:solidFill>
              </a:rPr>
              <a:t>API</a:t>
            </a:r>
            <a:endParaRPr lang="en-GB" altLang="en-US" sz="2000" dirty="0"/>
          </a:p>
        </p:txBody>
      </p:sp>
      <p:sp>
        <p:nvSpPr>
          <p:cNvPr id="2" name="TextBox 1">
            <a:extLst>
              <a:ext uri="{FF2B5EF4-FFF2-40B4-BE49-F238E27FC236}">
                <a16:creationId xmlns:a16="http://schemas.microsoft.com/office/drawing/2014/main" id="{63B58473-07F9-883E-A87F-C49DA84E72A5}"/>
              </a:ext>
            </a:extLst>
          </p:cNvPr>
          <p:cNvSpPr txBox="1"/>
          <p:nvPr/>
        </p:nvSpPr>
        <p:spPr bwMode="auto">
          <a:xfrm>
            <a:off x="855023" y="700644"/>
            <a:ext cx="7308537" cy="923330"/>
          </a:xfrm>
          <a:prstGeom prst="rect">
            <a:avLst/>
          </a:prstGeom>
          <a:noFill/>
          <a:ln w="19050" algn="ctr">
            <a:noFill/>
            <a:miter lim="800000"/>
          </a:ln>
        </p:spPr>
        <p:txBody>
          <a:bodyPr wrap="square" lIns="0" tIns="0" rIns="0" bIns="0" rtlCol="0">
            <a:spAutoFit/>
          </a:bodyPr>
          <a:lstStyle/>
          <a:p>
            <a:r>
              <a:rPr lang="en-US" sz="2000" dirty="0"/>
              <a:t>Add some libraries :</a:t>
            </a:r>
          </a:p>
          <a:p>
            <a:r>
              <a:rPr lang="en-US" sz="2000" dirty="0" err="1"/>
              <a:t>npm</a:t>
            </a:r>
            <a:r>
              <a:rPr lang="en-US" sz="2000" dirty="0"/>
              <a:t> </a:t>
            </a:r>
            <a:r>
              <a:rPr lang="en-US" sz="2000" dirty="0" err="1"/>
              <a:t>i</a:t>
            </a:r>
            <a:r>
              <a:rPr lang="en-US" sz="2000" dirty="0"/>
              <a:t> @reduxjs/toolkit@next react-redux </a:t>
            </a:r>
            <a:r>
              <a:rPr lang="en-US" sz="2000" dirty="0" err="1"/>
              <a:t>axios</a:t>
            </a:r>
            <a:r>
              <a:rPr lang="en-US" sz="2000" dirty="0"/>
              <a:t> </a:t>
            </a:r>
          </a:p>
          <a:p>
            <a:endParaRPr lang="en-IN" sz="2000" dirty="0" err="1"/>
          </a:p>
        </p:txBody>
      </p:sp>
    </p:spTree>
    <p:extLst>
      <p:ext uri="{BB962C8B-B14F-4D97-AF65-F5344CB8AC3E}">
        <p14:creationId xmlns:p14="http://schemas.microsoft.com/office/powerpoint/2010/main" val="146679937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8</a:t>
            </a:fld>
            <a:endParaRPr lang="en-US"/>
          </a:p>
        </p:txBody>
      </p:sp>
      <p:sp>
        <p:nvSpPr>
          <p:cNvPr id="5" name="Title 4"/>
          <p:cNvSpPr>
            <a:spLocks noGrp="1"/>
          </p:cNvSpPr>
          <p:nvPr>
            <p:ph type="title"/>
          </p:nvPr>
        </p:nvSpPr>
        <p:spPr>
          <a:xfrm>
            <a:off x="191135" y="109220"/>
            <a:ext cx="7972425" cy="203133"/>
          </a:xfrm>
        </p:spPr>
        <p:txBody>
          <a:bodyPr wrap="square"/>
          <a:lstStyle/>
          <a:p>
            <a:r>
              <a:rPr lang="en-US" sz="1200" b="1" dirty="0">
                <a:solidFill>
                  <a:srgbClr val="0070C0"/>
                </a:solidFill>
              </a:rPr>
              <a:t>REDUX</a:t>
            </a:r>
            <a:r>
              <a:rPr lang="en-US" sz="1000" dirty="0"/>
              <a:t> </a:t>
            </a:r>
            <a:r>
              <a:rPr lang="en-US" sz="1200" b="1" dirty="0">
                <a:solidFill>
                  <a:srgbClr val="0070C0"/>
                </a:solidFill>
              </a:rPr>
              <a:t>toolkit</a:t>
            </a:r>
            <a:r>
              <a:rPr lang="en-US" sz="1000" dirty="0"/>
              <a:t> </a:t>
            </a:r>
            <a:r>
              <a:rPr lang="en-US" sz="1200" b="1" dirty="0">
                <a:solidFill>
                  <a:srgbClr val="0070C0"/>
                </a:solidFill>
              </a:rPr>
              <a:t>has</a:t>
            </a:r>
            <a:r>
              <a:rPr lang="en-US" sz="1000" dirty="0"/>
              <a:t> </a:t>
            </a:r>
            <a:r>
              <a:rPr lang="en-US" sz="1200" b="1" dirty="0">
                <a:solidFill>
                  <a:srgbClr val="0070C0"/>
                </a:solidFill>
              </a:rPr>
              <a:t>a</a:t>
            </a:r>
            <a:r>
              <a:rPr lang="en-US" sz="1000" dirty="0"/>
              <a:t> </a:t>
            </a:r>
            <a:r>
              <a:rPr lang="en-US" sz="1200" b="1" dirty="0">
                <a:solidFill>
                  <a:srgbClr val="0070C0"/>
                </a:solidFill>
              </a:rPr>
              <a:t>configure</a:t>
            </a:r>
            <a:r>
              <a:rPr lang="en-US" sz="1000" dirty="0"/>
              <a:t> </a:t>
            </a:r>
            <a:r>
              <a:rPr lang="en-US" sz="1200" b="1" dirty="0">
                <a:solidFill>
                  <a:srgbClr val="0070C0"/>
                </a:solidFill>
              </a:rPr>
              <a:t>store</a:t>
            </a:r>
            <a:r>
              <a:rPr lang="en-US" sz="1000" dirty="0"/>
              <a:t> </a:t>
            </a:r>
            <a:r>
              <a:rPr lang="en-US" sz="1200" b="1" dirty="0">
                <a:solidFill>
                  <a:srgbClr val="0070C0"/>
                </a:solidFill>
              </a:rPr>
              <a:t>API</a:t>
            </a:r>
            <a:endParaRPr lang="en-GB" altLang="en-US" sz="2000" dirty="0"/>
          </a:p>
        </p:txBody>
      </p:sp>
    </p:spTree>
    <p:extLst>
      <p:ext uri="{BB962C8B-B14F-4D97-AF65-F5344CB8AC3E}">
        <p14:creationId xmlns:p14="http://schemas.microsoft.com/office/powerpoint/2010/main" val="139345416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9</a:t>
            </a:fld>
            <a:endParaRPr lang="en-US"/>
          </a:p>
        </p:txBody>
      </p:sp>
      <p:sp>
        <p:nvSpPr>
          <p:cNvPr id="7" name="Text Box 6"/>
          <p:cNvSpPr txBox="1"/>
          <p:nvPr/>
        </p:nvSpPr>
        <p:spPr>
          <a:xfrm>
            <a:off x="600710" y="22250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graphicFrame>
        <p:nvGraphicFramePr>
          <p:cNvPr id="2" name="Object 1">
            <a:hlinkClick r:id="" action="ppaction://ole?verb=0"/>
          </p:cNvPr>
          <p:cNvGraphicFramePr>
            <a:graphicFrameLocks noChangeAspect="1"/>
          </p:cNvGraphicFramePr>
          <p:nvPr/>
        </p:nvGraphicFramePr>
        <p:xfrm>
          <a:off x="6207125" y="509905"/>
          <a:ext cx="971550" cy="628650"/>
        </p:xfrm>
        <a:graphic>
          <a:graphicData uri="http://schemas.openxmlformats.org/presentationml/2006/ole">
            <mc:AlternateContent xmlns:mc="http://schemas.openxmlformats.org/markup-compatibility/2006">
              <mc:Choice xmlns:v="urn:schemas-microsoft-com:vml" Requires="v">
                <p:oleObj showAsIcon="1" r:id="rId2" imgW="971550" imgH="628650" progId="Package">
                  <p:embed/>
                </p:oleObj>
              </mc:Choice>
              <mc:Fallback>
                <p:oleObj showAsIcon="1" r:id="rId2" imgW="971550" imgH="628650" progId="Package">
                  <p:embed/>
                  <p:pic>
                    <p:nvPicPr>
                      <p:cNvPr id="0" name="Picture 3072"/>
                      <p:cNvPicPr/>
                      <p:nvPr/>
                    </p:nvPicPr>
                    <p:blipFill>
                      <a:blip r:embed="rId3"/>
                      <a:stretch>
                        <a:fillRect/>
                      </a:stretch>
                    </p:blipFill>
                    <p:spPr>
                      <a:xfrm>
                        <a:off x="6207125" y="509905"/>
                        <a:ext cx="971550" cy="628650"/>
                      </a:xfrm>
                      <a:prstGeom prst="rect">
                        <a:avLst/>
                      </a:prstGeom>
                    </p:spPr>
                  </p:pic>
                </p:oleObj>
              </mc:Fallback>
            </mc:AlternateContent>
          </a:graphicData>
        </a:graphic>
      </p:graphicFrame>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683</Words>
  <Application>Microsoft Office PowerPoint</Application>
  <PresentationFormat>On-screen Show (16:9)</PresentationFormat>
  <Paragraphs>72</Paragraphs>
  <Slides>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7" baseType="lpstr">
      <vt:lpstr>var(--ifm-font-family-monospace)</vt:lpstr>
      <vt:lpstr>Garamond</vt:lpstr>
      <vt:lpstr>system-ui</vt:lpstr>
      <vt:lpstr>Wingdings</vt:lpstr>
      <vt:lpstr>Google Sans</vt:lpstr>
      <vt:lpstr>Arial</vt:lpstr>
      <vt:lpstr>MC Powerpoint Template</vt:lpstr>
      <vt:lpstr>Package</vt:lpstr>
      <vt:lpstr>Course Title - Web System Engineering</vt:lpstr>
      <vt:lpstr>REDUX store using the official create store function</vt:lpstr>
      <vt:lpstr>REDUX toolkit has a configure store API</vt:lpstr>
      <vt:lpstr>REDUX toolkit has a configure store API</vt:lpstr>
      <vt:lpstr>REDUX toolkit has a configure store API</vt:lpstr>
      <vt:lpstr>REDUX toolkit has a configure store API</vt:lpstr>
      <vt:lpstr>REDUX toolkit has a configure store API</vt:lpstr>
      <vt:lpstr>REDUX toolkit has a configure store API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cp:revision>
  <dcterms:created xsi:type="dcterms:W3CDTF">2016-09-09T13:34:00Z</dcterms:created>
  <dcterms:modified xsi:type="dcterms:W3CDTF">2025-04-04T05:36:42Z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