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1"/>
  </p:handoutMasterIdLst>
  <p:sldIdLst>
    <p:sldId id="491" r:id="rId3"/>
    <p:sldId id="544" r:id="rId5"/>
    <p:sldId id="778" r:id="rId6"/>
    <p:sldId id="779" r:id="rId7"/>
    <p:sldId id="780" r:id="rId8"/>
    <p:sldId id="781" r:id="rId9"/>
    <p:sldId id="743" r:id="rId10"/>
  </p:sldIdLst>
  <p:sldSz cx="9144000" cy="5143500" type="screen16x9"/>
  <p:notesSz cx="6858000" cy="9296400"/>
  <p:embeddedFontLst>
    <p:embeddedFont>
      <p:font typeface="Roboto" panose="02000000000000000000" pitchFamily="2" charset="0"/>
      <p:regular r:id="rId15"/>
      <p:bold r:id="rId16"/>
    </p:embeddedFont>
    <p:embeddedFont>
      <p:font typeface="Garamond" panose="02020404030301010803" charset="0"/>
      <p:regular r:id="rId17"/>
      <p:bold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31"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08"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31"/>
        <p:guide orient="horz" pos="394"/>
        <p:guide pos="584"/>
        <p:guide pos="5235"/>
        <p:guide pos="2902"/>
        <p:guide pos="5108"/>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8"/>
        <p:guide orient="horz" pos="5484"/>
        <p:guide orient="horz" pos="5773"/>
        <p:guide pos="307"/>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2.xml"/><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81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50875" y="2685415"/>
            <a:ext cx="8329295" cy="381000"/>
          </a:xfrm>
        </p:spPr>
        <p:txBody>
          <a:bodyPr/>
          <a:lstStyle/>
          <a:p>
            <a:pPr algn="l"/>
            <a:r>
              <a:rPr lang="en-US" dirty="0"/>
              <a:t>Topic Title -</a:t>
            </a:r>
            <a:r>
              <a:rPr lang="en-GB" altLang="en-US" dirty="0"/>
              <a:t> </a:t>
            </a:r>
            <a:r>
              <a:rPr lang="en-GB" altLang="en-US" sz="1800" b="1" dirty="0">
                <a:solidFill>
                  <a:srgbClr val="0070C0"/>
                </a:solidFill>
              </a:rPr>
              <a:t>I</a:t>
            </a:r>
            <a:r>
              <a:rPr lang="en-US" altLang="en-GB" sz="1800" b="1" dirty="0">
                <a:solidFill>
                  <a:srgbClr val="0070C0"/>
                </a:solidFill>
              </a:rPr>
              <a:t>ntroduction to AJAX</a:t>
            </a:r>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262890" y="699135"/>
            <a:ext cx="8079740" cy="1076325"/>
          </a:xfrm>
          <a:prstGeom prst="rect">
            <a:avLst/>
          </a:prstGeom>
        </p:spPr>
        <p:txBody>
          <a:bodyPr wrap="square">
            <a:spAutoFit/>
          </a:bodyPr>
          <a:p>
            <a:r>
              <a:rPr sz="1600"/>
              <a:t>AJAX (Asynchronous JavaScript and XML) is a technique used in web development that allows web pages to load and update content asynchronously (in the background) without requiring a page reload. This makes web applications feel faster and more dynamic, providing a smoother user experience.</a:t>
            </a:r>
            <a:endParaRPr sz="1600"/>
          </a:p>
        </p:txBody>
      </p:sp>
      <p:sp>
        <p:nvSpPr>
          <p:cNvPr id="3" name="Text Box 2"/>
          <p:cNvSpPr txBox="1"/>
          <p:nvPr/>
        </p:nvSpPr>
        <p:spPr>
          <a:xfrm>
            <a:off x="339090" y="2058670"/>
            <a:ext cx="8004175" cy="1887220"/>
          </a:xfrm>
          <a:prstGeom prst="rect">
            <a:avLst/>
          </a:prstGeom>
        </p:spPr>
        <p:txBody>
          <a:bodyPr wrap="square">
            <a:spAutoFit/>
          </a:bodyPr>
          <a:p>
            <a:pPr>
              <a:spcAft>
                <a:spcPct val="60000"/>
              </a:spcAft>
            </a:pPr>
            <a:r>
              <a:rPr sz="2200" b="1"/>
              <a:t>1. Asynchronous Communication</a:t>
            </a:r>
            <a:endParaRPr sz="2200" b="1"/>
          </a:p>
          <a:p>
            <a:pPr>
              <a:buFont typeface="Arial" panose="020B0604020202020204"/>
              <a:buChar char="•"/>
            </a:pPr>
            <a:r>
              <a:rPr sz="1600"/>
              <a:t>Traditionally, when a user interacts with a website, the entire page reloads to reflect changes (e.g., submitting a form or navigating to a new page).</a:t>
            </a:r>
            <a:endParaRPr sz="1600"/>
          </a:p>
          <a:p>
            <a:pPr>
              <a:buFont typeface="Arial" panose="020B0604020202020204"/>
              <a:buChar char="•"/>
            </a:pPr>
            <a:r>
              <a:rPr sz="1600"/>
              <a:t>With AJAX, only part of the web page is updated, and the server response is processed asynchronously, meaning it happens in the background while the user continues interacting with the page.</a:t>
            </a:r>
            <a:endParaRPr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295910" y="581025"/>
            <a:ext cx="8684260" cy="3190875"/>
          </a:xfrm>
          <a:prstGeom prst="rect">
            <a:avLst/>
          </a:prstGeom>
        </p:spPr>
        <p:txBody>
          <a:bodyPr wrap="square">
            <a:spAutoFit/>
          </a:bodyPr>
          <a:p>
            <a:pPr>
              <a:spcAft>
                <a:spcPct val="60000"/>
              </a:spcAft>
            </a:pPr>
            <a:r>
              <a:rPr sz="2200" b="1"/>
              <a:t>2. XMLHTTPRequest Object</a:t>
            </a:r>
            <a:endParaRPr sz="2200" b="1"/>
          </a:p>
          <a:p>
            <a:pPr>
              <a:buFont typeface="Arial" panose="020B0604020202020204"/>
              <a:buChar char="•"/>
            </a:pPr>
            <a:r>
              <a:rPr sz="1600"/>
              <a:t>The core of AJAX is the XMLHttpRequest (XHR) object, which is used to send requests to the server and receive data in return. Even though the term "XML" is in the name, AJAX can work with a variety of data formats, including JSON, HTML, and plain text.</a:t>
            </a:r>
            <a:endParaRPr sz="1600"/>
          </a:p>
          <a:p>
            <a:pPr>
              <a:spcAft>
                <a:spcPct val="60000"/>
              </a:spcAft>
            </a:pPr>
            <a:r>
              <a:rPr sz="2200" b="1"/>
              <a:t>3. How it Works</a:t>
            </a:r>
            <a:endParaRPr sz="2200" b="1"/>
          </a:p>
          <a:p>
            <a:pPr>
              <a:buFont typeface="Arial" panose="020B0604020202020204"/>
              <a:buChar char="•"/>
            </a:pPr>
            <a:r>
              <a:rPr sz="1600"/>
              <a:t>JavaScript: The client-side JavaScript code sends a request to the server (using XHR).</a:t>
            </a:r>
            <a:endParaRPr sz="1600"/>
          </a:p>
          <a:p>
            <a:pPr>
              <a:buFont typeface="Arial" panose="020B0604020202020204"/>
              <a:buChar char="•"/>
            </a:pPr>
            <a:r>
              <a:rPr sz="1600"/>
              <a:t>Server-side: The server processes the request and sends back the response (usually data like JSON or XML).</a:t>
            </a:r>
            <a:endParaRPr sz="1600"/>
          </a:p>
          <a:p>
            <a:pPr>
              <a:buFont typeface="Arial" panose="020B0604020202020204"/>
              <a:buChar char="•"/>
            </a:pPr>
            <a:r>
              <a:rPr sz="1600"/>
              <a:t>JavaScript (again): The client-side JavaScript processes the response and updates the webpage dynamically, without requiring a page reload.</a:t>
            </a:r>
            <a:endParaRPr sz="160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191135" y="415925"/>
            <a:ext cx="8069580" cy="2133600"/>
          </a:xfrm>
          <a:prstGeom prst="rect">
            <a:avLst/>
          </a:prstGeom>
        </p:spPr>
        <p:txBody>
          <a:bodyPr wrap="square">
            <a:spAutoFit/>
          </a:bodyPr>
          <a:p>
            <a:pPr>
              <a:spcAft>
                <a:spcPct val="60000"/>
              </a:spcAft>
            </a:pPr>
            <a:r>
              <a:rPr sz="2200" b="1"/>
              <a:t>4. Benefits of AJAX</a:t>
            </a:r>
            <a:endParaRPr sz="2200" b="1"/>
          </a:p>
          <a:p>
            <a:pPr>
              <a:buFont typeface="Arial" panose="020B0604020202020204"/>
              <a:buChar char="•"/>
            </a:pPr>
            <a:r>
              <a:rPr sz="1600"/>
              <a:t>Faster User Experience: Only small portions of the page are updated, reducing load time.</a:t>
            </a:r>
            <a:endParaRPr sz="1600"/>
          </a:p>
          <a:p>
            <a:pPr>
              <a:buFont typeface="Arial" panose="020B0604020202020204"/>
              <a:buChar char="•"/>
            </a:pPr>
            <a:r>
              <a:rPr sz="1600"/>
              <a:t>Reduced Bandwidth: Since the entire page isn't reloaded, less data is transferred between the server and the client.</a:t>
            </a:r>
            <a:endParaRPr sz="1600"/>
          </a:p>
          <a:p>
            <a:pPr>
              <a:buFont typeface="Arial" panose="020B0604020202020204"/>
              <a:buChar char="•"/>
            </a:pPr>
            <a:r>
              <a:rPr sz="1600"/>
              <a:t>Improved Interactivity: AJAX enables dynamic updates, such as live search, interactive forms, real-time notifications, etc.</a:t>
            </a:r>
            <a:endParaRPr sz="1600"/>
          </a:p>
        </p:txBody>
      </p:sp>
      <p:sp>
        <p:nvSpPr>
          <p:cNvPr id="3" name="Text Box 2"/>
          <p:cNvSpPr txBox="1"/>
          <p:nvPr/>
        </p:nvSpPr>
        <p:spPr>
          <a:xfrm>
            <a:off x="273685" y="2670175"/>
            <a:ext cx="8192135" cy="1394460"/>
          </a:xfrm>
          <a:prstGeom prst="rect">
            <a:avLst/>
          </a:prstGeom>
        </p:spPr>
        <p:txBody>
          <a:bodyPr wrap="square">
            <a:spAutoFit/>
          </a:bodyPr>
          <a:p>
            <a:pPr>
              <a:spcAft>
                <a:spcPct val="60000"/>
              </a:spcAft>
            </a:pPr>
            <a:r>
              <a:rPr sz="2200" b="1"/>
              <a:t>6. AJAX with JSON (Modern Approach)</a:t>
            </a:r>
            <a:endParaRPr sz="2200" b="1"/>
          </a:p>
          <a:p>
            <a:pPr>
              <a:buFont typeface="Arial" panose="020B0604020202020204"/>
              <a:buChar char="•"/>
            </a:pPr>
            <a:r>
              <a:rPr sz="1600"/>
              <a:t>Although AJAX traditionally used XML, today JSON is much more common because it's easier to work with in JavaScript. JSON is lightweight, easy to parse, and integrates well with JavaScript.</a:t>
            </a:r>
            <a:endParaRPr sz="160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
        <p:nvSpPr>
          <p:cNvPr id="2" name="Text Box 1"/>
          <p:cNvSpPr txBox="1"/>
          <p:nvPr/>
        </p:nvSpPr>
        <p:spPr>
          <a:xfrm>
            <a:off x="251460" y="592455"/>
            <a:ext cx="8091805" cy="1394460"/>
          </a:xfrm>
          <a:prstGeom prst="rect">
            <a:avLst/>
          </a:prstGeom>
        </p:spPr>
        <p:txBody>
          <a:bodyPr wrap="square">
            <a:spAutoFit/>
          </a:bodyPr>
          <a:p>
            <a:pPr>
              <a:spcAft>
                <a:spcPct val="60000"/>
              </a:spcAft>
            </a:pPr>
            <a:r>
              <a:rPr sz="2200" b="1"/>
              <a:t>7. AJAX with Fetch API (Modern Replacement)</a:t>
            </a:r>
            <a:endParaRPr sz="2200" b="1"/>
          </a:p>
          <a:p>
            <a:pPr>
              <a:buFont typeface="Arial" panose="020B0604020202020204"/>
              <a:buChar char="•"/>
            </a:pPr>
            <a:r>
              <a:rPr sz="1600"/>
              <a:t>A more modern and cleaner way to make AJAX requests is using the Fetch API, which is built into JavaScript and provides a promise-based approach to handle asynchronous code.</a:t>
            </a:r>
            <a:endParaRPr sz="1600"/>
          </a:p>
        </p:txBody>
      </p:sp>
      <p:graphicFrame>
        <p:nvGraphicFramePr>
          <p:cNvPr id="3" name="Object 2">
            <a:hlinkClick r:id="" action="ppaction://ole?verb="/>
          </p:cNvPr>
          <p:cNvGraphicFramePr>
            <a:graphicFrameLocks noChangeAspect="1"/>
          </p:cNvGraphicFramePr>
          <p:nvPr/>
        </p:nvGraphicFramePr>
        <p:xfrm>
          <a:off x="448310" y="2719070"/>
          <a:ext cx="2312670" cy="1496695"/>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448310" y="2719070"/>
                        <a:ext cx="2312670" cy="1496695"/>
                      </a:xfrm>
                      <a:prstGeom prst="rect">
                        <a:avLst/>
                      </a:prstGeom>
                    </p:spPr>
                  </p:pic>
                </p:oleObj>
              </mc:Fallback>
            </mc:AlternateContent>
          </a:graphicData>
        </a:graphic>
      </p:graphicFrame>
      <p:graphicFrame>
        <p:nvGraphicFramePr>
          <p:cNvPr id="6" name="Object 5">
            <a:hlinkClick r:id="" action="ppaction://ole?verb="/>
          </p:cNvPr>
          <p:cNvGraphicFramePr>
            <a:graphicFrameLocks noChangeAspect="1"/>
          </p:cNvGraphicFramePr>
          <p:nvPr/>
        </p:nvGraphicFramePr>
        <p:xfrm>
          <a:off x="6053455" y="2571750"/>
          <a:ext cx="2873375" cy="1859280"/>
        </p:xfrm>
        <a:graphic>
          <a:graphicData uri="http://schemas.openxmlformats.org/presentationml/2006/ole">
            <mc:AlternateContent xmlns:mc="http://schemas.openxmlformats.org/markup-compatibility/2006">
              <mc:Choice xmlns:v="urn:schemas-microsoft-com:vml" Requires="v">
                <p:oleObj spid="_x0000_s1026" name="" showAsIcon="1" r:id="rId3" imgW="971550" imgH="628650" progId="Package">
                  <p:embed/>
                </p:oleObj>
              </mc:Choice>
              <mc:Fallback>
                <p:oleObj name="" showAsIcon="1" r:id="rId3" imgW="971550" imgH="628650" progId="Package">
                  <p:embed/>
                  <p:pic>
                    <p:nvPicPr>
                      <p:cNvPr id="0" name="Picture 1025"/>
                      <p:cNvPicPr/>
                      <p:nvPr/>
                    </p:nvPicPr>
                    <p:blipFill>
                      <a:blip r:embed="rId4"/>
                      <a:stretch>
                        <a:fillRect/>
                      </a:stretch>
                    </p:blipFill>
                    <p:spPr>
                      <a:xfrm>
                        <a:off x="6053455" y="2571750"/>
                        <a:ext cx="2873375" cy="1859280"/>
                      </a:xfrm>
                      <a:prstGeom prst="rect">
                        <a:avLst/>
                      </a:prstGeom>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b="1">
                <a:solidFill>
                  <a:srgbClr val="0070C0"/>
                </a:solidFill>
                <a:sym typeface="+mn-ea"/>
              </a:rPr>
              <a:t>I</a:t>
            </a:r>
            <a:r>
              <a:rPr altLang="en-GB" sz="2000" b="1">
                <a:solidFill>
                  <a:srgbClr val="0070C0"/>
                </a:solidFill>
                <a:sym typeface="+mn-ea"/>
              </a:rPr>
              <a:t>ntroduction to AJAX</a:t>
            </a:r>
            <a:endParaRPr lang="en-US" altLang="en-GB" sz="200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501015" y="2571750"/>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2431</Words>
  <Application>WPS Presentation</Application>
  <PresentationFormat>On-screen Show (16:9)</PresentationFormat>
  <Paragraphs>60</Paragraphs>
  <Slides>7</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18" baseType="lpstr">
      <vt:lpstr>Arial</vt:lpstr>
      <vt:lpstr>SimSun</vt:lpstr>
      <vt:lpstr>Wingdings</vt:lpstr>
      <vt:lpstr>Roboto</vt:lpstr>
      <vt:lpstr>Arial</vt:lpstr>
      <vt:lpstr>Microsoft YaHei</vt:lpstr>
      <vt:lpstr>Arial Unicode MS</vt:lpstr>
      <vt:lpstr>Garamond</vt:lpstr>
      <vt:lpstr>MC Powerpoint Template</vt:lpstr>
      <vt:lpstr>Package</vt:lpstr>
      <vt:lpstr>Package</vt:lpstr>
      <vt:lpstr>Course Title - Web System Engineering</vt:lpstr>
      <vt:lpstr>Managing web page styles using JavaScript and CSS</vt:lpstr>
      <vt:lpstr>Introduction to AJAX</vt:lpstr>
      <vt:lpstr>Introduction to AJAX</vt:lpstr>
      <vt:lpstr>Introduction to AJAX</vt:lpstr>
      <vt:lpstr>Introduction to AJAX</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34</cp:revision>
  <dcterms:created xsi:type="dcterms:W3CDTF">2016-09-09T13:34:00Z</dcterms:created>
  <dcterms:modified xsi:type="dcterms:W3CDTF">2025-03-08T07:40:22Z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