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12"/>
  </p:handoutMasterIdLst>
  <p:sldIdLst>
    <p:sldId id="491" r:id="rId3"/>
    <p:sldId id="544" r:id="rId5"/>
    <p:sldId id="778" r:id="rId6"/>
    <p:sldId id="779" r:id="rId7"/>
    <p:sldId id="780" r:id="rId8"/>
    <p:sldId id="781" r:id="rId9"/>
    <p:sldId id="782" r:id="rId10"/>
    <p:sldId id="743" r:id="rId11"/>
  </p:sldIdLst>
  <p:sldSz cx="9144000" cy="5143500" type="screen16x9"/>
  <p:notesSz cx="6858000" cy="9296400"/>
  <p:embeddedFontLst>
    <p:embeddedFont>
      <p:font typeface="Roboto" panose="02000000000000000000" pitchFamily="2" charset="0"/>
      <p:regular r:id="rId16"/>
      <p:bold r:id="rId17"/>
    </p:embeddedFont>
    <p:embeddedFont>
      <p:font typeface="Garamond" panose="02020404030301010803" charset="0"/>
      <p:regular r:id="rId18"/>
      <p:bold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62" userDrawn="1">
          <p15:clr>
            <a:srgbClr val="A4A3A4"/>
          </p15:clr>
        </p15:guide>
        <p15:guide id="2" orient="horz" pos="331"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08" userDrawn="1">
          <p15:clr>
            <a:srgbClr val="A4A3A4"/>
          </p15:clr>
        </p15:guide>
        <p15:guide id="9" pos="6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62"/>
        <p:guide orient="horz" pos="331"/>
        <p:guide orient="horz" pos="394"/>
        <p:guide pos="584"/>
        <p:guide pos="5235"/>
        <p:guide pos="2902"/>
        <p:guide pos="5108"/>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8"/>
        <p:guide orient="horz" pos="5484"/>
        <p:guide orient="horz" pos="5773"/>
        <p:guide pos="307"/>
        <p:guide pos="403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0819" y="2181230"/>
            <a:ext cx="7069512" cy="516255"/>
          </a:xfrm>
        </p:spPr>
        <p:txBody>
          <a:bodyPr/>
          <a:lstStyle/>
          <a:p>
            <a:pPr algn="l"/>
            <a:r>
              <a:rPr lang="en-US" dirty="0"/>
              <a:t>Course Title - </a:t>
            </a:r>
            <a:r>
              <a:rPr lang="en-GB" altLang="en-US" sz="1800" b="1" dirty="0">
                <a:solidFill>
                  <a:srgbClr val="0070C0"/>
                </a:solidFill>
              </a:rPr>
              <a:t>Web System Engineering</a:t>
            </a:r>
            <a:endParaRPr lang="en-GB" altLang="en-US" sz="1800" b="1" dirty="0">
              <a:solidFill>
                <a:srgbClr val="0070C0"/>
              </a:solidFill>
            </a:endParaRPr>
          </a:p>
        </p:txBody>
      </p:sp>
      <p:sp>
        <p:nvSpPr>
          <p:cNvPr id="5" name="Text Placeholder 4"/>
          <p:cNvSpPr>
            <a:spLocks noGrp="1"/>
          </p:cNvSpPr>
          <p:nvPr>
            <p:ph type="body" idx="1"/>
          </p:nvPr>
        </p:nvSpPr>
        <p:spPr>
          <a:xfrm>
            <a:off x="650875" y="2685415"/>
            <a:ext cx="8329295" cy="381000"/>
          </a:xfrm>
        </p:spPr>
        <p:txBody>
          <a:bodyPr/>
          <a:lstStyle/>
          <a:p>
            <a:pPr algn="l"/>
            <a:r>
              <a:rPr lang="en-US" dirty="0"/>
              <a:t>Topic Title -</a:t>
            </a:r>
            <a:r>
              <a:rPr lang="en-GB" altLang="en-US" dirty="0"/>
              <a:t> </a:t>
            </a:r>
            <a:r>
              <a:rPr lang="en-US" altLang="en-GB" sz="1800" b="1" dirty="0">
                <a:solidFill>
                  <a:srgbClr val="0070C0"/>
                </a:solidFill>
              </a:rPr>
              <a:t>Introduction to Web Design from an Evolutionary Perspective</a:t>
            </a:r>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££/03/2025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US" altLang="en-GB" sz="2000"/>
              <a:t>Introduction to Web Design from an Evolutionary Perspective</a:t>
            </a:r>
            <a:endParaRPr lang="en-US" altLang="en-GB" sz="2000"/>
          </a:p>
        </p:txBody>
      </p:sp>
      <p:sp>
        <p:nvSpPr>
          <p:cNvPr id="2" name="Text Box 1"/>
          <p:cNvSpPr txBox="1"/>
          <p:nvPr/>
        </p:nvSpPr>
        <p:spPr>
          <a:xfrm>
            <a:off x="296545" y="1294765"/>
            <a:ext cx="8169910" cy="2306955"/>
          </a:xfrm>
          <a:prstGeom prst="rect">
            <a:avLst/>
          </a:prstGeom>
        </p:spPr>
        <p:txBody>
          <a:bodyPr wrap="square">
            <a:spAutoFit/>
          </a:bodyPr>
          <a:p>
            <a:r>
              <a:rPr sz="1600"/>
              <a:t>Web design has evolved significantly since the early days of the internet. From static, text-heavy pages to interactive, multimedia-rich experiences, the web has gone through many stages of development. </a:t>
            </a:r>
            <a:endParaRPr sz="1600"/>
          </a:p>
          <a:p>
            <a:endParaRPr sz="1600"/>
          </a:p>
          <a:p>
            <a:r>
              <a:rPr sz="1600"/>
              <a:t>One of the most significant milestones in this evolution was the introduction of HTML5, which has become the standard for building modern, responsive, and dynamic websites. </a:t>
            </a:r>
            <a:endParaRPr sz="1600"/>
          </a:p>
          <a:p>
            <a:endParaRPr sz="1600"/>
          </a:p>
          <a:p>
            <a:r>
              <a:rPr sz="1600"/>
              <a:t>Let’s explore this evolution from a web design perspective, focusing on the role of HTML5 in shaping the internet as we know it today.</a:t>
            </a:r>
            <a:endParaRPr sz="16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US" altLang="en-GB" sz="2000"/>
              <a:t>Introduction to Web Design from an Evolutionary Perspective</a:t>
            </a:r>
            <a:endParaRPr lang="en-US" altLang="en-GB" sz="2000"/>
          </a:p>
        </p:txBody>
      </p:sp>
      <p:sp>
        <p:nvSpPr>
          <p:cNvPr id="2" name="Text Box 1"/>
          <p:cNvSpPr txBox="1"/>
          <p:nvPr/>
        </p:nvSpPr>
        <p:spPr>
          <a:xfrm>
            <a:off x="317500" y="589598"/>
            <a:ext cx="5080000" cy="337185"/>
          </a:xfrm>
          <a:prstGeom prst="rect">
            <a:avLst/>
          </a:prstGeom>
        </p:spPr>
        <p:txBody>
          <a:bodyPr>
            <a:spAutoFit/>
          </a:bodyPr>
          <a:p>
            <a:r>
              <a:rPr sz="1600"/>
              <a:t>1. The Early Days of the Web: Static Pages (1990s)</a:t>
            </a:r>
            <a:endParaRPr sz="1600"/>
          </a:p>
        </p:txBody>
      </p:sp>
      <p:sp>
        <p:nvSpPr>
          <p:cNvPr id="3" name="Text Box 2"/>
          <p:cNvSpPr txBox="1"/>
          <p:nvPr/>
        </p:nvSpPr>
        <p:spPr>
          <a:xfrm>
            <a:off x="658495" y="1101090"/>
            <a:ext cx="8211820" cy="2799715"/>
          </a:xfrm>
          <a:prstGeom prst="rect">
            <a:avLst/>
          </a:prstGeom>
        </p:spPr>
        <p:txBody>
          <a:bodyPr wrap="square">
            <a:spAutoFit/>
          </a:bodyPr>
          <a:p>
            <a:r>
              <a:rPr sz="1600"/>
              <a:t>In the early 1990s, the internet was a largely text-based environment, and web pages were primarily composed of simple HTML. The first version of HTML was developed by Tim Berners-Lee in 1991, and it allowed users to create hyperlinks, structure text, and display images.</a:t>
            </a:r>
            <a:endParaRPr sz="1600"/>
          </a:p>
          <a:p>
            <a:endParaRPr sz="1600"/>
          </a:p>
          <a:p>
            <a:r>
              <a:rPr lang="en-US" altLang="en-GB" sz="1600"/>
              <a:t>Characteristics of early web design:</a:t>
            </a:r>
            <a:endParaRPr lang="en-US" altLang="en-GB" sz="1600"/>
          </a:p>
          <a:p>
            <a:pPr marL="285750" indent="-285750">
              <a:buFont typeface="Wingdings" panose="05000000000000000000" charset="0"/>
              <a:buChar char="Ø"/>
            </a:pPr>
            <a:endParaRPr lang="en-US" altLang="en-GB" sz="1600"/>
          </a:p>
          <a:p>
            <a:pPr marL="285750" indent="-285750">
              <a:buFont typeface="Wingdings" panose="05000000000000000000" charset="0"/>
              <a:buChar char="Ø"/>
            </a:pPr>
            <a:r>
              <a:rPr lang="en-US" altLang="en-GB" sz="1600"/>
              <a:t>Simple layouts with basic text and images</a:t>
            </a:r>
            <a:endParaRPr lang="en-US" altLang="en-GB" sz="1600"/>
          </a:p>
          <a:p>
            <a:pPr marL="285750" indent="-285750">
              <a:buFont typeface="Wingdings" panose="05000000000000000000" charset="0"/>
              <a:buChar char="Ø"/>
            </a:pPr>
            <a:r>
              <a:rPr lang="en-US" altLang="en-GB" sz="1600"/>
              <a:t>Limited multimedia support (e.g., early GIFs)</a:t>
            </a:r>
            <a:endParaRPr lang="en-US" altLang="en-GB" sz="1600"/>
          </a:p>
          <a:p>
            <a:pPr marL="285750" indent="-285750">
              <a:buFont typeface="Wingdings" panose="05000000000000000000" charset="0"/>
              <a:buChar char="Ø"/>
            </a:pPr>
            <a:r>
              <a:rPr lang="en-US" altLang="en-GB" sz="1600"/>
              <a:t>Basic navigation using hyperlinks</a:t>
            </a:r>
            <a:endParaRPr lang="en-US" altLang="en-GB" sz="1600"/>
          </a:p>
          <a:p>
            <a:pPr marL="285750" indent="-285750">
              <a:buFont typeface="Wingdings" panose="05000000000000000000" charset="0"/>
              <a:buChar char="Ø"/>
            </a:pPr>
            <a:r>
              <a:rPr lang="en-US" altLang="en-GB" sz="1600"/>
              <a:t>Limited user interaction</a:t>
            </a:r>
            <a:endParaRPr lang="en-US" altLang="en-GB" sz="160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US" altLang="en-GB" sz="2000"/>
              <a:t>Introduction to Web Design from an Evolutionary Perspective</a:t>
            </a:r>
            <a:endParaRPr lang="en-US" altLang="en-GB" sz="2000"/>
          </a:p>
        </p:txBody>
      </p:sp>
      <p:sp>
        <p:nvSpPr>
          <p:cNvPr id="2" name="Text Box 1"/>
          <p:cNvSpPr txBox="1"/>
          <p:nvPr/>
        </p:nvSpPr>
        <p:spPr>
          <a:xfrm>
            <a:off x="191135" y="675005"/>
            <a:ext cx="7806055" cy="337185"/>
          </a:xfrm>
          <a:prstGeom prst="rect">
            <a:avLst/>
          </a:prstGeom>
        </p:spPr>
        <p:txBody>
          <a:bodyPr wrap="square">
            <a:spAutoFit/>
          </a:bodyPr>
          <a:p>
            <a:r>
              <a:rPr sz="1600"/>
              <a:t>2. The Rise of Dynamic Content and Flash (Late 1990s to 2000s)</a:t>
            </a:r>
            <a:endParaRPr sz="1600"/>
          </a:p>
        </p:txBody>
      </p:sp>
      <p:sp>
        <p:nvSpPr>
          <p:cNvPr id="3" name="Text Box 2"/>
          <p:cNvSpPr txBox="1"/>
          <p:nvPr/>
        </p:nvSpPr>
        <p:spPr>
          <a:xfrm>
            <a:off x="558800" y="1086485"/>
            <a:ext cx="8422005" cy="829945"/>
          </a:xfrm>
          <a:prstGeom prst="rect">
            <a:avLst/>
          </a:prstGeom>
        </p:spPr>
        <p:txBody>
          <a:bodyPr wrap="square">
            <a:spAutoFit/>
          </a:bodyPr>
          <a:p>
            <a:r>
              <a:rPr sz="1600"/>
              <a:t>As the internet matured, there was a growing demand for more dynamic and engaging content. This led to the introduction of JavaScript and technologies like Adobe Flash. Flash, in particular, allowed designers to create rich,</a:t>
            </a:r>
            <a:endParaRPr sz="1600"/>
          </a:p>
        </p:txBody>
      </p:sp>
      <p:sp>
        <p:nvSpPr>
          <p:cNvPr id="6" name="Text Box 5"/>
          <p:cNvSpPr txBox="1"/>
          <p:nvPr/>
        </p:nvSpPr>
        <p:spPr>
          <a:xfrm>
            <a:off x="647065" y="1990725"/>
            <a:ext cx="8201025" cy="2057400"/>
          </a:xfrm>
          <a:prstGeom prst="rect">
            <a:avLst/>
          </a:prstGeom>
        </p:spPr>
        <p:txBody>
          <a:bodyPr wrap="square">
            <a:spAutoFit/>
          </a:bodyPr>
          <a:p>
            <a:pPr>
              <a:spcAft>
                <a:spcPct val="60000"/>
              </a:spcAft>
            </a:pPr>
            <a:r>
              <a:rPr sz="1900" b="1"/>
              <a:t>Key developments during this period:</a:t>
            </a:r>
            <a:endParaRPr sz="1900" b="1"/>
          </a:p>
          <a:p>
            <a:pPr marL="285750" indent="-285750">
              <a:buFont typeface="Wingdings" panose="05000000000000000000" charset="0"/>
              <a:buChar char="Ø"/>
            </a:pPr>
            <a:r>
              <a:rPr sz="1600"/>
              <a:t>JavaScript: Allowed for client-side interactivity, enabling dynamic updates to web pages without needing to refresh.</a:t>
            </a:r>
            <a:endParaRPr sz="1600"/>
          </a:p>
          <a:p>
            <a:pPr marL="285750" indent="-285750">
              <a:buFont typeface="Wingdings" panose="05000000000000000000" charset="0"/>
              <a:buChar char="Ø"/>
            </a:pPr>
            <a:r>
              <a:rPr sz="1600"/>
              <a:t>Flash: Used for multimedia-heavy websites with animations, games, and interactive elements.</a:t>
            </a:r>
            <a:endParaRPr sz="1600"/>
          </a:p>
          <a:p>
            <a:pPr marL="285750" indent="-285750">
              <a:buFont typeface="Wingdings" panose="05000000000000000000" charset="0"/>
              <a:buChar char="Ø"/>
            </a:pPr>
            <a:r>
              <a:rPr sz="1600"/>
              <a:t>CSS: Introduced to separate the style and layout from the content, allowing for more complex designs and layouts.</a:t>
            </a:r>
            <a:endParaRPr sz="16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US" altLang="en-GB" sz="2000"/>
              <a:t>Introduction to Web Design from an Evolutionary Perspective</a:t>
            </a:r>
            <a:endParaRPr lang="en-US" altLang="en-GB" sz="2000"/>
          </a:p>
        </p:txBody>
      </p:sp>
      <p:sp>
        <p:nvSpPr>
          <p:cNvPr id="2" name="Text Box 1"/>
          <p:cNvSpPr txBox="1"/>
          <p:nvPr/>
        </p:nvSpPr>
        <p:spPr>
          <a:xfrm>
            <a:off x="191135" y="751840"/>
            <a:ext cx="7973060" cy="337185"/>
          </a:xfrm>
          <a:prstGeom prst="rect">
            <a:avLst/>
          </a:prstGeom>
        </p:spPr>
        <p:txBody>
          <a:bodyPr wrap="square">
            <a:spAutoFit/>
          </a:bodyPr>
          <a:p>
            <a:r>
              <a:rPr sz="1600"/>
              <a:t>3. The Shift Toward Simplicity and Accessibility (Mid-2000s to Early 2010s)</a:t>
            </a:r>
            <a:endParaRPr sz="1600"/>
          </a:p>
        </p:txBody>
      </p:sp>
      <p:sp>
        <p:nvSpPr>
          <p:cNvPr id="3" name="Text Box 2"/>
          <p:cNvSpPr txBox="1"/>
          <p:nvPr/>
        </p:nvSpPr>
        <p:spPr>
          <a:xfrm>
            <a:off x="548005" y="1089025"/>
            <a:ext cx="8168005" cy="2303145"/>
          </a:xfrm>
          <a:prstGeom prst="rect">
            <a:avLst/>
          </a:prstGeom>
        </p:spPr>
        <p:txBody>
          <a:bodyPr wrap="square">
            <a:spAutoFit/>
          </a:bodyPr>
          <a:p>
            <a:pPr>
              <a:spcAft>
                <a:spcPct val="60000"/>
              </a:spcAft>
            </a:pPr>
            <a:r>
              <a:rPr sz="1900" b="1"/>
              <a:t>Notable advancements:</a:t>
            </a:r>
            <a:endParaRPr sz="1900" b="1"/>
          </a:p>
          <a:p>
            <a:pPr>
              <a:buFont typeface="Arial" panose="020B0604020202020204"/>
              <a:buChar char="•"/>
            </a:pPr>
            <a:r>
              <a:rPr sz="1600"/>
              <a:t>HTML4: The previous version of HTML was commonly used until HTML5 came into the picture. HTML4, while functional, was not built to handle multimedia or modern design needs very well.</a:t>
            </a:r>
            <a:endParaRPr sz="1600"/>
          </a:p>
          <a:p>
            <a:pPr>
              <a:buFont typeface="Arial" panose="020B0604020202020204"/>
              <a:buChar char="•"/>
            </a:pPr>
            <a:r>
              <a:rPr sz="1600"/>
              <a:t>CSS2 and CSS3: Improved styling and animations, with CSS3 enabling more advanced transitions and effects.</a:t>
            </a:r>
            <a:endParaRPr sz="1600"/>
          </a:p>
          <a:p>
            <a:pPr>
              <a:buFont typeface="Arial" panose="020B0604020202020204"/>
              <a:buChar char="•"/>
            </a:pPr>
            <a:r>
              <a:rPr sz="1600"/>
              <a:t>Mobile-first design: As mobile devices became more popular, web designers began focusing on creating websites that could work seamlessly across different screen sizes.</a:t>
            </a:r>
            <a:endParaRPr sz="16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US" altLang="en-GB" sz="2000"/>
              <a:t>Introduction to Web Design from an Evolutionary Perspective</a:t>
            </a:r>
            <a:endParaRPr lang="en-US" altLang="en-GB" sz="2000"/>
          </a:p>
        </p:txBody>
      </p:sp>
      <p:sp>
        <p:nvSpPr>
          <p:cNvPr id="2" name="Text Box 1"/>
          <p:cNvSpPr txBox="1"/>
          <p:nvPr/>
        </p:nvSpPr>
        <p:spPr>
          <a:xfrm>
            <a:off x="295275" y="598170"/>
            <a:ext cx="7991475" cy="337185"/>
          </a:xfrm>
          <a:prstGeom prst="rect">
            <a:avLst/>
          </a:prstGeom>
        </p:spPr>
        <p:txBody>
          <a:bodyPr wrap="square">
            <a:spAutoFit/>
          </a:bodyPr>
          <a:p>
            <a:r>
              <a:rPr sz="1600"/>
              <a:t>4. HTML5: A New Era of Web Design (2010s to Present)</a:t>
            </a:r>
            <a:endParaRPr sz="1600"/>
          </a:p>
        </p:txBody>
      </p:sp>
      <p:sp>
        <p:nvSpPr>
          <p:cNvPr id="6" name="Text Box 5"/>
          <p:cNvSpPr txBox="1"/>
          <p:nvPr/>
        </p:nvSpPr>
        <p:spPr>
          <a:xfrm>
            <a:off x="372110" y="1183640"/>
            <a:ext cx="8608695" cy="3502025"/>
          </a:xfrm>
          <a:prstGeom prst="rect">
            <a:avLst/>
          </a:prstGeom>
        </p:spPr>
        <p:txBody>
          <a:bodyPr>
            <a:noAutofit/>
          </a:bodyPr>
          <a:p>
            <a:pPr>
              <a:spcAft>
                <a:spcPct val="60000"/>
              </a:spcAft>
            </a:pPr>
            <a:r>
              <a:rPr sz="1200" b="1"/>
              <a:t>Key features of HTML5 that transformed web design:</a:t>
            </a:r>
            <a:endParaRPr sz="1200" b="1"/>
          </a:p>
          <a:p>
            <a:pPr marL="228600" indent="-228600">
              <a:buAutoNum type="arabicPeriod"/>
            </a:pPr>
            <a:r>
              <a:rPr sz="1200"/>
              <a:t>Native Multimedia Support:</a:t>
            </a:r>
            <a:endParaRPr sz="1200"/>
          </a:p>
          <a:p>
            <a:pPr lvl="1">
              <a:buFont typeface="Arial" panose="020B0604020202020204"/>
              <a:buChar char="◦"/>
            </a:pPr>
            <a:r>
              <a:rPr sz="1200"/>
              <a:t>&lt;audio&gt; and &lt;video&gt; elements allow the embedding of multimedia content directly into web pages, eliminating the need for plugins like Flash.</a:t>
            </a:r>
            <a:endParaRPr sz="1200"/>
          </a:p>
          <a:p>
            <a:pPr lvl="1">
              <a:buFont typeface="Arial" panose="020B0604020202020204"/>
              <a:buChar char="◦"/>
            </a:pPr>
            <a:endParaRPr sz="1200"/>
          </a:p>
          <a:p>
            <a:pPr>
              <a:buAutoNum type="arabicPeriod"/>
            </a:pPr>
            <a:r>
              <a:rPr sz="1200"/>
              <a:t>Responsive Design:</a:t>
            </a:r>
            <a:endParaRPr sz="1200"/>
          </a:p>
          <a:p>
            <a:pPr lvl="1">
              <a:buFont typeface="Arial" panose="020B0604020202020204"/>
              <a:buChar char="◦"/>
            </a:pPr>
            <a:r>
              <a:rPr sz="1200"/>
              <a:t>HTML5's support for flexible layouts, combined with CSS3 media queries, helped in creating websites that work seamlessly across different screen sizes, from desktop computers to smartphones.</a:t>
            </a:r>
            <a:endParaRPr sz="1200"/>
          </a:p>
          <a:p>
            <a:pPr lvl="1">
              <a:buFont typeface="Arial" panose="020B0604020202020204"/>
              <a:buChar char="◦"/>
            </a:pPr>
            <a:endParaRPr sz="1200"/>
          </a:p>
          <a:p>
            <a:pPr>
              <a:buAutoNum type="arabicPeriod"/>
            </a:pPr>
            <a:r>
              <a:rPr sz="1200"/>
              <a:t>New Semantic Elements:</a:t>
            </a:r>
            <a:endParaRPr sz="1200"/>
          </a:p>
          <a:p>
            <a:pPr lvl="1">
              <a:buFont typeface="Arial" panose="020B0604020202020204"/>
              <a:buChar char="◦"/>
            </a:pPr>
            <a:r>
              <a:rPr sz="1200"/>
              <a:t>HTML5 introduced new tags like &lt;header&gt;, &lt;footer&gt;, &lt;article&gt;, and &lt;section&gt;, which help structure web content in a more meaningful and accessible way. This made websites more SEO-friendly and improved the overall user experience.</a:t>
            </a:r>
            <a:endParaRPr sz="1200"/>
          </a:p>
          <a:p>
            <a:pPr lvl="1">
              <a:buFont typeface="Arial" panose="020B0604020202020204"/>
              <a:buChar char="◦"/>
            </a:pPr>
            <a:endParaRPr sz="120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US" altLang="en-GB" sz="2000"/>
              <a:t>Introduction to Web Design from an Evolutionary Perspective</a:t>
            </a:r>
            <a:endParaRPr lang="en-US" altLang="en-GB" sz="2000"/>
          </a:p>
        </p:txBody>
      </p:sp>
      <p:sp>
        <p:nvSpPr>
          <p:cNvPr id="2" name="Text Box 1"/>
          <p:cNvSpPr txBox="1"/>
          <p:nvPr/>
        </p:nvSpPr>
        <p:spPr>
          <a:xfrm>
            <a:off x="295275" y="598170"/>
            <a:ext cx="7991475" cy="337185"/>
          </a:xfrm>
          <a:prstGeom prst="rect">
            <a:avLst/>
          </a:prstGeom>
        </p:spPr>
        <p:txBody>
          <a:bodyPr wrap="square">
            <a:spAutoFit/>
          </a:bodyPr>
          <a:p>
            <a:r>
              <a:rPr sz="1600"/>
              <a:t>4. HTML5: A New Era of Web Design (2010s to Present)</a:t>
            </a:r>
            <a:endParaRPr sz="1600"/>
          </a:p>
        </p:txBody>
      </p:sp>
      <p:sp>
        <p:nvSpPr>
          <p:cNvPr id="3" name="Text Box 2"/>
          <p:cNvSpPr txBox="1"/>
          <p:nvPr/>
        </p:nvSpPr>
        <p:spPr>
          <a:xfrm>
            <a:off x="671195" y="1122680"/>
            <a:ext cx="8164830" cy="3508375"/>
          </a:xfrm>
          <a:prstGeom prst="rect">
            <a:avLst/>
          </a:prstGeom>
          <a:noFill/>
          <a:ln w="19050" algn="ctr">
            <a:noFill/>
            <a:miter lim="800000"/>
          </a:ln>
        </p:spPr>
        <p:txBody>
          <a:bodyPr wrap="square" lIns="0" tIns="0" rIns="0" bIns="0" rtlCol="0" anchor="t">
            <a:spAutoFit/>
          </a:bodyPr>
          <a:p>
            <a:pPr lvl="1">
              <a:buFont typeface="Arial" panose="020B0604020202020204"/>
              <a:buChar char="◦"/>
            </a:pPr>
            <a:endParaRPr sz="1200"/>
          </a:p>
          <a:p>
            <a:pPr marL="228600" indent="-228600">
              <a:buFont typeface="+mj-lt"/>
              <a:buAutoNum type="arabicPeriod" startAt="3"/>
            </a:pPr>
            <a:r>
              <a:rPr sz="1200">
                <a:sym typeface="+mn-ea"/>
              </a:rPr>
              <a:t>Canvas and SVG:</a:t>
            </a:r>
            <a:endParaRPr sz="1200"/>
          </a:p>
          <a:p>
            <a:pPr lvl="1">
              <a:buFont typeface="Arial" panose="020B0604020202020204"/>
              <a:buChar char="◦"/>
            </a:pPr>
            <a:r>
              <a:rPr sz="1200">
                <a:sym typeface="+mn-ea"/>
              </a:rPr>
              <a:t>The &lt;canvas&gt; element allows for drawing graphics dynamically, which is particularly useful for games and interactive content.</a:t>
            </a:r>
            <a:endParaRPr sz="1200"/>
          </a:p>
          <a:p>
            <a:pPr lvl="1">
              <a:buFont typeface="Arial" panose="020B0604020202020204"/>
              <a:buChar char="◦"/>
            </a:pPr>
            <a:r>
              <a:rPr sz="1200">
                <a:sym typeface="+mn-ea"/>
              </a:rPr>
              <a:t>Scalable Vector Graphics (SVG) offer resolution-independent graphics that scale without losing quality, making them perfect for responsive design.</a:t>
            </a:r>
            <a:endParaRPr sz="1200"/>
          </a:p>
          <a:p>
            <a:pPr lvl="1">
              <a:buFont typeface="Arial" panose="020B0604020202020204"/>
              <a:buChar char="◦"/>
            </a:pPr>
            <a:endParaRPr sz="1200"/>
          </a:p>
          <a:p>
            <a:pPr>
              <a:buAutoNum type="arabicPeriod" startAt="3"/>
            </a:pPr>
            <a:r>
              <a:rPr sz="1200">
                <a:sym typeface="+mn-ea"/>
              </a:rPr>
              <a:t>APIs for Rich Interactivity:</a:t>
            </a:r>
            <a:endParaRPr sz="1200"/>
          </a:p>
          <a:p>
            <a:pPr lvl="1">
              <a:buFont typeface="Arial" panose="020B0604020202020204"/>
              <a:buChar char="◦"/>
            </a:pPr>
            <a:r>
              <a:rPr sz="1200">
                <a:sym typeface="+mn-ea"/>
              </a:rPr>
              <a:t>HTML5 includes several APIs (Application Programming Interfaces) for advanced features like geolocation, offline storage, local databases, and web sockets. These APIs enabled designers to create more interactive and sophisticated web applications.</a:t>
            </a:r>
            <a:endParaRPr sz="1200"/>
          </a:p>
          <a:p>
            <a:pPr lvl="1">
              <a:buFont typeface="Arial" panose="020B0604020202020204"/>
              <a:buChar char="◦"/>
            </a:pPr>
            <a:endParaRPr sz="1200"/>
          </a:p>
          <a:p>
            <a:pPr>
              <a:buAutoNum type="arabicPeriod" startAt="3"/>
            </a:pPr>
            <a:r>
              <a:rPr sz="1200">
                <a:sym typeface="+mn-ea"/>
              </a:rPr>
              <a:t>Improved Form Controls:</a:t>
            </a:r>
            <a:endParaRPr sz="1200"/>
          </a:p>
          <a:p>
            <a:pPr lvl="1">
              <a:buFont typeface="Arial" panose="020B0604020202020204"/>
              <a:buChar char="◦"/>
            </a:pPr>
            <a:r>
              <a:rPr sz="1200">
                <a:sym typeface="+mn-ea"/>
              </a:rPr>
              <a:t>New input types (e.g., email, date, time) and form validation features made building user-friendly forms much easier.</a:t>
            </a:r>
            <a:endParaRPr sz="1200"/>
          </a:p>
          <a:p>
            <a:pPr lvl="1">
              <a:buFont typeface="Arial" panose="020B0604020202020204"/>
              <a:buChar char="◦"/>
            </a:pPr>
            <a:endParaRPr sz="1200"/>
          </a:p>
          <a:p>
            <a:pPr>
              <a:buAutoNum type="arabicPeriod" startAt="3"/>
            </a:pPr>
            <a:r>
              <a:rPr sz="1200">
                <a:sym typeface="+mn-ea"/>
              </a:rPr>
              <a:t>Better Mobile Compatibility:</a:t>
            </a:r>
            <a:endParaRPr sz="1200"/>
          </a:p>
          <a:p>
            <a:pPr lvl="1">
              <a:buFont typeface="Arial" panose="020B0604020202020204"/>
              <a:buChar char="◦"/>
            </a:pPr>
            <a:r>
              <a:rPr sz="1200">
                <a:sym typeface="+mn-ea"/>
              </a:rPr>
              <a:t>With mobile browsing becoming dominant, HTML5 was designed to work well on smartphones and tablets without the need for plugins or extra software.</a:t>
            </a:r>
            <a:endParaRPr lang="en-GB" altLang="en-US" sz="1200" dirty="0" err="1" smtClean="0">
              <a:sym typeface="+mn-ea"/>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6" name="Text Box 5"/>
          <p:cNvSpPr txBox="1"/>
          <p:nvPr/>
        </p:nvSpPr>
        <p:spPr>
          <a:xfrm>
            <a:off x="508635" y="642620"/>
            <a:ext cx="7943215" cy="2101850"/>
          </a:xfrm>
          <a:prstGeom prst="rect">
            <a:avLst/>
          </a:prstGeom>
        </p:spPr>
        <p:txBody>
          <a:bodyPr wrap="square">
            <a:noAutofit/>
          </a:bodyPr>
          <a:p>
            <a:pPr fontAlgn="base">
              <a:spcBef>
                <a:spcPts val="1400"/>
              </a:spcBef>
              <a:spcAft>
                <a:spcPts val="400"/>
              </a:spcAft>
            </a:pPr>
            <a:endParaRPr sz="1600" b="0" i="0">
              <a:solidFill>
                <a:srgbClr val="000000"/>
              </a:solidFill>
              <a:latin typeface="Arial" panose="020B0604020202020204"/>
              <a:ea typeface="Arial" panose="020B0604020202020204"/>
            </a:endParaRPr>
          </a:p>
        </p:txBody>
      </p:sp>
      <p:sp>
        <p:nvSpPr>
          <p:cNvPr id="7" name="Text Box 6"/>
          <p:cNvSpPr txBox="1"/>
          <p:nvPr/>
        </p:nvSpPr>
        <p:spPr>
          <a:xfrm>
            <a:off x="929640" y="1033145"/>
            <a:ext cx="7943215" cy="2101850"/>
          </a:xfrm>
          <a:prstGeom prst="rect">
            <a:avLst/>
          </a:prstGeom>
        </p:spPr>
        <p:txBody>
          <a:bodyPr wrap="square">
            <a:noAutofit/>
          </a:bodyPr>
          <a:p>
            <a:pPr fontAlgn="base">
              <a:spcBef>
                <a:spcPts val="1400"/>
              </a:spcBef>
              <a:spcAft>
                <a:spcPts val="400"/>
              </a:spcAft>
            </a:pPr>
            <a:endParaRPr lang="en-GB" sz="5400" b="0" i="0">
              <a:solidFill>
                <a:srgbClr val="000000"/>
              </a:solidFill>
              <a:latin typeface="Arial" panose="020B0604020202020204"/>
              <a:ea typeface="Arial" panose="020B0604020202020204"/>
            </a:endParaRPr>
          </a:p>
          <a:p>
            <a:pPr fontAlgn="base">
              <a:spcBef>
                <a:spcPts val="1400"/>
              </a:spcBef>
              <a:spcAft>
                <a:spcPts val="400"/>
              </a:spcAft>
            </a:pPr>
            <a:r>
              <a:rPr lang="en-GB" sz="5400" b="0" i="0">
                <a:solidFill>
                  <a:srgbClr val="000000"/>
                </a:solidFill>
                <a:latin typeface="Arial" panose="020B0604020202020204"/>
                <a:ea typeface="Arial" panose="020B0604020202020204"/>
              </a:rPr>
              <a:t>Thank You</a:t>
            </a:r>
            <a:endParaRPr lang="en-GB" sz="5400" b="0" i="0">
              <a:solidFill>
                <a:srgbClr val="000000"/>
              </a:solidFill>
              <a:latin typeface="Arial" panose="020B0604020202020204"/>
              <a:ea typeface="Arial" panose="020B0604020202020204"/>
            </a:endParaRP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4515</Words>
  <Application>WPS Presentation</Application>
  <PresentationFormat>On-screen Show (16:9)</PresentationFormat>
  <Paragraphs>101</Paragraphs>
  <Slides>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Roboto</vt:lpstr>
      <vt:lpstr>Arial</vt:lpstr>
      <vt:lpstr>Microsoft YaHei</vt:lpstr>
      <vt:lpstr>Arial Unicode MS</vt:lpstr>
      <vt:lpstr>Garamond</vt:lpstr>
      <vt:lpstr>Wingdings</vt:lpstr>
      <vt:lpstr>MC Powerpoint Template</vt:lpstr>
      <vt:lpstr>Course Title - Web System Engineering</vt:lpstr>
      <vt:lpstr>Managing web page styles using JavaScript and CSS</vt:lpstr>
      <vt:lpstr>Introduction to Web Design from an Evolutionary Perspective</vt:lpstr>
      <vt:lpstr>Introduction to Web Design from an Evolutionary Perspective</vt:lpstr>
      <vt:lpstr>Introduction to Web Design from an Evolutionary Perspective</vt:lpstr>
      <vt:lpstr>Introduction to Web Design from an Evolutionary Perspective</vt:lpstr>
      <vt:lpstr>Introduction to Web Design from an Evolutionary Perspective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mkaru</cp:lastModifiedBy>
  <cp:revision>33</cp:revision>
  <dcterms:created xsi:type="dcterms:W3CDTF">2016-09-09T13:34:00Z</dcterms:created>
  <dcterms:modified xsi:type="dcterms:W3CDTF">2025-03-10T04:25:59Z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