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491" r:id="rId3"/>
    <p:sldId id="544" r:id="rId5"/>
    <p:sldId id="756" r:id="rId6"/>
    <p:sldId id="757" r:id="rId7"/>
    <p:sldId id="758" r:id="rId8"/>
    <p:sldId id="759" r:id="rId9"/>
    <p:sldId id="760" r:id="rId10"/>
    <p:sldId id="761" r:id="rId11"/>
    <p:sldId id="762" r:id="rId12"/>
    <p:sldId id="763" r:id="rId13"/>
    <p:sldId id="764" r:id="rId14"/>
    <p:sldId id="765" r:id="rId15"/>
    <p:sldId id="766" r:id="rId16"/>
    <p:sldId id="767" r:id="rId17"/>
    <p:sldId id="743" r:id="rId18"/>
  </p:sldIdLst>
  <p:sldSz cx="9144000" cy="5143500" type="screen16x9"/>
  <p:notesSz cx="6858000" cy="9296400"/>
  <p:embeddedFontLst>
    <p:embeddedFont>
      <p:font typeface="Roboto" panose="02000000000000000000" pitchFamily="2" charset="0"/>
      <p:regular r:id="rId23"/>
      <p:bold r:id="rId24"/>
    </p:embeddedFont>
    <p:embeddedFont>
      <p:font typeface="Garamond" panose="02020404030301010803" charset="0"/>
      <p:regular r:id="rId25"/>
      <p:bold r:id="rId26"/>
      <p: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862" userDrawn="1">
          <p15:clr>
            <a:srgbClr val="A4A3A4"/>
          </p15:clr>
        </p15:guide>
        <p15:guide id="2" orient="horz" pos="331" userDrawn="1">
          <p15:clr>
            <a:srgbClr val="A4A3A4"/>
          </p15:clr>
        </p15:guide>
        <p15:guide id="4" orient="horz" pos="376" userDrawn="1">
          <p15:clr>
            <a:srgbClr val="A4A3A4"/>
          </p15:clr>
        </p15:guide>
        <p15:guide id="5" pos="584" userDrawn="1">
          <p15:clr>
            <a:srgbClr val="A4A3A4"/>
          </p15:clr>
        </p15:guide>
        <p15:guide id="6" pos="5184" userDrawn="1">
          <p15:clr>
            <a:srgbClr val="A4A3A4"/>
          </p15:clr>
        </p15:guide>
        <p15:guide id="7" pos="2898" userDrawn="1">
          <p15:clr>
            <a:srgbClr val="A4A3A4"/>
          </p15:clr>
        </p15:guide>
        <p15:guide id="8" pos="5108" userDrawn="1">
          <p15:clr>
            <a:srgbClr val="A4A3A4"/>
          </p15:clr>
        </p15:guide>
        <p15:guide id="9" pos="6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011" autoAdjust="0"/>
  </p:normalViewPr>
  <p:slideViewPr>
    <p:cSldViewPr snapToGrid="0" showGuides="1">
      <p:cViewPr>
        <p:scale>
          <a:sx n="75" d="100"/>
          <a:sy n="75" d="100"/>
        </p:scale>
        <p:origin x="1098" y="102"/>
      </p:cViewPr>
      <p:guideLst>
        <p:guide orient="horz" pos="2862"/>
        <p:guide orient="horz" pos="331"/>
        <p:guide orient="horz" pos="376"/>
        <p:guide pos="584"/>
        <p:guide pos="5184"/>
        <p:guide pos="2898"/>
        <p:guide pos="5108"/>
        <p:guide pos="6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78"/>
        <p:guide orient="horz" pos="5484"/>
        <p:guide orient="horz" pos="5777"/>
        <p:guide pos="286"/>
        <p:guide pos="4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0" indent="0">
              <a:buNone/>
            </a:pPr>
            <a:r>
              <a:rPr lang="en-US" altLang="en-GB"/>
              <a:t>for</a:t>
            </a:r>
            <a:r>
              <a:rPr lang="en-GB" altLang="en-US"/>
              <a:t> </a:t>
            </a:r>
            <a:r>
              <a:rPr lang="en-US" altLang="en-GB"/>
              <a:t>each element and returns an array of the elements modified by the</a:t>
            </a:r>
            <a:r>
              <a:rPr lang="en-GB" altLang="en-US"/>
              <a:t> </a:t>
            </a:r>
            <a:r>
              <a:rPr lang="en-US" altLang="en-GB"/>
              <a:t>function</a:t>
            </a:r>
            <a:endParaRPr lang="en-US" alt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  <a:endParaRPr lang="en-US" dirty="0"/>
          </a:p>
          <a:p>
            <a:pPr marL="0" lvl="0"/>
            <a:r>
              <a:rPr lang="en-US" dirty="0"/>
              <a:t>Department Name</a:t>
            </a:r>
            <a:endParaRPr lang="en-US" dirty="0"/>
          </a:p>
          <a:p>
            <a:pPr marL="0" lvl="0"/>
            <a:r>
              <a:rPr lang="en-US" dirty="0"/>
              <a:t>Presentation Date</a:t>
            </a:r>
            <a:endParaRPr lang="en-US" dirty="0"/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0809F3C-EB3C-498F-A7EF-0555AFEB2E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3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9439" y="2181230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Web System Engineering</a:t>
            </a:r>
            <a:endParaRPr lang="en-GB" altLang="en-US" sz="1800" b="1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Topic Title -</a:t>
            </a:r>
            <a:r>
              <a:rPr lang="en-GB" altLang="en-US" dirty="0"/>
              <a:t> </a:t>
            </a:r>
            <a:r>
              <a:rPr lang="en-GB" altLang="en-US" sz="1800" b="1" dirty="0">
                <a:solidFill>
                  <a:srgbClr val="0070C0"/>
                </a:solidFill>
              </a:rPr>
              <a:t>Basics of JavaScript</a:t>
            </a:r>
            <a:endParaRPr lang="en-GB" altLang="en-US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39438" y="3311968"/>
            <a:ext cx="7069512" cy="1437832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CSE ( </a:t>
            </a:r>
            <a:r>
              <a:rPr lang="en-US" altLang="en-GB" sz="1600" b="1" dirty="0">
                <a:solidFill>
                  <a:srgbClr val="0070C0"/>
                </a:solidFill>
                <a:latin typeface="+mj-lt"/>
              </a:rPr>
              <a:t>Artificial Intelligence, and Machine Learning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r>
              <a:rPr lang="en-GB" altLang="en-US" dirty="0"/>
              <a:t>14/02/2025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3" y="159130"/>
            <a:ext cx="7072312" cy="437515"/>
          </a:xfrm>
        </p:spPr>
        <p:txBody>
          <a:bodyPr/>
          <a:p>
            <a:r>
              <a:rPr lang="en-US" altLang="en-GB"/>
              <a:t>Operators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" y="701675"/>
            <a:ext cx="7071995" cy="2896235"/>
          </a:xfrm>
        </p:spPr>
        <p:txBody>
          <a:bodyPr/>
          <a:p>
            <a:r>
              <a:rPr lang="en-US" altLang="en-GB"/>
              <a:t>2++; // Unary Operator</a:t>
            </a:r>
            <a:endParaRPr lang="en-US" altLang="en-GB"/>
          </a:p>
          <a:p>
            <a:r>
              <a:rPr lang="en-US" altLang="en-GB"/>
              <a:t>2 + 3; // Binary Operator</a:t>
            </a:r>
            <a:endParaRPr lang="en-US" altLang="en-GB"/>
          </a:p>
          <a:p>
            <a:r>
              <a:rPr lang="en-US" altLang="en-GB"/>
              <a:t>(4 &gt; 3) ? true : false; //Ternary Operator</a:t>
            </a:r>
            <a:endParaRPr lang="en-US" altLang="en-GB"/>
          </a:p>
          <a:p>
            <a:r>
              <a:rPr lang="en-US" altLang="en-GB"/>
              <a:t>Arithmetic Operators:</a:t>
            </a:r>
            <a:endParaRPr lang="en-US" altLang="en-GB"/>
          </a:p>
          <a:p>
            <a:r>
              <a:rPr lang="en-US" altLang="en-GB"/>
              <a:t>Assignmentoperators:</a:t>
            </a:r>
            <a:endParaRPr lang="en-US" altLang="en-GB"/>
          </a:p>
          <a:p>
            <a:r>
              <a:rPr lang="en-US" altLang="en-GB"/>
              <a:t>Comparison operators:</a:t>
            </a:r>
            <a:endParaRPr lang="en-US" altLang="en-GB"/>
          </a:p>
          <a:p>
            <a:r>
              <a:rPr lang="en-US" altLang="en-GB"/>
              <a:t>Logical operators:</a:t>
            </a:r>
            <a:endParaRPr lang="en-US" altLang="en-GB"/>
          </a:p>
          <a:p>
            <a:r>
              <a:rPr lang="en-US" altLang="en-GB"/>
              <a:t>Comments</a:t>
            </a:r>
            <a:r>
              <a:rPr lang="en-GB" altLang="en-US"/>
              <a:t> ( </a:t>
            </a:r>
            <a:r>
              <a:rPr lang="en-US" altLang="en-GB"/>
              <a:t>Single</a:t>
            </a:r>
            <a:r>
              <a:rPr lang="en-GB" altLang="en-US"/>
              <a:t> &amp; Multi </a:t>
            </a:r>
            <a:r>
              <a:rPr lang="en-US" altLang="en-GB"/>
              <a:t> line comments</a:t>
            </a:r>
            <a:r>
              <a:rPr lang="en-GB" altLang="en-US"/>
              <a:t>)</a:t>
            </a:r>
            <a:endParaRPr lang="en-GB" altLang="en-US"/>
          </a:p>
          <a:p>
            <a:r>
              <a:rPr lang="en-US" altLang="en-GB"/>
              <a:t>Conditional statements:</a:t>
            </a:r>
            <a:r>
              <a:rPr lang="en-GB" altLang="en-US"/>
              <a:t> </a:t>
            </a:r>
            <a:endParaRPr lang="en-GB" altLang="en-US"/>
          </a:p>
          <a:p>
            <a:pPr marL="229870" lvl="1" indent="0">
              <a:buNone/>
            </a:pPr>
            <a:r>
              <a:rPr lang="en-US" altLang="en-GB"/>
              <a:t>if..else statements</a:t>
            </a:r>
            <a:r>
              <a:rPr lang="en-GB" altLang="en-US"/>
              <a:t>    ,      </a:t>
            </a:r>
            <a:r>
              <a:rPr lang="en-US" altLang="en-GB"/>
              <a:t>switch case statements:</a:t>
            </a:r>
            <a:endParaRPr lang="en-US" altLang="en-GB"/>
          </a:p>
          <a:p>
            <a:endParaRPr lang="en-US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48" y="159130"/>
            <a:ext cx="7072312" cy="437515"/>
          </a:xfrm>
        </p:spPr>
        <p:txBody>
          <a:bodyPr/>
          <a:p>
            <a:r>
              <a:rPr lang="en-US" altLang="en-GB"/>
              <a:t>Function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" y="767080"/>
            <a:ext cx="8756015" cy="3171190"/>
          </a:xfrm>
        </p:spPr>
        <p:txBody>
          <a:bodyPr/>
          <a:p>
            <a:r>
              <a:rPr lang="en-GB" altLang="en-US"/>
              <a:t>P</a:t>
            </a:r>
            <a:r>
              <a:rPr lang="en-US" altLang="en-GB"/>
              <a:t>eople repeating the same code again and again, which</a:t>
            </a:r>
            <a:r>
              <a:rPr lang="en-GB" altLang="en-US"/>
              <a:t> </a:t>
            </a:r>
            <a:r>
              <a:rPr lang="en-US" altLang="en-GB"/>
              <a:t>raises the need for putting the common code in a single place and reuse it.</a:t>
            </a:r>
            <a:endParaRPr lang="en-US" altLang="en-GB"/>
          </a:p>
          <a:p>
            <a:r>
              <a:rPr lang="en-US" altLang="en-GB"/>
              <a:t>A function is a code block that is designed to work together to perform a</a:t>
            </a:r>
            <a:r>
              <a:rPr lang="en-GB" altLang="en-US"/>
              <a:t> </a:t>
            </a:r>
            <a:r>
              <a:rPr lang="en-US" altLang="en-GB"/>
              <a:t>specific task.</a:t>
            </a:r>
            <a:endParaRPr lang="en-US" altLang="en-GB"/>
          </a:p>
          <a:p>
            <a:r>
              <a:rPr lang="en-US" altLang="en-GB"/>
              <a:t>function keyword is used to explicitly define and </a:t>
            </a:r>
            <a:endParaRPr lang="en-US" altLang="en-GB"/>
          </a:p>
          <a:p>
            <a:r>
              <a:rPr lang="en-US" altLang="en-GB"/>
              <a:t>give a name to the</a:t>
            </a:r>
            <a:r>
              <a:rPr lang="en-GB" altLang="en-US"/>
              <a:t> </a:t>
            </a:r>
            <a:r>
              <a:rPr lang="en-US" altLang="en-GB"/>
              <a:t>function as the name, calculateDistanceTravelled</a:t>
            </a:r>
            <a:endParaRPr lang="en-US" altLang="en-GB"/>
          </a:p>
          <a:p>
            <a:r>
              <a:rPr lang="en-US" altLang="en-GB"/>
              <a:t>Finally, return a value from the function to indicate the end of</a:t>
            </a:r>
            <a:r>
              <a:rPr lang="en-GB" altLang="en-US"/>
              <a:t> </a:t>
            </a:r>
            <a:r>
              <a:rPr lang="en-US" altLang="en-GB"/>
              <a:t>execution flow</a:t>
            </a:r>
            <a:endParaRPr lang="en-US" altLang="en-GB"/>
          </a:p>
          <a:p>
            <a:r>
              <a:rPr lang="en-GB" altLang="en-US"/>
              <a:t>Function </a:t>
            </a:r>
            <a:r>
              <a:rPr lang="en-US" altLang="en-GB"/>
              <a:t>invoking</a:t>
            </a:r>
            <a:r>
              <a:rPr lang="en-GB" altLang="en-US"/>
              <a:t>: </a:t>
            </a:r>
            <a:endParaRPr lang="en-GB" altLang="en-US"/>
          </a:p>
          <a:p>
            <a:r>
              <a:rPr lang="en-US" altLang="en-GB"/>
              <a:t>document.write("You have travelled : " +</a:t>
            </a:r>
            <a:r>
              <a:rPr lang="en-GB" altLang="en-US"/>
              <a:t> </a:t>
            </a:r>
            <a:r>
              <a:rPr lang="en-US" altLang="en-GB"/>
              <a:t>calculateDistanceTravelled(startPos, currentPos) + " KM ");</a:t>
            </a:r>
            <a:endParaRPr lang="en-US" altLang="en-GB"/>
          </a:p>
          <a:p>
            <a:r>
              <a:rPr lang="en-GB" altLang="en-US"/>
              <a:t>Parameter Vs Arguments of function, </a:t>
            </a:r>
            <a:r>
              <a:rPr lang="en-US" altLang="en-GB"/>
              <a:t>. JavaScript passes arguments using the passby-value approach:</a:t>
            </a:r>
            <a:endParaRPr lang="en-US" altLang="en-GB"/>
          </a:p>
          <a:p>
            <a:endParaRPr lang="en-US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" y="-255"/>
            <a:ext cx="7072312" cy="829945"/>
          </a:xfrm>
        </p:spPr>
        <p:txBody>
          <a:bodyPr/>
          <a:p>
            <a:r>
              <a:rPr lang="en-US" altLang="en-GB"/>
              <a:t>Arrays</a:t>
            </a:r>
            <a:br>
              <a:rPr lang="en-US" altLang="en-GB"/>
            </a:b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3555"/>
            <a:ext cx="8980805" cy="4039235"/>
          </a:xfrm>
        </p:spPr>
        <p:txBody>
          <a:bodyPr/>
          <a:p>
            <a:r>
              <a:rPr lang="en-US" altLang="en-GB"/>
              <a:t>Arrays are a list of values that are represented with an index starting from 0</a:t>
            </a:r>
            <a:r>
              <a:rPr lang="en-GB" altLang="en-US"/>
              <a:t>.</a:t>
            </a:r>
            <a:endParaRPr lang="en-GB" altLang="en-US"/>
          </a:p>
          <a:p>
            <a:pPr marL="0" indent="0">
              <a:buNone/>
            </a:pPr>
            <a:r>
              <a:rPr lang="en-US" altLang="en-GB"/>
              <a:t>let cities= ["Hyderabad", "NewYork", "Calgary"];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console.log(cities[0]); // Hyderabad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console.log(cities[1]); // NewYork</a:t>
            </a:r>
            <a:endParaRPr lang="en-US" altLang="en-GB"/>
          </a:p>
          <a:p>
            <a:r>
              <a:rPr lang="en-US" altLang="en-GB"/>
              <a:t>Accessing the array elements</a:t>
            </a:r>
            <a:endParaRPr lang="en-US" altLang="en-GB"/>
          </a:p>
          <a:p>
            <a:r>
              <a:rPr lang="en-US" altLang="en-GB"/>
              <a:t>Calculating the length of the array</a:t>
            </a:r>
            <a:r>
              <a:rPr lang="en-GB" altLang="en-US"/>
              <a:t> - </a:t>
            </a:r>
            <a:r>
              <a:rPr lang="en-US" altLang="en-GB"/>
              <a:t>array.length </a:t>
            </a:r>
            <a:endParaRPr lang="en-US" altLang="en-GB"/>
          </a:p>
          <a:p>
            <a:r>
              <a:rPr lang="en-US" altLang="en-GB"/>
              <a:t> Using the map method: The map method calls the function</a:t>
            </a:r>
            <a:endParaRPr lang="en-US" altLang="en-GB"/>
          </a:p>
          <a:p>
            <a:pPr marL="0" indent="0">
              <a:lnSpc>
                <a:spcPct val="80000"/>
              </a:lnSpc>
              <a:buNone/>
            </a:pPr>
            <a:r>
              <a:rPr lang="en-US" altLang="en-GB" sz="1400"/>
              <a:t>let num=[10,20,30];</a:t>
            </a:r>
            <a:endParaRPr lang="en-US" altLang="en-GB" sz="1400"/>
          </a:p>
          <a:p>
            <a:pPr marL="0" indent="0">
              <a:lnSpc>
                <a:spcPct val="80000"/>
              </a:lnSpc>
              <a:buNone/>
            </a:pPr>
            <a:r>
              <a:rPr lang="en-US" altLang="en-GB" sz="1400"/>
              <a:t>square= num.map((n,index)=&gt; {</a:t>
            </a:r>
            <a:endParaRPr lang="en-US" altLang="en-GB" sz="1400"/>
          </a:p>
          <a:p>
            <a:pPr marL="0" indent="0">
              <a:lnSpc>
                <a:spcPct val="80000"/>
              </a:lnSpc>
              <a:buNone/>
            </a:pPr>
            <a:r>
              <a:rPr lang="en-US" altLang="en-GB" sz="1400"/>
              <a:t>return n*n;</a:t>
            </a:r>
            <a:endParaRPr lang="en-US" altLang="en-GB" sz="1400"/>
          </a:p>
          <a:p>
            <a:pPr marL="0" indent="0">
              <a:lnSpc>
                <a:spcPct val="80000"/>
              </a:lnSpc>
              <a:buNone/>
            </a:pPr>
            <a:r>
              <a:rPr lang="en-US" altLang="en-GB" sz="1400"/>
              <a:t>});</a:t>
            </a:r>
            <a:endParaRPr lang="en-US" altLang="en-GB" sz="1400"/>
          </a:p>
          <a:p>
            <a:pPr marL="0" indent="0">
              <a:lnSpc>
                <a:spcPct val="80000"/>
              </a:lnSpc>
              <a:buNone/>
            </a:pPr>
            <a:r>
              <a:rPr lang="en-US" altLang="en-GB" sz="1400"/>
              <a:t>console.log(square);//[100,400,900]</a:t>
            </a:r>
            <a:endParaRPr lang="en-US" altLang="en-GB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Using reduce method</a:t>
            </a:r>
            <a:r>
              <a:rPr lang="en-GB" altLang="en-US"/>
              <a:t> - </a:t>
            </a:r>
            <a:r>
              <a:rPr lang="en-US" altLang="en-GB"/>
              <a:t> for each element of the array but returns an</a:t>
            </a:r>
            <a:r>
              <a:rPr lang="en-GB" altLang="en-US"/>
              <a:t> </a:t>
            </a:r>
            <a:r>
              <a:rPr lang="en-US" altLang="en-GB"/>
              <a:t>accumulated response</a:t>
            </a:r>
            <a:endParaRPr lang="en-US" altLang="en-GB"/>
          </a:p>
          <a:p>
            <a:r>
              <a:rPr lang="en-US" altLang="en-GB"/>
              <a:t>Using filter method</a:t>
            </a:r>
            <a:r>
              <a:rPr lang="en-GB" altLang="en-US"/>
              <a:t> - </a:t>
            </a:r>
            <a:r>
              <a:rPr lang="en-US" altLang="en-GB"/>
              <a:t>checks for a specific condition for each element</a:t>
            </a:r>
            <a:endParaRPr lang="en-US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7" y="-255"/>
            <a:ext cx="7072312" cy="829945"/>
          </a:xfrm>
        </p:spPr>
        <p:txBody>
          <a:bodyPr/>
          <a:p>
            <a:r>
              <a:rPr lang="en-US" altLang="en-GB"/>
              <a:t>Working with DOM</a:t>
            </a:r>
            <a:br>
              <a:rPr lang="en-US" altLang="en-GB"/>
            </a:b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569595"/>
            <a:ext cx="8888730" cy="4247515"/>
          </a:xfrm>
        </p:spPr>
        <p:txBody>
          <a:bodyPr/>
          <a:p>
            <a:r>
              <a:rPr lang="en-US" altLang="en-GB"/>
              <a:t>DOM (Document Object Model) </a:t>
            </a:r>
            <a:endParaRPr lang="en-US" altLang="en-GB"/>
          </a:p>
          <a:p>
            <a:pPr marL="0" indent="0">
              <a:buNone/>
            </a:pPr>
            <a:r>
              <a:rPr lang="en-US" altLang="en-GB" sz="1200"/>
              <a:t>The Document Object Model (DOM) is a programming interface for</a:t>
            </a:r>
            <a:endParaRPr lang="en-US" altLang="en-GB" sz="1200"/>
          </a:p>
          <a:p>
            <a:pPr marL="0" indent="0">
              <a:buNone/>
            </a:pPr>
            <a:r>
              <a:rPr lang="en-US" altLang="en-GB" sz="1200"/>
              <a:t>HTML and XML documents. It represents the page so that programs can</a:t>
            </a:r>
            <a:endParaRPr lang="en-US" altLang="en-GB" sz="1200"/>
          </a:p>
          <a:p>
            <a:pPr marL="0" indent="0">
              <a:buNone/>
            </a:pPr>
            <a:r>
              <a:rPr lang="en-US" altLang="en-GB" sz="1200"/>
              <a:t>change the document structure, style, and content. The DOM represents the</a:t>
            </a:r>
            <a:endParaRPr lang="en-US" altLang="en-GB" sz="1200"/>
          </a:p>
          <a:p>
            <a:pPr marL="0" indent="0">
              <a:buNone/>
            </a:pPr>
            <a:r>
              <a:rPr lang="en-US" altLang="en-GB" sz="1200"/>
              <a:t>document as nodes and objects.</a:t>
            </a:r>
            <a:endParaRPr lang="en-US" altLang="en-GB" sz="1200"/>
          </a:p>
          <a:p>
            <a:pPr marL="0" indent="0">
              <a:buNone/>
            </a:pPr>
            <a:r>
              <a:rPr lang="en-US" altLang="en-GB" sz="1200"/>
              <a:t>Using JavaScript, if we have to interact with the page content, it will be</a:t>
            </a:r>
            <a:endParaRPr lang="en-US" altLang="en-GB" sz="1200"/>
          </a:p>
          <a:p>
            <a:pPr marL="0" indent="0">
              <a:buNone/>
            </a:pPr>
            <a:r>
              <a:rPr lang="en-US" altLang="en-GB" sz="1200"/>
              <a:t>through the DOM.</a:t>
            </a:r>
            <a:endParaRPr lang="en-US" altLang="en-GB" sz="1200"/>
          </a:p>
          <a:p>
            <a:pPr marL="0" indent="0">
              <a:buNone/>
            </a:pPr>
            <a:r>
              <a:rPr lang="en-US" altLang="en-GB" sz="1200"/>
              <a:t>What can all be done?</a:t>
            </a:r>
            <a:endParaRPr lang="en-US" altLang="en-GB" sz="1200"/>
          </a:p>
          <a:p>
            <a:pPr marL="457200" lvl="1" indent="0" algn="l">
              <a:buNone/>
            </a:pPr>
            <a:r>
              <a:rPr lang="en-US" altLang="en-GB" sz="1200"/>
              <a:t>Change the HTML elements in the page</a:t>
            </a:r>
            <a:endParaRPr lang="en-US" altLang="en-GB" sz="1200"/>
          </a:p>
          <a:p>
            <a:pPr marL="457200" lvl="1" indent="0" algn="l">
              <a:buNone/>
            </a:pPr>
            <a:r>
              <a:rPr lang="en-US" altLang="en-GB" sz="1200"/>
              <a:t>Make changes to the HTML attributes in the page</a:t>
            </a:r>
            <a:endParaRPr lang="en-US" altLang="en-GB" sz="1200"/>
          </a:p>
          <a:p>
            <a:pPr marL="457200" lvl="1" indent="0" algn="l">
              <a:buNone/>
            </a:pPr>
            <a:r>
              <a:rPr lang="en-US" altLang="en-GB" sz="1200"/>
              <a:t>Make changes to the CSS styles in the page</a:t>
            </a:r>
            <a:endParaRPr lang="en-US" altLang="en-GB" sz="1200"/>
          </a:p>
          <a:p>
            <a:pPr marL="457200" lvl="1" indent="0" algn="l">
              <a:buNone/>
            </a:pPr>
            <a:r>
              <a:rPr lang="en-US" altLang="en-GB" sz="1200"/>
              <a:t>Add/remove HTML elements and attributes</a:t>
            </a:r>
            <a:endParaRPr lang="en-US" altLang="en-GB" sz="1200"/>
          </a:p>
          <a:p>
            <a:pPr marL="457200" lvl="1" indent="0" algn="l">
              <a:buNone/>
            </a:pPr>
            <a:r>
              <a:rPr lang="en-US" altLang="en-GB" sz="1200"/>
              <a:t>Handle/emit HTML events in the page</a:t>
            </a:r>
            <a:endParaRPr lang="en-US" altLang="en-GB" sz="1200"/>
          </a:p>
          <a:p>
            <a:pPr marL="457200" lvl="1" indent="0" algn="l">
              <a:lnSpc>
                <a:spcPct val="40000"/>
              </a:lnSpc>
              <a:buNone/>
            </a:pPr>
            <a:r>
              <a:rPr lang="en-US" altLang="en-GB" sz="1200"/>
              <a:t>DOM nodes have properties and methods</a:t>
            </a:r>
            <a:r>
              <a:rPr lang="en-GB" altLang="en-US" sz="1200"/>
              <a:t> - </a:t>
            </a:r>
            <a:r>
              <a:rPr lang="en-US" altLang="en-GB" sz="1200"/>
              <a:t>to modify the nodes styling properties</a:t>
            </a:r>
            <a:endParaRPr lang="en-US" altLang="en-GB" sz="1200"/>
          </a:p>
          <a:p>
            <a:pPr marL="457200" lvl="1" indent="0" algn="l">
              <a:lnSpc>
                <a:spcPct val="40000"/>
              </a:lnSpc>
              <a:buNone/>
            </a:pPr>
            <a:r>
              <a:rPr lang="en-US" altLang="en-GB" sz="1200"/>
              <a:t>that allow you to modify the nodes styling properties and behavior, handling</a:t>
            </a:r>
            <a:endParaRPr lang="en-US" altLang="en-GB" sz="1200"/>
          </a:p>
          <a:p>
            <a:pPr marL="457200" lvl="1" indent="0" algn="l">
              <a:lnSpc>
                <a:spcPct val="40000"/>
              </a:lnSpc>
              <a:buNone/>
            </a:pPr>
            <a:r>
              <a:rPr lang="en-US" altLang="en-GB" sz="1200"/>
              <a:t>different actions on the nodes.</a:t>
            </a:r>
            <a:endParaRPr lang="en-US" altLang="en-GB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35" y="98664"/>
            <a:ext cx="6172200" cy="544103"/>
          </a:xfrm>
        </p:spPr>
        <p:txBody>
          <a:bodyPr>
            <a:normAutofit/>
          </a:bodyPr>
          <a:lstStyle/>
          <a:p>
            <a:endParaRPr lang="en-US" alt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8635" y="64262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p>
            <a:pPr fontAlgn="base">
              <a:spcBef>
                <a:spcPts val="1400"/>
              </a:spcBef>
              <a:spcAft>
                <a:spcPts val="400"/>
              </a:spcAft>
            </a:pP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01015" y="257175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p>
            <a:pPr fontAlgn="base">
              <a:spcBef>
                <a:spcPts val="1400"/>
              </a:spcBef>
              <a:spcAft>
                <a:spcPts val="400"/>
              </a:spcAft>
            </a:pPr>
            <a:endParaRPr lang="en-GB" sz="5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400"/>
              </a:spcBef>
              <a:spcAft>
                <a:spcPts val="400"/>
              </a:spcAft>
            </a:pPr>
            <a:r>
              <a:rPr lang="en-GB" sz="5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Thank You</a:t>
            </a:r>
            <a:endParaRPr lang="en-GB" sz="5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35" y="1030605"/>
            <a:ext cx="7830185" cy="3584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GB" dirty="0"/>
              <a:t>Now that we know how to add and beautify web content using HTML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and CSS, we next have to make this content live and interactive using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JavaScript programming. 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JavaScript is the brain behind all the beauty of the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web content. 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JavaScript defines 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- how user interaction will be handled, 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- what actions will happen, and </a:t>
            </a:r>
            <a:endParaRPr lang="en-US" altLang="en-GB" dirty="0"/>
          </a:p>
          <a:p>
            <a:pPr marL="0" indent="0">
              <a:buNone/>
            </a:pPr>
            <a:r>
              <a:rPr lang="en-US" altLang="en-GB" dirty="0"/>
              <a:t>- what will be the next state of the application. </a:t>
            </a:r>
            <a:endParaRPr lang="en-US" alt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508953" y="307085"/>
            <a:ext cx="7072312" cy="437515"/>
          </a:xfrm>
        </p:spPr>
        <p:txBody>
          <a:bodyPr/>
          <a:p>
            <a:r>
              <a:rPr lang="en-GB" altLang="en-US"/>
              <a:t>Intro JavaScript</a:t>
            </a:r>
            <a:endParaRPr lang="en-GB" alt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33" y="237870"/>
            <a:ext cx="7072312" cy="437515"/>
          </a:xfrm>
        </p:spPr>
        <p:txBody>
          <a:bodyPr/>
          <a:p>
            <a:r>
              <a:rPr altLang="en-GB">
                <a:sym typeface="+mn-ea"/>
              </a:rPr>
              <a:t>Structure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745490"/>
            <a:ext cx="8745855" cy="4072255"/>
          </a:xfrm>
        </p:spPr>
        <p:txBody>
          <a:bodyPr/>
          <a:p>
            <a:pPr marL="0" indent="0">
              <a:buNone/>
            </a:pPr>
            <a:r>
              <a:rPr lang="en-US" altLang="en-GB"/>
              <a:t>Introduction to JavaScript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Building blocks of JS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More about functions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Arrays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Working with DOM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JavaScript (JS) is a light-weight, cross-platform, object-oriented computer</a:t>
            </a:r>
            <a:r>
              <a:rPr lang="en-GB" altLang="en-US"/>
              <a:t> </a:t>
            </a:r>
            <a:r>
              <a:rPr lang="en-US" altLang="en-GB"/>
              <a:t>programming language, which was developed to add logic and behavior to</a:t>
            </a:r>
            <a:r>
              <a:rPr lang="en-GB" altLang="en-US"/>
              <a:t> </a:t>
            </a:r>
            <a:r>
              <a:rPr lang="en-US" altLang="en-GB"/>
              <a:t>the web.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So how does JS fit in here?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What if we have some JavaScript associated?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And firstly, how do we associate JavaScript into the HTML/CSS code?</a:t>
            </a:r>
            <a:endParaRPr lang="en-US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33" y="94995"/>
            <a:ext cx="7072312" cy="437515"/>
          </a:xfrm>
        </p:spPr>
        <p:txBody>
          <a:bodyPr/>
          <a:p>
            <a:r>
              <a:rPr lang="en-US" altLang="en-GB"/>
              <a:t>Building blocks of JS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532765"/>
            <a:ext cx="8909050" cy="4182110"/>
          </a:xfrm>
        </p:spPr>
        <p:txBody>
          <a:bodyPr/>
          <a:p>
            <a:r>
              <a:rPr lang="en-US" altLang="en-GB"/>
              <a:t>Variables</a:t>
            </a:r>
            <a:r>
              <a:rPr lang="en-GB" altLang="en-US"/>
              <a:t> </a:t>
            </a:r>
            <a:endParaRPr lang="en-GB" altLang="en-US"/>
          </a:p>
          <a:p>
            <a:pPr marL="0" indent="0" algn="l">
              <a:lnSpc>
                <a:spcPct val="90000"/>
              </a:lnSpc>
              <a:buNone/>
            </a:pPr>
            <a:r>
              <a:rPr lang="en-GB" altLang="en-US"/>
              <a:t>let  :</a:t>
            </a:r>
            <a:r>
              <a:rPr lang="en-US" altLang="en-GB"/>
              <a:t> </a:t>
            </a:r>
            <a:r>
              <a:rPr lang="en-GB" altLang="en-US"/>
              <a:t>R</a:t>
            </a:r>
            <a:r>
              <a:rPr lang="en-US" altLang="en-GB"/>
              <a:t>ecommended way of defining variables that remain</a:t>
            </a:r>
            <a:endParaRPr lang="en-US" altLang="en-GB"/>
          </a:p>
          <a:p>
            <a:pPr marL="0" indent="0" algn="l">
              <a:lnSpc>
                <a:spcPct val="90000"/>
              </a:lnSpc>
              <a:buNone/>
            </a:pPr>
            <a:r>
              <a:rPr lang="en-US" altLang="en-GB"/>
              <a:t>valid in the block in which it is defined, and its value can be changed</a:t>
            </a:r>
            <a:endParaRPr lang="en-US" altLang="en-GB"/>
          </a:p>
          <a:p>
            <a:pPr marL="0" indent="0" algn="l">
              <a:lnSpc>
                <a:spcPct val="90000"/>
              </a:lnSpc>
              <a:buNone/>
            </a:pPr>
            <a:r>
              <a:rPr lang="en-US" altLang="en-GB"/>
              <a:t>and reassigned.</a:t>
            </a:r>
            <a:endParaRPr lang="en-US" altLang="en-GB"/>
          </a:p>
          <a:p>
            <a:pPr marL="0" indent="0" algn="l">
              <a:lnSpc>
                <a:spcPct val="90000"/>
              </a:lnSpc>
              <a:buNone/>
            </a:pPr>
            <a:r>
              <a:rPr lang="en-US" altLang="en-GB"/>
              <a:t>let name;</a:t>
            </a:r>
            <a:endParaRPr lang="en-US" altLang="en-GB"/>
          </a:p>
          <a:p>
            <a:pPr marL="0" indent="0" algn="l">
              <a:lnSpc>
                <a:spcPct val="90000"/>
              </a:lnSpc>
              <a:buNone/>
            </a:pPr>
            <a:r>
              <a:rPr lang="en-US" altLang="en-GB"/>
              <a:t>let age;</a:t>
            </a:r>
            <a:endParaRPr lang="en-US" altLang="en-GB"/>
          </a:p>
          <a:p>
            <a:pPr marL="0" indent="0" algn="l">
              <a:lnSpc>
                <a:spcPct val="90000"/>
              </a:lnSpc>
              <a:buNone/>
            </a:pPr>
            <a:r>
              <a:rPr lang="en-US" altLang="en-GB"/>
              <a:t>let num1,num2,num3;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const</a:t>
            </a:r>
            <a:r>
              <a:rPr lang="en-GB" altLang="en-US"/>
              <a:t> : </a:t>
            </a:r>
            <a:r>
              <a:rPr lang="en-US" altLang="en-GB"/>
              <a:t> containing value is constant and will</a:t>
            </a:r>
            <a:r>
              <a:rPr lang="en-GB" altLang="en-US"/>
              <a:t> </a:t>
            </a:r>
            <a:r>
              <a:rPr lang="en-US" altLang="en-GB"/>
              <a:t>not undergo change. 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const pi=3.14;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var </a:t>
            </a:r>
            <a:r>
              <a:rPr lang="en-GB" altLang="en-US"/>
              <a:t>: </a:t>
            </a:r>
            <a:r>
              <a:rPr lang="en-US" altLang="en-GB"/>
              <a:t>This is the traditional way of defining variables in JS, which is</a:t>
            </a:r>
            <a:r>
              <a:rPr lang="en-GB" altLang="en-US"/>
              <a:t> </a:t>
            </a:r>
            <a:r>
              <a:rPr lang="en-US" altLang="en-GB"/>
              <a:t>not block scoped but function scoped.</a:t>
            </a:r>
            <a:r>
              <a:rPr lang="en-GB" altLang="en-US"/>
              <a:t>  </a:t>
            </a:r>
            <a:r>
              <a:rPr lang="en-US" altLang="en-GB"/>
              <a:t>var dummy;</a:t>
            </a:r>
            <a:endParaRPr lang="en-US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68" y="84200"/>
            <a:ext cx="7072312" cy="437515"/>
          </a:xfrm>
        </p:spPr>
        <p:txBody>
          <a:bodyPr/>
          <a:p>
            <a:r>
              <a:rPr lang="en-US" altLang="en-GB"/>
              <a:t>Scope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85" y="521970"/>
            <a:ext cx="8833485" cy="4116070"/>
          </a:xfrm>
        </p:spPr>
        <p:txBody>
          <a:bodyPr/>
          <a:p>
            <a:r>
              <a:rPr lang="en-US" altLang="en-GB"/>
              <a:t>There are two kinds of scope – global scope and local scope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Any variable which is declared outside any function is accessible anywhere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in the code, even in the functions and is in the </a:t>
            </a:r>
            <a:r>
              <a:rPr lang="en-US" altLang="en-GB">
                <a:highlight>
                  <a:srgbClr val="FFFF00"/>
                </a:highlight>
              </a:rPr>
              <a:t>global scope</a:t>
            </a:r>
            <a:r>
              <a:rPr lang="en-US" altLang="en-GB"/>
              <a:t>.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const global = 'Hi! I am Global';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Local variables are accessible only in a specific part of your code. The </a:t>
            </a:r>
            <a:r>
              <a:rPr lang="en-US" altLang="en-GB">
                <a:highlight>
                  <a:srgbClr val="FFFF00"/>
                </a:highlight>
              </a:rPr>
              <a:t>local</a:t>
            </a:r>
            <a:r>
              <a:rPr lang="en-GB" altLang="en-US">
                <a:highlight>
                  <a:srgbClr val="FFFF00"/>
                </a:highlight>
              </a:rPr>
              <a:t> </a:t>
            </a:r>
            <a:r>
              <a:rPr lang="en-US" altLang="en-GB">
                <a:highlight>
                  <a:srgbClr val="FFFF00"/>
                </a:highlight>
              </a:rPr>
              <a:t>scope</a:t>
            </a:r>
            <a:r>
              <a:rPr lang="en-US" altLang="en-GB"/>
              <a:t> can be of two types as follows:</a:t>
            </a:r>
            <a:endParaRPr lang="en-US" altLang="en-GB"/>
          </a:p>
          <a:p>
            <a:pPr marL="342900" indent="-342900">
              <a:buAutoNum type="arabicPeriod"/>
            </a:pPr>
            <a:r>
              <a:rPr lang="en-US" altLang="en-GB"/>
              <a:t>Function scope: When a variable is declared within a function, it is</a:t>
            </a:r>
            <a:r>
              <a:rPr lang="en-GB" altLang="en-US"/>
              <a:t> </a:t>
            </a:r>
            <a:r>
              <a:rPr lang="en-US" altLang="en-GB"/>
              <a:t>accessible only within the function.</a:t>
            </a:r>
            <a:endParaRPr lang="en-US" altLang="en-GB"/>
          </a:p>
          <a:p>
            <a:pPr marL="342900" indent="-342900">
              <a:buAutoNum type="arabicPeriod"/>
            </a:pPr>
            <a:r>
              <a:rPr lang="en-US" altLang="en-GB"/>
              <a:t>Block scope: When a variable is declared using the const or let</a:t>
            </a:r>
            <a:r>
              <a:rPr lang="en-GB" altLang="en-US"/>
              <a:t> </a:t>
            </a:r>
            <a:r>
              <a:rPr lang="en-US" altLang="en-GB"/>
              <a:t>keyword, within a block of curly brace ({}), it is accessible only within</a:t>
            </a:r>
            <a:r>
              <a:rPr lang="en-GB" altLang="en-US"/>
              <a:t> </a:t>
            </a:r>
            <a:r>
              <a:rPr lang="en-US" altLang="en-GB"/>
              <a:t>that curly brace.</a:t>
            </a:r>
            <a:endParaRPr lang="en-US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-635" y="0"/>
            <a:ext cx="824357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GB" altLang="en-US" sz="2400" smtClean="0">
                <a:solidFill>
                  <a:srgbClr val="005094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Summarizing the differences between let, const, and var</a:t>
            </a:r>
            <a:endParaRPr lang="en-GB" altLang="en-US" sz="2400" smtClean="0">
              <a:solidFill>
                <a:srgbClr val="005094"/>
              </a:solidFill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163195" y="718820"/>
          <a:ext cx="8897620" cy="3840480"/>
        </p:xfrm>
        <a:graphic>
          <a:graphicData uri="http://schemas.openxmlformats.org/drawingml/2006/table">
            <a:tbl>
              <a:tblPr/>
              <a:tblGrid>
                <a:gridCol w="2224405"/>
                <a:gridCol w="2224405"/>
                <a:gridCol w="2224405"/>
                <a:gridCol w="2224405"/>
              </a:tblGrid>
              <a:tr h="213360">
                <a:tc>
                  <a:txBody>
                    <a:bodyPr/>
                    <a:p>
                      <a:r>
                        <a:rPr sz="1400" b="1"/>
                        <a:t>Feature</a:t>
                      </a:r>
                      <a:endParaRPr sz="14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 b="1"/>
                        <a:t>let</a:t>
                      </a:r>
                      <a:endParaRPr sz="14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 b="1"/>
                        <a:t>const</a:t>
                      </a:r>
                      <a:endParaRPr sz="14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 b="1"/>
                        <a:t>var</a:t>
                      </a:r>
                      <a:endParaRPr sz="14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r>
                        <a:rPr sz="1400"/>
                        <a:t>Scope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Block-scoped (only accessible within the block it is defined)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Block-scoped (only accessible within the block it is defined)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Function-scoped (accessible within the function where defined)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r>
                        <a:rPr sz="1400"/>
                        <a:t>Re-declaration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Can be re-assigned, but cannot be re-declared in the same scope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Cannot be re-assigned or re-declared once defined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Can be re-declared and re-assigned within the same scope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6720">
                <a:tc>
                  <a:txBody>
                    <a:bodyPr/>
                    <a:p>
                      <a:r>
                        <a:rPr sz="1400"/>
                        <a:t>Hoisting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Hoisted, but not initialized (temporal dead zone)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Hoisted, but not initialized (temporal dead zone)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Hoisted and initialized with </a:t>
                      </a:r>
                      <a:r>
                        <a:rPr sz="1400"/>
                        <a:t>undefined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26720">
                <a:tc>
                  <a:txBody>
                    <a:bodyPr/>
                    <a:p>
                      <a:r>
                        <a:rPr sz="1400"/>
                        <a:t>Re-assignment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Can be re-assigned new values after initialization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Cannot be re-assigned after initialization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Can be re-assigned new values after initialization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r>
                        <a:rPr sz="1400"/>
                        <a:t>Best Use Case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Use for variables whose values may change over time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Use for constants (values that should not change)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Use only when backward compatibility is required (older code)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53440">
                <a:tc>
                  <a:txBody>
                    <a:bodyPr/>
                    <a:p>
                      <a:r>
                        <a:rPr sz="1400"/>
                        <a:t>Global Object Property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When declared in the global scope, it does not attach to the global object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When declared in the global scope, it does not attach to the global object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400"/>
                        <a:t>When declared in the global scope, it attaches to the global object (e.g., window</a:t>
                      </a:r>
                      <a:r>
                        <a:rPr sz="1400"/>
                        <a:t> in browsers)</a:t>
                      </a:r>
                      <a:endParaRPr sz="1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65" y="182245"/>
            <a:ext cx="8308340" cy="44545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75260" y="448945"/>
            <a:ext cx="8200390" cy="1163320"/>
          </a:xfrm>
          <a:prstGeom prst="rect">
            <a:avLst/>
          </a:prstGeom>
        </p:spPr>
        <p:txBody>
          <a:bodyPr>
            <a:noAutofit/>
          </a:bodyPr>
          <a:p>
            <a:r>
              <a:rPr lang="en-GB" sz="1600">
                <a:highlight>
                  <a:srgbClr val="FFFF00"/>
                </a:highlight>
              </a:rPr>
              <a:t>N</a:t>
            </a:r>
            <a:r>
              <a:rPr sz="1600">
                <a:highlight>
                  <a:srgbClr val="FFFF00"/>
                </a:highlight>
              </a:rPr>
              <a:t>ull </a:t>
            </a:r>
            <a:r>
              <a:rPr sz="1600"/>
              <a:t>is used for any unknown value. It has a single special value null, which indicates nothing", empty or value unknown. let yearOfManufacture = null; </a:t>
            </a:r>
            <a:endParaRPr sz="1600"/>
          </a:p>
        </p:txBody>
      </p:sp>
      <p:sp>
        <p:nvSpPr>
          <p:cNvPr id="6" name="Text Box 5"/>
          <p:cNvSpPr txBox="1"/>
          <p:nvPr/>
        </p:nvSpPr>
        <p:spPr>
          <a:xfrm>
            <a:off x="175895" y="1083945"/>
            <a:ext cx="8804275" cy="360362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GB" sz="1600">
                <a:highlight>
                  <a:srgbClr val="FFFF00"/>
                </a:highlight>
              </a:rPr>
              <a:t>U</a:t>
            </a:r>
            <a:r>
              <a:rPr sz="1600">
                <a:highlight>
                  <a:srgbClr val="FFFF00"/>
                </a:highlight>
              </a:rPr>
              <a:t>ndefined: </a:t>
            </a:r>
            <a:r>
              <a:rPr sz="1600"/>
              <a:t>Another single special value which indicates that the value is not assigned. It can also be used to assign the value undefined as follows explicitly: </a:t>
            </a:r>
            <a:endParaRPr sz="1600"/>
          </a:p>
          <a:p>
            <a:r>
              <a:rPr sz="1600"/>
              <a:t>let num1; </a:t>
            </a:r>
            <a:endParaRPr sz="1600"/>
          </a:p>
          <a:p>
            <a:r>
              <a:rPr sz="1600"/>
              <a:t>console.log(num1); //undefined </a:t>
            </a:r>
            <a:endParaRPr sz="1600"/>
          </a:p>
          <a:p>
            <a:endParaRPr sz="1600"/>
          </a:p>
          <a:p>
            <a:r>
              <a:rPr sz="1600"/>
              <a:t>let num2=10; </a:t>
            </a:r>
            <a:endParaRPr sz="1600"/>
          </a:p>
          <a:p>
            <a:r>
              <a:rPr sz="1600"/>
              <a:t>num2=undefined; </a:t>
            </a:r>
            <a:endParaRPr sz="1600"/>
          </a:p>
          <a:p>
            <a:r>
              <a:rPr sz="1600"/>
              <a:t>console.log(num2);</a:t>
            </a:r>
            <a:r>
              <a:rPr lang="en-GB" sz="1600"/>
              <a:t> </a:t>
            </a:r>
            <a:r>
              <a:rPr sz="1600"/>
              <a:t>//undefined </a:t>
            </a:r>
            <a:endParaRPr sz="1600"/>
          </a:p>
          <a:p>
            <a:endParaRPr sz="1600"/>
          </a:p>
          <a:p>
            <a:r>
              <a:rPr lang="en-US" altLang="en-GB" sz="1600">
                <a:highlight>
                  <a:srgbClr val="FFFF00"/>
                </a:highlight>
              </a:rPr>
              <a:t>Object:</a:t>
            </a:r>
            <a:r>
              <a:rPr lang="en-US" altLang="en-GB" sz="1600"/>
              <a:t> This is complex data for handling complex data structures,</a:t>
            </a:r>
            <a:r>
              <a:rPr lang="en-GB" altLang="en-US" sz="1600"/>
              <a:t> </a:t>
            </a:r>
            <a:r>
              <a:rPr lang="en-US" altLang="en-GB" sz="1600"/>
              <a:t>including data of different types.</a:t>
            </a:r>
            <a:r>
              <a:rPr lang="en-GB" altLang="en-US" sz="1600"/>
              <a:t>  </a:t>
            </a:r>
            <a:r>
              <a:rPr lang="en-US" altLang="en-GB" sz="1600"/>
              <a:t>A single object can include data of different types as follows:</a:t>
            </a:r>
            <a:endParaRPr lang="en-US" altLang="en-GB" sz="1600"/>
          </a:p>
          <a:p>
            <a:r>
              <a:rPr lang="en-US" altLang="en-GB" sz="1600"/>
              <a:t>var person={</a:t>
            </a:r>
            <a:endParaRPr lang="en-US" altLang="en-GB" sz="1600"/>
          </a:p>
          <a:p>
            <a:r>
              <a:rPr lang="en-US" altLang="en-GB" sz="1600"/>
              <a:t>name:"Peter",</a:t>
            </a:r>
            <a:endParaRPr lang="en-US" altLang="en-GB" sz="1600"/>
          </a:p>
          <a:p>
            <a:r>
              <a:rPr lang="en-US" altLang="en-GB" sz="1600"/>
              <a:t>age :24,</a:t>
            </a:r>
            <a:endParaRPr lang="en-US" altLang="en-GB" sz="1600"/>
          </a:p>
          <a:p>
            <a:r>
              <a:rPr lang="en-US" altLang="en-GB" sz="1600"/>
              <a:t>designation:"Software Engineer",</a:t>
            </a:r>
            <a:r>
              <a:rPr lang="en-GB" altLang="en-US" sz="1600"/>
              <a:t> </a:t>
            </a:r>
            <a:r>
              <a:rPr lang="en-US" altLang="en-GB" sz="1600"/>
              <a:t>Allocated: true}</a:t>
            </a:r>
            <a:endParaRPr lang="en-US" altLang="en-GB" sz="160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8" y="195960"/>
            <a:ext cx="7072312" cy="437515"/>
          </a:xfrm>
        </p:spPr>
        <p:txBody>
          <a:bodyPr/>
          <a:p>
            <a:r>
              <a:rPr lang="en-US" altLang="en-GB"/>
              <a:t>JavaScript Data Type conversion: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75" y="712470"/>
            <a:ext cx="8812530" cy="3368040"/>
          </a:xfrm>
        </p:spPr>
        <p:txBody>
          <a:bodyPr/>
          <a:p>
            <a:pPr marL="0" indent="0">
              <a:buNone/>
            </a:pPr>
            <a:r>
              <a:rPr lang="en-US" altLang="en-GB"/>
              <a:t>Automatically by JavaScript itself -</a:t>
            </a:r>
            <a:endParaRPr lang="en-US" altLang="en-GB"/>
          </a:p>
          <a:p>
            <a:pPr marL="0" indent="0">
              <a:buNone/>
            </a:pPr>
            <a:r>
              <a:rPr lang="en-US" altLang="en-GB">
                <a:highlight>
                  <a:srgbClr val="FFFF00"/>
                </a:highlight>
              </a:rPr>
              <a:t>String():</a:t>
            </a:r>
            <a:r>
              <a:rPr lang="en-US" altLang="en-GB"/>
              <a:t> The global method String() can convert numbers,</a:t>
            </a:r>
            <a:r>
              <a:rPr lang="en-GB" altLang="en-US"/>
              <a:t> </a:t>
            </a:r>
            <a:r>
              <a:rPr lang="en-US" altLang="en-GB"/>
              <a:t>booleans, literals, expressions, dates to strings.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String(false) // returns "false"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String(Date())// returns current date in string format</a:t>
            </a:r>
            <a:endParaRPr lang="en-US" altLang="en-GB"/>
          </a:p>
          <a:p>
            <a:pPr marL="0" indent="0">
              <a:buNone/>
            </a:pPr>
            <a:endParaRPr lang="en-US" altLang="en-GB"/>
          </a:p>
          <a:p>
            <a:pPr marL="0" indent="0">
              <a:buNone/>
            </a:pPr>
            <a:r>
              <a:rPr lang="en-US" altLang="en-GB">
                <a:highlight>
                  <a:srgbClr val="FFFF00"/>
                </a:highlight>
              </a:rPr>
              <a:t>ToString():</a:t>
            </a:r>
            <a:r>
              <a:rPr lang="en-US" altLang="en-GB"/>
              <a:t> This method does the conversion on any number and</a:t>
            </a:r>
            <a:r>
              <a:rPr lang="en-GB" altLang="en-US"/>
              <a:t> </a:t>
            </a:r>
            <a:r>
              <a:rPr lang="en-US" altLang="en-GB"/>
              <a:t>converts to string:</a:t>
            </a:r>
            <a:endParaRPr lang="en-US" altLang="en-GB"/>
          </a:p>
          <a:p>
            <a:pPr marL="0" indent="0">
              <a:buNone/>
            </a:pPr>
            <a:r>
              <a:rPr lang="en-US" altLang="en-GB"/>
              <a:t>(498).toString() // "498"</a:t>
            </a:r>
            <a:endParaRPr lang="en-US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ABLE_ENDDRAG_ORIGIN_RECT" val="700*299"/>
  <p:tag name="TABLE_ENDDRAG_RECT" val="12*79*700*299"/>
</p:tagLst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6571</Words>
  <Application>WPS Presentation</Application>
  <PresentationFormat>On-screen Show (16:9)</PresentationFormat>
  <Paragraphs>236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Roboto</vt:lpstr>
      <vt:lpstr>Arial</vt:lpstr>
      <vt:lpstr>Microsoft YaHei</vt:lpstr>
      <vt:lpstr>Arial Unicode MS</vt:lpstr>
      <vt:lpstr>Garamond</vt:lpstr>
      <vt:lpstr>MC Powerpoint Template</vt:lpstr>
      <vt:lpstr>Course Title - Web System Engineering</vt:lpstr>
      <vt:lpstr>Intro JavaScript</vt:lpstr>
      <vt:lpstr>Structure</vt:lpstr>
      <vt:lpstr>Building blocks of JS</vt:lpstr>
      <vt:lpstr>Scope</vt:lpstr>
      <vt:lpstr>PowerPoint 演示文稿</vt:lpstr>
      <vt:lpstr>PowerPoint 演示文稿</vt:lpstr>
      <vt:lpstr>PowerPoint 演示文稿</vt:lpstr>
      <vt:lpstr>JavaScript Data Type conversion:</vt:lpstr>
      <vt:lpstr>Operators</vt:lpstr>
      <vt:lpstr>Function</vt:lpstr>
      <vt:lpstr>Arrays </vt:lpstr>
      <vt:lpstr>PowerPoint 演示文稿</vt:lpstr>
      <vt:lpstr>Working with DOM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 ARUN KUMAR</cp:lastModifiedBy>
  <cp:revision>23</cp:revision>
  <dcterms:created xsi:type="dcterms:W3CDTF">2016-09-09T13:34:00Z</dcterms:created>
  <dcterms:modified xsi:type="dcterms:W3CDTF">2025-02-14T08:49:58Z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D95B65F074AD4E85B2860DB43E05214E_12</vt:lpwstr>
  </property>
  <property fmtid="{D5CDD505-2E9C-101B-9397-08002B2CF9AE}" pid="3" name="KSOProductBuildVer">
    <vt:lpwstr>2057-12.2.0.19805</vt:lpwstr>
  </property>
</Properties>
</file>