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491" r:id="rId3"/>
    <p:sldId id="544" r:id="rId5"/>
    <p:sldId id="771" r:id="rId6"/>
    <p:sldId id="772" r:id="rId7"/>
    <p:sldId id="773" r:id="rId8"/>
    <p:sldId id="774" r:id="rId9"/>
    <p:sldId id="776" r:id="rId10"/>
    <p:sldId id="775" r:id="rId11"/>
    <p:sldId id="777" r:id="rId12"/>
    <p:sldId id="778" r:id="rId13"/>
    <p:sldId id="779" r:id="rId14"/>
    <p:sldId id="780" r:id="rId15"/>
    <p:sldId id="743" r:id="rId16"/>
  </p:sldIdLst>
  <p:sldSz cx="9144000" cy="5143500" type="screen16x9"/>
  <p:notesSz cx="6858000" cy="9296400"/>
  <p:embeddedFontLst>
    <p:embeddedFont>
      <p:font typeface="Roboto" panose="02000000000000000000" pitchFamily="2" charset="0"/>
      <p:regular r:id="rId21"/>
      <p:bold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  <p:embeddedFont>
      <p:font typeface="Garamond" panose="02020404030301010803" charset="0"/>
      <p:regular r:id="rId27"/>
      <p:bold r:id="rId28"/>
      <p: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862" userDrawn="1">
          <p15:clr>
            <a:srgbClr val="A4A3A4"/>
          </p15:clr>
        </p15:guide>
        <p15:guide id="2" orient="horz" pos="329" userDrawn="1">
          <p15:clr>
            <a:srgbClr val="A4A3A4"/>
          </p15:clr>
        </p15:guide>
        <p15:guide id="4" orient="horz" pos="394" userDrawn="1">
          <p15:clr>
            <a:srgbClr val="A4A3A4"/>
          </p15:clr>
        </p15:guide>
        <p15:guide id="5" pos="584" userDrawn="1">
          <p15:clr>
            <a:srgbClr val="A4A3A4"/>
          </p15:clr>
        </p15:guide>
        <p15:guide id="6" pos="5255" userDrawn="1">
          <p15:clr>
            <a:srgbClr val="A4A3A4"/>
          </p15:clr>
        </p15:guide>
        <p15:guide id="7" pos="2902" userDrawn="1">
          <p15:clr>
            <a:srgbClr val="A4A3A4"/>
          </p15:clr>
        </p15:guide>
        <p15:guide id="8" pos="5068" userDrawn="1">
          <p15:clr>
            <a:srgbClr val="A4A3A4"/>
          </p15:clr>
        </p15:guide>
        <p15:guide id="9" pos="6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011" autoAdjust="0"/>
  </p:normalViewPr>
  <p:slideViewPr>
    <p:cSldViewPr snapToGrid="0" showGuides="1">
      <p:cViewPr>
        <p:scale>
          <a:sx n="75" d="100"/>
          <a:sy n="75" d="100"/>
        </p:scale>
        <p:origin x="1098" y="102"/>
      </p:cViewPr>
      <p:guideLst>
        <p:guide orient="horz" pos="2862"/>
        <p:guide orient="horz" pos="329"/>
        <p:guide orient="horz" pos="394"/>
        <p:guide pos="584"/>
        <p:guide pos="5255"/>
        <p:guide pos="2902"/>
        <p:guide pos="5068"/>
        <p:guide pos="6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47"/>
        <p:guide orient="horz" pos="5484"/>
        <p:guide orient="horz" pos="5773"/>
        <p:guide pos="286"/>
        <p:guide pos="4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  <a:endParaRPr 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  <a:endParaRPr lang="en-US" dirty="0"/>
          </a:p>
          <a:p>
            <a:pPr marL="0" lvl="0"/>
            <a:r>
              <a:rPr lang="en-US" dirty="0"/>
              <a:t>Department Name</a:t>
            </a:r>
            <a:endParaRPr lang="en-US" dirty="0"/>
          </a:p>
          <a:p>
            <a:pPr marL="0" lvl="0"/>
            <a:r>
              <a:rPr lang="en-US" dirty="0"/>
              <a:t>Presentation Date</a:t>
            </a:r>
            <a:endParaRPr lang="en-US" dirty="0"/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40809F3C-EB3C-498F-A7EF-0555AFEB2E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3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0819" y="2181230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Web System Engineering</a:t>
            </a:r>
            <a:endParaRPr lang="en-GB" altLang="en-US" sz="1800" b="1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50875" y="2685415"/>
            <a:ext cx="8329295" cy="381000"/>
          </a:xfrm>
        </p:spPr>
        <p:txBody>
          <a:bodyPr/>
          <a:lstStyle/>
          <a:p>
            <a:pPr algn="l"/>
            <a:r>
              <a:rPr lang="en-US" dirty="0"/>
              <a:t>Topic Title -</a:t>
            </a:r>
            <a:r>
              <a:rPr lang="en-GB" altLang="en-US" dirty="0"/>
              <a:t> </a:t>
            </a:r>
            <a:r>
              <a:rPr lang="en-GB" altLang="en-US" sz="1800" b="1" dirty="0">
                <a:solidFill>
                  <a:srgbClr val="0070C0"/>
                </a:solidFill>
              </a:rPr>
              <a:t>OOPs (I</a:t>
            </a:r>
            <a:r>
              <a:rPr lang="en-US" altLang="en-GB" sz="1800" b="1" dirty="0">
                <a:solidFill>
                  <a:srgbClr val="0070C0"/>
                </a:solidFill>
              </a:rPr>
              <a:t>nheritance</a:t>
            </a:r>
            <a:r>
              <a:rPr lang="en-GB" altLang="en-US" sz="1800" b="1" dirty="0">
                <a:solidFill>
                  <a:srgbClr val="0070C0"/>
                </a:solidFill>
              </a:rPr>
              <a:t>, E</a:t>
            </a:r>
            <a:r>
              <a:rPr lang="en-US" altLang="en-GB" sz="1800" b="1" dirty="0">
                <a:solidFill>
                  <a:srgbClr val="0070C0"/>
                </a:solidFill>
              </a:rPr>
              <a:t>ncapsulation</a:t>
            </a:r>
            <a:r>
              <a:rPr lang="en-GB" altLang="en-US" sz="1800" b="1" dirty="0">
                <a:solidFill>
                  <a:srgbClr val="0070C0"/>
                </a:solidFill>
              </a:rPr>
              <a:t> and P</a:t>
            </a:r>
            <a:r>
              <a:rPr lang="en-US" altLang="en-GB" sz="1800" b="1" dirty="0">
                <a:solidFill>
                  <a:srgbClr val="0070C0"/>
                </a:solidFill>
              </a:rPr>
              <a:t>olymorphism</a:t>
            </a:r>
            <a:r>
              <a:rPr lang="en-GB" altLang="en-US" sz="1800" b="1" dirty="0">
                <a:solidFill>
                  <a:srgbClr val="0070C0"/>
                </a:solidFill>
              </a:rPr>
              <a:t> ) </a:t>
            </a:r>
            <a:endParaRPr lang="en-GB" altLang="en-US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50818" y="3311968"/>
            <a:ext cx="7069512" cy="1437832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CSE ( </a:t>
            </a:r>
            <a:r>
              <a:rPr lang="en-US" altLang="en-GB" sz="1600" b="1" dirty="0">
                <a:solidFill>
                  <a:srgbClr val="0070C0"/>
                </a:solidFill>
                <a:latin typeface="+mj-lt"/>
              </a:rPr>
              <a:t>Artificial Intelligence, and Machine Learning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 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altLang="en-US" dirty="0"/>
              <a:t>#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 </a:t>
            </a:r>
            <a:r>
              <a:rPr lang="en-GB" altLang="en-US" dirty="0"/>
              <a:t>27/02/2025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6545" y="305435"/>
            <a:ext cx="4572000" cy="24574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p>
            <a:pPr indent="0">
              <a:buNone/>
            </a:pPr>
            <a:r>
              <a:rPr sz="1600">
                <a:sym typeface="+mn-ea"/>
              </a:rPr>
              <a:t>Method Overriding </a:t>
            </a:r>
            <a:endParaRPr lang="en-GB" altLang="en-US" sz="1600" dirty="0" err="1" smtClean="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46125" y="55086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Method Overriding with Vehicles</a:t>
            </a:r>
            <a:endParaRPr sz="1600"/>
          </a:p>
        </p:txBody>
      </p:sp>
      <p:sp>
        <p:nvSpPr>
          <p:cNvPr id="7" name="Text Box 6"/>
          <p:cNvSpPr txBox="1"/>
          <p:nvPr/>
        </p:nvSpPr>
        <p:spPr>
          <a:xfrm>
            <a:off x="143510" y="955675"/>
            <a:ext cx="4572000" cy="424688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p>
            <a:r>
              <a:rPr lang="en-US" altLang="en-GB" sz="1200" dirty="0" err="1" smtClean="0"/>
              <a:t>// Parent class: Vehicle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class Vehicle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start()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console.log("Vehicle is starting");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}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}</a:t>
            </a:r>
            <a:endParaRPr lang="en-US" altLang="en-GB" sz="1200" dirty="0" err="1" smtClean="0"/>
          </a:p>
          <a:p>
            <a:endParaRPr lang="en-US" altLang="en-GB" sz="1200" dirty="0" err="1" smtClean="0"/>
          </a:p>
          <a:p>
            <a:r>
              <a:rPr lang="en-US" altLang="en-GB" sz="1200" dirty="0" err="1" smtClean="0"/>
              <a:t>// Child class: Car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class Car </a:t>
            </a:r>
            <a:r>
              <a:rPr lang="en-US" altLang="en-GB" sz="1200" b="1" dirty="0" err="1" smtClean="0"/>
              <a:t>extends </a:t>
            </a:r>
            <a:r>
              <a:rPr lang="en-US" altLang="en-GB" sz="1200" dirty="0" err="1" smtClean="0"/>
              <a:t>Vehicle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// Overriding the start method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start()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console.log("Car is starting with a roar!");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}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}</a:t>
            </a:r>
            <a:endParaRPr lang="en-US" altLang="en-GB" sz="1200" dirty="0" err="1" smtClean="0"/>
          </a:p>
          <a:p>
            <a:endParaRPr lang="en-US" altLang="en-GB" sz="1200" dirty="0" err="1" smtClean="0"/>
          </a:p>
          <a:p>
            <a:r>
              <a:rPr lang="en-US" altLang="en-GB" sz="1200" dirty="0" err="1" smtClean="0"/>
              <a:t>// Child class: Bike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class Bike </a:t>
            </a:r>
            <a:r>
              <a:rPr lang="en-US" altLang="en-GB" sz="1200" b="1" dirty="0" err="1" smtClean="0"/>
              <a:t>extends </a:t>
            </a:r>
            <a:r>
              <a:rPr lang="en-US" altLang="en-GB" sz="1200" dirty="0" err="1" smtClean="0"/>
              <a:t>Vehicle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// Overriding the start method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start()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console.log("Bike is starting with a smooth hum!");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}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}</a:t>
            </a:r>
            <a:endParaRPr lang="en-US" altLang="en-GB" sz="1200" dirty="0" err="1" smtClean="0"/>
          </a:p>
          <a:p>
            <a:endParaRPr lang="en-GB" altLang="en-US" sz="1200" dirty="0" err="1" smtClean="0"/>
          </a:p>
        </p:txBody>
      </p:sp>
      <p:sp>
        <p:nvSpPr>
          <p:cNvPr id="8" name="Text Box 7"/>
          <p:cNvSpPr txBox="1"/>
          <p:nvPr/>
        </p:nvSpPr>
        <p:spPr>
          <a:xfrm>
            <a:off x="4408170" y="1604010"/>
            <a:ext cx="4572000" cy="203136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p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// Creating instances of each class</a:t>
            </a:r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const vehicle = new Vehicle();</a:t>
            </a:r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const car = new Car();</a:t>
            </a:r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const bike = new Bike();</a:t>
            </a:r>
            <a:endParaRPr lang="en-US" altLang="en-GB" sz="1200" dirty="0" err="1" smtClean="0"/>
          </a:p>
          <a:p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// Calling the start method for each instance</a:t>
            </a:r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vehicle.start();  // Output: Vehicle is starting</a:t>
            </a:r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car.start();      // Output: Car is starting with a roar!</a:t>
            </a:r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bike.start();     // Output: Bike is starting with a smooth hum!</a:t>
            </a:r>
            <a:endParaRPr lang="en-US" altLang="en-GB" sz="1200" dirty="0" err="1" smtClean="0"/>
          </a:p>
          <a:p>
            <a:endParaRPr lang="en-US" altLang="en-GB" sz="1200" dirty="0" err="1" smtClean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41605" y="1108710"/>
            <a:ext cx="7925435" cy="76835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/>
              <a:t>Abstraction </a:t>
            </a:r>
            <a:r>
              <a:rPr sz="1400"/>
              <a:t>in JavaScript is the concept of hiding the complex implementation details and exposing only the essential features of an object or system. You can think of it as a way of simplifying complex systems to make them easier to work with.</a:t>
            </a:r>
            <a:endParaRPr sz="1400"/>
          </a:p>
        </p:txBody>
      </p:sp>
      <p:sp>
        <p:nvSpPr>
          <p:cNvPr id="11" name="Text Box 10"/>
          <p:cNvSpPr txBox="1"/>
          <p:nvPr/>
        </p:nvSpPr>
        <p:spPr>
          <a:xfrm>
            <a:off x="240665" y="15017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5. </a:t>
            </a:r>
            <a:r>
              <a:rPr sz="1600" b="1"/>
              <a:t>Abstraction</a:t>
            </a:r>
            <a:endParaRPr sz="1600" b="1"/>
          </a:p>
        </p:txBody>
      </p:sp>
      <p:sp>
        <p:nvSpPr>
          <p:cNvPr id="6" name="Text Box 5"/>
          <p:cNvSpPr txBox="1"/>
          <p:nvPr/>
        </p:nvSpPr>
        <p:spPr>
          <a:xfrm>
            <a:off x="263525" y="2310765"/>
            <a:ext cx="803656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400"/>
              <a:t>In JavaScript, abstraction is typically implemented using classes, objects, and functions. Here's an example of abstraction with a Bank Account:</a:t>
            </a:r>
            <a:endParaRPr sz="1400"/>
          </a:p>
        </p:txBody>
      </p:sp>
      <p:sp>
        <p:nvSpPr>
          <p:cNvPr id="7" name="Text Box 6"/>
          <p:cNvSpPr txBox="1"/>
          <p:nvPr/>
        </p:nvSpPr>
        <p:spPr>
          <a:xfrm>
            <a:off x="263525" y="3147695"/>
            <a:ext cx="8059420" cy="11684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400"/>
              <a:t>Abstraction is achieved by creating the BankAccount class and providing methods (deposit, withdraw, and getBalance) that hide the complex logic.</a:t>
            </a:r>
            <a:endParaRPr sz="1400"/>
          </a:p>
          <a:p>
            <a:endParaRPr sz="1400"/>
          </a:p>
          <a:p>
            <a:r>
              <a:rPr sz="1400"/>
              <a:t>The user doesn't need to know how the account balance is updated internally. They just interact with the deposit, withdraw, and getBalance methods.</a:t>
            </a:r>
            <a:endParaRPr sz="140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5890" y="121285"/>
            <a:ext cx="5374640" cy="445579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noAutofit/>
          </a:bodyPr>
          <a:p>
            <a:r>
              <a:rPr lang="en-US" altLang="en-GB" sz="1200" dirty="0" err="1" smtClean="0"/>
              <a:t>class BankAccount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constructor(owner, balance = 0)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    this.owner = owner;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    this.balance = balance;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}</a:t>
            </a:r>
            <a:endParaRPr lang="en-US" altLang="en-GB" sz="1200" dirty="0" err="1" smtClean="0"/>
          </a:p>
          <a:p>
            <a:endParaRPr lang="en-US" altLang="en-GB" sz="1200" dirty="0" err="1" smtClean="0"/>
          </a:p>
          <a:p>
            <a:r>
              <a:rPr lang="en-US" altLang="en-GB" sz="1200" dirty="0" err="1" smtClean="0"/>
              <a:t>    // Deposit money, hides the actual implementation of how deposit works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deposit(amount)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    if (amount &gt; 0)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        this.balance += amount;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        console.log(`Deposited $${amount}. New balance is $${this.balance}`);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    } else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        console.log("Deposit amount must be positive");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    }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}</a:t>
            </a:r>
            <a:endParaRPr lang="en-US" altLang="en-GB" sz="1200" dirty="0" err="1" smtClean="0"/>
          </a:p>
          <a:p>
            <a:endParaRPr lang="en-US" altLang="en-GB" sz="1200" dirty="0" err="1" smtClean="0"/>
          </a:p>
          <a:p>
            <a:r>
              <a:rPr lang="en-US" altLang="en-GB" sz="1200" dirty="0" err="1" smtClean="0"/>
              <a:t>    // Withdraw money, hides the complexity of withdrawal logic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withdraw(amount)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    if (amount &gt; 0 &amp;&amp; this.balance &gt;= amount)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        this.balance -= amount;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        console.log(`Withdrew $${amount}. New balance is $${this.balance}`);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    } else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        console.log("Insufficient funds or invalid amount");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    }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}</a:t>
            </a:r>
            <a:endParaRPr lang="en-US" altLang="en-GB" sz="1200" dirty="0" err="1" smtClean="0"/>
          </a:p>
          <a:p>
            <a:endParaRPr lang="en-GB" altLang="en-US" sz="1200" dirty="0" err="1" smtClean="0"/>
          </a:p>
        </p:txBody>
      </p:sp>
      <p:sp>
        <p:nvSpPr>
          <p:cNvPr id="6" name="Text Box 5"/>
          <p:cNvSpPr txBox="1"/>
          <p:nvPr/>
        </p:nvSpPr>
        <p:spPr>
          <a:xfrm>
            <a:off x="5510530" y="1279525"/>
            <a:ext cx="4572000" cy="329819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noAutofit/>
          </a:bodyPr>
          <a:p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 // Check balance, abstraction of the </a:t>
            </a:r>
            <a:endParaRPr lang="en-US" altLang="en-GB" sz="1200" dirty="0" err="1" smtClean="0">
              <a:sym typeface="+mn-ea"/>
            </a:endParaRPr>
          </a:p>
          <a:p>
            <a:r>
              <a:rPr lang="en-US" altLang="en-GB" sz="1200" dirty="0" err="1" smtClean="0">
                <a:sym typeface="+mn-ea"/>
              </a:rPr>
              <a:t>complex process of balance retrieval</a:t>
            </a:r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    getBalance() {</a:t>
            </a:r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        return this.balance;</a:t>
            </a:r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    }</a:t>
            </a:r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}</a:t>
            </a:r>
            <a:endParaRPr lang="en-US" altLang="en-GB" sz="1200" dirty="0" err="1" smtClean="0"/>
          </a:p>
          <a:p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// Usage</a:t>
            </a:r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const myAccount = new BankAccount('John Doe');</a:t>
            </a:r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myAccount.deposit(100);</a:t>
            </a:r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myAccount.withdraw(50);</a:t>
            </a:r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console.log(myAccount.getBalance());</a:t>
            </a:r>
            <a:endParaRPr lang="en-US" altLang="en-GB" sz="1200" dirty="0" err="1" smtClean="0"/>
          </a:p>
          <a:p>
            <a:endParaRPr lang="en-US" altLang="en-GB" sz="1200" dirty="0" err="1" smtClean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347470" y="955675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p>
            <a:pPr fontAlgn="base">
              <a:spcBef>
                <a:spcPts val="1400"/>
              </a:spcBef>
              <a:spcAft>
                <a:spcPts val="400"/>
              </a:spcAft>
            </a:pPr>
            <a:endParaRPr lang="en-GB" sz="54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400"/>
              </a:spcBef>
              <a:spcAft>
                <a:spcPts val="400"/>
              </a:spcAft>
            </a:pPr>
            <a:r>
              <a:rPr lang="en-GB" sz="5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Thank You</a:t>
            </a:r>
            <a:endParaRPr lang="en-GB" sz="54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158115" y="157480"/>
            <a:ext cx="8235950" cy="411480"/>
          </a:xfrm>
        </p:spPr>
        <p:txBody>
          <a:bodyPr wrap="square"/>
          <a:p>
            <a:r>
              <a:rPr lang="en-US" altLang="en-GB" sz="2800"/>
              <a:t>OOP (Object-Oriented Programming)</a:t>
            </a:r>
            <a:r>
              <a:rPr lang="en-GB" altLang="en-US" sz="2800"/>
              <a:t> - JavaScript</a:t>
            </a:r>
            <a:endParaRPr lang="en-GB" altLang="en-US" sz="2800"/>
          </a:p>
        </p:txBody>
      </p:sp>
      <p:sp>
        <p:nvSpPr>
          <p:cNvPr id="2" name="Text Box 1"/>
          <p:cNvSpPr txBox="1"/>
          <p:nvPr/>
        </p:nvSpPr>
        <p:spPr>
          <a:xfrm>
            <a:off x="158115" y="675005"/>
            <a:ext cx="8086090" cy="156845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/>
              <a:t>In JavaScript, OOP (</a:t>
            </a:r>
            <a:r>
              <a:rPr sz="1600">
                <a:highlight>
                  <a:srgbClr val="FFFF00"/>
                </a:highlight>
              </a:rPr>
              <a:t>Object-Oriented Programming</a:t>
            </a:r>
            <a:r>
              <a:rPr sz="1600"/>
              <a:t>) is a programming </a:t>
            </a:r>
            <a:r>
              <a:rPr sz="1600">
                <a:highlight>
                  <a:srgbClr val="FFFF00"/>
                </a:highlight>
              </a:rPr>
              <a:t>paradigm </a:t>
            </a:r>
            <a:r>
              <a:rPr sz="1600"/>
              <a:t>that organizes and </a:t>
            </a:r>
            <a:r>
              <a:rPr sz="1600">
                <a:highlight>
                  <a:srgbClr val="FFFF00"/>
                </a:highlight>
              </a:rPr>
              <a:t>models software</a:t>
            </a:r>
            <a:r>
              <a:rPr sz="1600"/>
              <a:t> based on </a:t>
            </a:r>
            <a:r>
              <a:rPr sz="1600">
                <a:highlight>
                  <a:srgbClr val="FFFF00"/>
                </a:highlight>
              </a:rPr>
              <a:t>objects</a:t>
            </a:r>
            <a:r>
              <a:rPr sz="1600"/>
              <a:t>,</a:t>
            </a:r>
            <a:endParaRPr sz="1600"/>
          </a:p>
          <a:p>
            <a:r>
              <a:rPr sz="1600"/>
              <a:t> </a:t>
            </a:r>
            <a:endParaRPr sz="1600"/>
          </a:p>
          <a:p>
            <a:r>
              <a:rPr sz="1600"/>
              <a:t>which can contain both </a:t>
            </a:r>
            <a:r>
              <a:rPr sz="1600">
                <a:highlight>
                  <a:srgbClr val="FFFF00"/>
                </a:highlight>
              </a:rPr>
              <a:t>data </a:t>
            </a:r>
            <a:r>
              <a:rPr sz="1600"/>
              <a:t>and </a:t>
            </a:r>
            <a:r>
              <a:rPr sz="1600">
                <a:highlight>
                  <a:srgbClr val="FFFF00"/>
                </a:highlight>
              </a:rPr>
              <a:t>methods</a:t>
            </a:r>
            <a:r>
              <a:rPr sz="1600"/>
              <a:t>. JavaScript is not traditionally known as a purely object-oriented language like Java or C++, but it does </a:t>
            </a:r>
            <a:r>
              <a:rPr sz="1600">
                <a:highlight>
                  <a:srgbClr val="FFFF00"/>
                </a:highlight>
              </a:rPr>
              <a:t>support OOP principles </a:t>
            </a:r>
            <a:r>
              <a:rPr sz="1600"/>
              <a:t>like </a:t>
            </a:r>
            <a:r>
              <a:rPr sz="1600">
                <a:highlight>
                  <a:srgbClr val="FFFF00"/>
                </a:highlight>
              </a:rPr>
              <a:t>inheritance</a:t>
            </a:r>
            <a:r>
              <a:rPr sz="1600"/>
              <a:t>, </a:t>
            </a:r>
            <a:r>
              <a:rPr sz="1600">
                <a:highlight>
                  <a:srgbClr val="FFFF00"/>
                </a:highlight>
              </a:rPr>
              <a:t>encapsulation</a:t>
            </a:r>
            <a:r>
              <a:rPr sz="1600"/>
              <a:t>, and </a:t>
            </a:r>
            <a:r>
              <a:rPr sz="1600">
                <a:highlight>
                  <a:srgbClr val="FFFF00"/>
                </a:highlight>
              </a:rPr>
              <a:t>polymorphism</a:t>
            </a:r>
            <a:r>
              <a:rPr sz="1600"/>
              <a:t>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240665" y="234918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1. Classes and Objects</a:t>
            </a:r>
            <a:endParaRPr sz="1600"/>
          </a:p>
        </p:txBody>
      </p:sp>
      <p:sp>
        <p:nvSpPr>
          <p:cNvPr id="8" name="Text Box 7"/>
          <p:cNvSpPr txBox="1"/>
          <p:nvPr/>
        </p:nvSpPr>
        <p:spPr>
          <a:xfrm>
            <a:off x="240665" y="279241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2. Encapsulation</a:t>
            </a:r>
            <a:endParaRPr sz="1600"/>
          </a:p>
        </p:txBody>
      </p:sp>
      <p:sp>
        <p:nvSpPr>
          <p:cNvPr id="9" name="Text Box 8"/>
          <p:cNvSpPr txBox="1"/>
          <p:nvPr/>
        </p:nvSpPr>
        <p:spPr>
          <a:xfrm>
            <a:off x="240665" y="334867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3. Inheritance</a:t>
            </a:r>
            <a:endParaRPr sz="1600"/>
          </a:p>
        </p:txBody>
      </p:sp>
      <p:sp>
        <p:nvSpPr>
          <p:cNvPr id="10" name="Text Box 9"/>
          <p:cNvSpPr txBox="1"/>
          <p:nvPr/>
        </p:nvSpPr>
        <p:spPr>
          <a:xfrm>
            <a:off x="240665" y="390493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4. Polymorphism</a:t>
            </a:r>
            <a:endParaRPr sz="1600"/>
          </a:p>
        </p:txBody>
      </p:sp>
      <p:sp>
        <p:nvSpPr>
          <p:cNvPr id="11" name="Text Box 10"/>
          <p:cNvSpPr txBox="1"/>
          <p:nvPr/>
        </p:nvSpPr>
        <p:spPr>
          <a:xfrm>
            <a:off x="240665" y="434816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5. Abstraction</a:t>
            </a:r>
            <a:endParaRPr sz="160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07645" y="608965"/>
            <a:ext cx="807974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/>
              <a:t>A class is a </a:t>
            </a:r>
            <a:r>
              <a:rPr sz="1600">
                <a:highlight>
                  <a:srgbClr val="FFFF00"/>
                </a:highlight>
              </a:rPr>
              <a:t>blueprint </a:t>
            </a:r>
            <a:r>
              <a:rPr sz="1600"/>
              <a:t>for creating objects, and an object is an </a:t>
            </a:r>
            <a:r>
              <a:rPr sz="1600">
                <a:highlight>
                  <a:srgbClr val="FFFF00"/>
                </a:highlight>
              </a:rPr>
              <a:t>instance </a:t>
            </a:r>
            <a:r>
              <a:rPr sz="1600"/>
              <a:t>of a class.</a:t>
            </a:r>
            <a:endParaRPr sz="1600"/>
          </a:p>
        </p:txBody>
      </p:sp>
      <p:sp>
        <p:nvSpPr>
          <p:cNvPr id="6" name="Text Box 5"/>
          <p:cNvSpPr txBox="1"/>
          <p:nvPr/>
        </p:nvSpPr>
        <p:spPr>
          <a:xfrm>
            <a:off x="274955" y="946150"/>
            <a:ext cx="6692265" cy="393954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p>
            <a:r>
              <a:rPr lang="en-US" altLang="en-GB" sz="1600" dirty="0" err="1" smtClean="0"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class </a:t>
            </a:r>
            <a:r>
              <a:rPr lang="en-US" altLang="en-GB" sz="1600" dirty="0" err="1" smtClean="0">
                <a:latin typeface="Calibri" panose="020F0502020204030204" charset="0"/>
                <a:cs typeface="Calibri" panose="020F0502020204030204" charset="0"/>
              </a:rPr>
              <a:t>Person {</a:t>
            </a:r>
            <a:endParaRPr lang="en-US" altLang="en-GB" sz="1600" dirty="0" err="1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1600" dirty="0" err="1" smtClean="0">
                <a:latin typeface="Calibri" panose="020F0502020204030204" charset="0"/>
                <a:cs typeface="Calibri" panose="020F0502020204030204" charset="0"/>
              </a:rPr>
              <a:t>  constructor(name, age) {</a:t>
            </a:r>
            <a:endParaRPr lang="en-US" altLang="en-GB" sz="1600" dirty="0" err="1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1600" dirty="0" err="1" smtClean="0">
                <a:latin typeface="Calibri" panose="020F0502020204030204" charset="0"/>
                <a:cs typeface="Calibri" panose="020F0502020204030204" charset="0"/>
              </a:rPr>
              <a:t>    this.name = name; // Properties</a:t>
            </a:r>
            <a:endParaRPr lang="en-US" altLang="en-GB" sz="1600" dirty="0" err="1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1600" dirty="0" err="1" smtClean="0">
                <a:latin typeface="Calibri" panose="020F0502020204030204" charset="0"/>
                <a:cs typeface="Calibri" panose="020F0502020204030204" charset="0"/>
              </a:rPr>
              <a:t>    this.age = age;</a:t>
            </a:r>
            <a:endParaRPr lang="en-US" altLang="en-GB" sz="1600" dirty="0" err="1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1600" dirty="0" err="1" smtClean="0">
                <a:latin typeface="Calibri" panose="020F0502020204030204" charset="0"/>
                <a:cs typeface="Calibri" panose="020F0502020204030204" charset="0"/>
              </a:rPr>
              <a:t>  }</a:t>
            </a:r>
            <a:endParaRPr lang="en-US" altLang="en-GB" sz="1600" dirty="0" err="1" smtClean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GB" sz="1600" dirty="0" err="1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1600" dirty="0" err="1" smtClean="0">
                <a:latin typeface="Calibri" panose="020F0502020204030204" charset="0"/>
                <a:cs typeface="Calibri" panose="020F0502020204030204" charset="0"/>
              </a:rPr>
              <a:t>  // Method</a:t>
            </a:r>
            <a:endParaRPr lang="en-US" altLang="en-GB" sz="1600" dirty="0" err="1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1600" dirty="0" err="1" smtClean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en-GB" sz="1600" dirty="0" err="1" smtClean="0"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greet</a:t>
            </a:r>
            <a:r>
              <a:rPr lang="en-US" altLang="en-GB" sz="1600" dirty="0" err="1" smtClean="0">
                <a:latin typeface="Calibri" panose="020F0502020204030204" charset="0"/>
                <a:cs typeface="Calibri" panose="020F0502020204030204" charset="0"/>
              </a:rPr>
              <a:t>() {</a:t>
            </a:r>
            <a:endParaRPr lang="en-US" altLang="en-GB" sz="1600" dirty="0" err="1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1600" dirty="0" err="1" smtClean="0">
                <a:latin typeface="Calibri" panose="020F0502020204030204" charset="0"/>
                <a:cs typeface="Calibri" panose="020F0502020204030204" charset="0"/>
              </a:rPr>
              <a:t>    console.log(`Hello, my name is ${this.name} and I am ${this.age} years old.`);</a:t>
            </a:r>
            <a:endParaRPr lang="en-US" altLang="en-GB" sz="1600" dirty="0" err="1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1600" dirty="0" err="1" smtClean="0">
                <a:latin typeface="Calibri" panose="020F0502020204030204" charset="0"/>
                <a:cs typeface="Calibri" panose="020F0502020204030204" charset="0"/>
              </a:rPr>
              <a:t>  }</a:t>
            </a:r>
            <a:endParaRPr lang="en-US" altLang="en-GB" sz="1600" dirty="0" err="1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1600" dirty="0" err="1" smtClean="0">
                <a:latin typeface="Calibri" panose="020F0502020204030204" charset="0"/>
                <a:cs typeface="Calibri" panose="020F0502020204030204" charset="0"/>
              </a:rPr>
              <a:t>}</a:t>
            </a:r>
            <a:endParaRPr lang="en-US" altLang="en-GB" sz="1600" dirty="0" err="1" smtClean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GB" sz="1600" dirty="0" err="1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1600" dirty="0" err="1" smtClean="0">
                <a:latin typeface="Calibri" panose="020F0502020204030204" charset="0"/>
                <a:cs typeface="Calibri" panose="020F0502020204030204" charset="0"/>
              </a:rPr>
              <a:t>// Creating an instance of the class</a:t>
            </a:r>
            <a:endParaRPr lang="en-US" altLang="en-GB" sz="1600" dirty="0" err="1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1600" dirty="0" err="1" smtClean="0"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const person1 = new Person('Alice', 30);</a:t>
            </a:r>
            <a:endParaRPr lang="en-US" altLang="en-GB" sz="1600" dirty="0" err="1" smtClean="0">
              <a:highlight>
                <a:srgbClr val="FFFF00"/>
              </a:highligh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1600" dirty="0" err="1" smtClean="0">
                <a:latin typeface="Calibri" panose="020F0502020204030204" charset="0"/>
                <a:cs typeface="Calibri" panose="020F0502020204030204" charset="0"/>
              </a:rPr>
              <a:t>person1.greet(); // Output: Hello, my name is Alice and I am 30 years old.</a:t>
            </a:r>
            <a:endParaRPr lang="en-US" altLang="en-GB" sz="1600" dirty="0" err="1" smtClean="0">
              <a:latin typeface="Calibri" panose="020F0502020204030204" charset="0"/>
              <a:cs typeface="Calibri" panose="020F0502020204030204" charset="0"/>
            </a:endParaRPr>
          </a:p>
          <a:p>
            <a:endParaRPr lang="en-GB" altLang="en-US" sz="1600" dirty="0" err="1" smtClean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07645" y="7524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1. Classes and Objects</a:t>
            </a:r>
            <a:endParaRPr sz="160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8585" y="15462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2. </a:t>
            </a:r>
            <a:r>
              <a:rPr sz="1600" b="1"/>
              <a:t>Encapsulation</a:t>
            </a:r>
            <a:endParaRPr sz="1600" b="1"/>
          </a:p>
        </p:txBody>
      </p:sp>
      <p:sp>
        <p:nvSpPr>
          <p:cNvPr id="5" name="Text Box 4"/>
          <p:cNvSpPr txBox="1"/>
          <p:nvPr/>
        </p:nvSpPr>
        <p:spPr>
          <a:xfrm>
            <a:off x="339090" y="1370965"/>
            <a:ext cx="7969885" cy="217233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sz="1600"/>
              <a:t>Encapsulation is the practice of </a:t>
            </a:r>
            <a:r>
              <a:rPr sz="1600">
                <a:highlight>
                  <a:srgbClr val="FFFF00"/>
                </a:highlight>
              </a:rPr>
              <a:t>bundling the data </a:t>
            </a:r>
            <a:r>
              <a:rPr sz="1600"/>
              <a:t>(properties) and </a:t>
            </a:r>
            <a:r>
              <a:rPr sz="1600">
                <a:highlight>
                  <a:srgbClr val="FFFF00"/>
                </a:highlight>
              </a:rPr>
              <a:t>methods </a:t>
            </a:r>
            <a:r>
              <a:rPr sz="1600"/>
              <a:t>that </a:t>
            </a:r>
            <a:r>
              <a:rPr sz="1600">
                <a:highlight>
                  <a:srgbClr val="FFFF00"/>
                </a:highlight>
              </a:rPr>
              <a:t>operate </a:t>
            </a:r>
            <a:r>
              <a:rPr sz="1600"/>
              <a:t>on the </a:t>
            </a:r>
            <a:r>
              <a:rPr sz="1600">
                <a:highlight>
                  <a:srgbClr val="FFFF00"/>
                </a:highlight>
              </a:rPr>
              <a:t>data </a:t>
            </a:r>
            <a:r>
              <a:rPr sz="1600"/>
              <a:t>within one unit (a class), and </a:t>
            </a:r>
            <a:r>
              <a:rPr sz="1600">
                <a:highlight>
                  <a:srgbClr val="FFFF00"/>
                </a:highlight>
              </a:rPr>
              <a:t>restricting access</a:t>
            </a:r>
            <a:r>
              <a:rPr sz="1600"/>
              <a:t> to some of the object's components.</a:t>
            </a:r>
            <a:endParaRPr sz="1600"/>
          </a:p>
          <a:p>
            <a:endParaRPr sz="1600"/>
          </a:p>
          <a:p>
            <a:r>
              <a:rPr sz="1600"/>
              <a:t>In JavaScript, properties can be encapsulated using </a:t>
            </a:r>
            <a:r>
              <a:rPr sz="1600">
                <a:highlight>
                  <a:srgbClr val="FFFF00"/>
                </a:highlight>
              </a:rPr>
              <a:t>constructor functions</a:t>
            </a:r>
            <a:r>
              <a:rPr sz="1600"/>
              <a:t> or </a:t>
            </a:r>
            <a:r>
              <a:rPr sz="1600">
                <a:highlight>
                  <a:srgbClr val="FFFF00"/>
                </a:highlight>
              </a:rPr>
              <a:t>getter </a:t>
            </a:r>
            <a:r>
              <a:rPr sz="1600"/>
              <a:t>and </a:t>
            </a:r>
            <a:r>
              <a:rPr sz="1600">
                <a:highlight>
                  <a:srgbClr val="FFFF00"/>
                </a:highlight>
              </a:rPr>
              <a:t>setter methods</a:t>
            </a:r>
            <a:r>
              <a:rPr sz="1600"/>
              <a:t>.</a:t>
            </a:r>
            <a:endParaRPr sz="160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19405" y="240665"/>
            <a:ext cx="8660765" cy="480123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p>
            <a:r>
              <a:rPr lang="en-US" altLang="en-GB" sz="1200" dirty="0" err="1" smtClean="0"/>
              <a:t>class Person {</a:t>
            </a:r>
            <a:endParaRPr lang="en-US" altLang="en-GB" sz="1200" dirty="0" err="1" smtClean="0"/>
          </a:p>
          <a:p>
            <a:r>
              <a:rPr lang="en-US" altLang="en-GB" sz="1200" dirty="0" err="1" smtClean="0">
                <a:highlight>
                  <a:srgbClr val="FFFF00"/>
                </a:highlight>
              </a:rPr>
              <a:t>  constructor(name, age)</a:t>
            </a:r>
            <a:r>
              <a:rPr lang="en-US" altLang="en-GB" sz="1200" dirty="0" err="1" smtClean="0"/>
              <a:t>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this._name = name;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this._age = age;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}</a:t>
            </a:r>
            <a:endParaRPr lang="en-US" altLang="en-GB" sz="1200" dirty="0" err="1" smtClean="0"/>
          </a:p>
          <a:p>
            <a:endParaRPr lang="en-US" altLang="en-GB" sz="1200" dirty="0" err="1" smtClean="0"/>
          </a:p>
          <a:p>
            <a:r>
              <a:rPr lang="en-US" altLang="en-GB" sz="1200" dirty="0" err="1" smtClean="0">
                <a:highlight>
                  <a:srgbClr val="FFFF00"/>
                </a:highlight>
              </a:rPr>
              <a:t>  // Getter</a:t>
            </a:r>
            <a:endParaRPr lang="en-US" altLang="en-GB" sz="1200" dirty="0" err="1" smtClean="0">
              <a:highlight>
                <a:srgbClr val="FFFF00"/>
              </a:highlight>
            </a:endParaRPr>
          </a:p>
          <a:p>
            <a:r>
              <a:rPr lang="en-US" altLang="en-GB" sz="1200" dirty="0" err="1" smtClean="0"/>
              <a:t>  get name()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return this._name;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}</a:t>
            </a:r>
            <a:endParaRPr lang="en-US" altLang="en-GB" sz="1200" dirty="0" err="1" smtClean="0"/>
          </a:p>
          <a:p>
            <a:endParaRPr lang="en-US" altLang="en-GB" sz="1200" dirty="0" err="1" smtClean="0"/>
          </a:p>
          <a:p>
            <a:r>
              <a:rPr lang="en-US" altLang="en-GB" sz="1200" dirty="0" err="1" smtClean="0">
                <a:highlight>
                  <a:srgbClr val="FFFF00"/>
                </a:highlight>
              </a:rPr>
              <a:t>  // Setter</a:t>
            </a:r>
            <a:endParaRPr lang="en-US" altLang="en-GB" sz="1200" dirty="0" err="1" smtClean="0">
              <a:highlight>
                <a:srgbClr val="FFFF00"/>
              </a:highlight>
            </a:endParaRPr>
          </a:p>
          <a:p>
            <a:r>
              <a:rPr lang="en-US" altLang="en-GB" sz="1200" dirty="0" err="1" smtClean="0"/>
              <a:t>  set name(value)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this._name = value;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}</a:t>
            </a:r>
            <a:endParaRPr lang="en-US" altLang="en-GB" sz="1200" dirty="0" err="1" smtClean="0"/>
          </a:p>
          <a:p>
            <a:endParaRPr lang="en-US" altLang="en-GB" sz="1200" dirty="0" err="1" smtClean="0"/>
          </a:p>
          <a:p>
            <a:r>
              <a:rPr lang="en-US" altLang="en-GB" sz="1200" dirty="0" err="1" smtClean="0">
                <a:highlight>
                  <a:srgbClr val="FFFF00"/>
                </a:highlight>
              </a:rPr>
              <a:t>  greet() {</a:t>
            </a:r>
            <a:endParaRPr lang="en-US" altLang="en-GB" sz="1200" dirty="0" err="1" smtClean="0">
              <a:highlight>
                <a:srgbClr val="FFFF00"/>
              </a:highlight>
            </a:endParaRPr>
          </a:p>
          <a:p>
            <a:r>
              <a:rPr lang="en-US" altLang="en-GB" sz="1200" dirty="0" err="1" smtClean="0"/>
              <a:t>    console.log(`Hello, my name is ${this._name} and I am ${this._age} years old.`);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}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}</a:t>
            </a:r>
            <a:endParaRPr lang="en-US" altLang="en-GB" sz="1200" dirty="0" err="1" smtClean="0"/>
          </a:p>
          <a:p>
            <a:endParaRPr lang="en-US" altLang="en-GB" sz="1200" dirty="0" err="1" smtClean="0"/>
          </a:p>
          <a:p>
            <a:r>
              <a:rPr lang="en-US" altLang="en-GB" sz="1200" dirty="0" err="1" smtClean="0">
                <a:highlight>
                  <a:srgbClr val="FFFF00"/>
                </a:highlight>
              </a:rPr>
              <a:t>const person1 = new Person('Alice', 30);</a:t>
            </a:r>
            <a:endParaRPr lang="en-US" altLang="en-GB" sz="1200" dirty="0" err="1" smtClean="0">
              <a:highlight>
                <a:srgbClr val="FFFF00"/>
              </a:highlight>
            </a:endParaRPr>
          </a:p>
          <a:p>
            <a:r>
              <a:rPr lang="en-US" altLang="en-GB" sz="1200" dirty="0" err="1" smtClean="0"/>
              <a:t>person1.name = 'Bob'; // Using the setter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console.log(person1.name); // Using the getter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person1.greet(); // Output: Hello, my name is Bob and I am 30 years old.</a:t>
            </a:r>
            <a:endParaRPr lang="en-US" altLang="en-GB" sz="1200" dirty="0" err="1" smtClean="0"/>
          </a:p>
          <a:p>
            <a:endParaRPr lang="en-GB" altLang="en-US" sz="1200" dirty="0" err="1" smtClean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20015" y="8477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3. </a:t>
            </a:r>
            <a:r>
              <a:rPr sz="1600" b="1"/>
              <a:t>Inheritance</a:t>
            </a:r>
            <a:endParaRPr sz="1600" b="1"/>
          </a:p>
        </p:txBody>
      </p:sp>
      <p:sp>
        <p:nvSpPr>
          <p:cNvPr id="5" name="Text Box 4"/>
          <p:cNvSpPr txBox="1"/>
          <p:nvPr/>
        </p:nvSpPr>
        <p:spPr>
          <a:xfrm>
            <a:off x="207645" y="422275"/>
            <a:ext cx="793750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/>
              <a:t>Inheritance </a:t>
            </a:r>
            <a:r>
              <a:rPr sz="1600">
                <a:highlight>
                  <a:srgbClr val="FFFF00"/>
                </a:highlight>
              </a:rPr>
              <a:t>allows one class to inherit the properties and methods of another</a:t>
            </a:r>
            <a:r>
              <a:rPr sz="1600"/>
              <a:t>. In JavaScript, you can achieve inheritance using extends.</a:t>
            </a:r>
            <a:endParaRPr sz="1600"/>
          </a:p>
        </p:txBody>
      </p:sp>
      <p:sp>
        <p:nvSpPr>
          <p:cNvPr id="6" name="Text Box 5"/>
          <p:cNvSpPr txBox="1"/>
          <p:nvPr/>
        </p:nvSpPr>
        <p:spPr>
          <a:xfrm>
            <a:off x="207645" y="1005840"/>
            <a:ext cx="4241800" cy="387794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p>
            <a:r>
              <a:rPr lang="en-US" altLang="en-GB" sz="1200" dirty="0" err="1" smtClean="0"/>
              <a:t>class </a:t>
            </a:r>
            <a:r>
              <a:rPr lang="en-US" altLang="en-GB" sz="1200" dirty="0" err="1" smtClean="0">
                <a:highlight>
                  <a:srgbClr val="FFFF00"/>
                </a:highlight>
              </a:rPr>
              <a:t>Animal </a:t>
            </a:r>
            <a:r>
              <a:rPr lang="en-US" altLang="en-GB" sz="1200" dirty="0" err="1" smtClean="0"/>
              <a:t>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constructor(name)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this.name = name;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}</a:t>
            </a:r>
            <a:endParaRPr lang="en-US" altLang="en-GB" sz="1200" dirty="0" err="1" smtClean="0"/>
          </a:p>
          <a:p>
            <a:endParaRPr lang="en-US" altLang="en-GB" sz="1200" dirty="0" err="1" smtClean="0"/>
          </a:p>
          <a:p>
            <a:r>
              <a:rPr lang="en-US" altLang="en-GB" sz="1200" dirty="0" err="1" smtClean="0"/>
              <a:t>  </a:t>
            </a:r>
            <a:r>
              <a:rPr lang="en-US" altLang="en-GB" sz="1200" dirty="0" err="1" smtClean="0">
                <a:highlight>
                  <a:srgbClr val="FFFF00"/>
                </a:highlight>
              </a:rPr>
              <a:t>speak</a:t>
            </a:r>
            <a:r>
              <a:rPr lang="en-US" altLang="en-GB" sz="1200" dirty="0" err="1" smtClean="0"/>
              <a:t>()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console.log(`${this.name} makes a sound.`);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}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}</a:t>
            </a:r>
            <a:endParaRPr lang="en-US" altLang="en-GB" sz="1200" dirty="0" err="1" smtClean="0"/>
          </a:p>
          <a:p>
            <a:endParaRPr lang="en-US" altLang="en-GB" sz="1200" dirty="0" err="1" smtClean="0"/>
          </a:p>
          <a:p>
            <a:r>
              <a:rPr lang="en-US" altLang="en-GB" sz="1200" dirty="0" err="1" smtClean="0"/>
              <a:t>class </a:t>
            </a:r>
            <a:r>
              <a:rPr lang="en-US" altLang="en-GB" sz="1200" dirty="0" err="1" smtClean="0">
                <a:highlight>
                  <a:srgbClr val="FFFF00"/>
                </a:highlight>
              </a:rPr>
              <a:t>Dog </a:t>
            </a:r>
            <a:r>
              <a:rPr lang="en-US" altLang="en-GB" sz="1200" b="1" dirty="0" err="1" smtClean="0">
                <a:highlight>
                  <a:srgbClr val="FFFF00"/>
                </a:highlight>
              </a:rPr>
              <a:t>extends </a:t>
            </a:r>
            <a:r>
              <a:rPr lang="en-US" altLang="en-GB" sz="1200" dirty="0" err="1" smtClean="0">
                <a:highlight>
                  <a:srgbClr val="FFFF00"/>
                </a:highlight>
              </a:rPr>
              <a:t>Animal </a:t>
            </a:r>
            <a:r>
              <a:rPr lang="en-US" altLang="en-GB" sz="1200" dirty="0" err="1" smtClean="0"/>
              <a:t>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constructor(name, breed)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super(name); // Call the parent class constructor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this.breed = breed;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}</a:t>
            </a:r>
            <a:endParaRPr lang="en-US" altLang="en-GB" sz="1200" dirty="0" err="1" smtClean="0"/>
          </a:p>
          <a:p>
            <a:endParaRPr lang="en-US" altLang="en-GB" sz="1200" dirty="0" err="1" smtClean="0"/>
          </a:p>
          <a:p>
            <a:r>
              <a:rPr lang="en-US" altLang="en-GB" sz="1200" dirty="0" err="1" smtClean="0"/>
              <a:t>  speak()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console.log(`${this.name} barks.`);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}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}</a:t>
            </a:r>
            <a:endParaRPr lang="en-US" altLang="en-GB" sz="1200" dirty="0" err="1" smtClean="0"/>
          </a:p>
          <a:p>
            <a:endParaRPr lang="en-GB" altLang="en-US" sz="1200" dirty="0" err="1" smtClean="0"/>
          </a:p>
        </p:txBody>
      </p:sp>
      <p:sp>
        <p:nvSpPr>
          <p:cNvPr id="7" name="Text Box 6"/>
          <p:cNvSpPr txBox="1"/>
          <p:nvPr/>
        </p:nvSpPr>
        <p:spPr>
          <a:xfrm>
            <a:off x="4572000" y="2037080"/>
            <a:ext cx="4572000" cy="73850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p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const dog = new Dog('Buddy', 'Golden Retriever');</a:t>
            </a:r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dog.speak(); // Output: Buddy barks.</a:t>
            </a:r>
            <a:endParaRPr lang="en-US" altLang="en-GB" sz="1200" dirty="0" err="1" smtClean="0"/>
          </a:p>
          <a:p>
            <a:endParaRPr lang="en-US" altLang="en-GB" sz="1200" dirty="0" err="1" smtClean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96240" y="354965"/>
            <a:ext cx="4373880" cy="424942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noAutofit/>
          </a:bodyPr>
          <a:p>
            <a:r>
              <a:rPr lang="en-US" altLang="en-GB" sz="1200" dirty="0" err="1" smtClean="0"/>
              <a:t>// Parent class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class Animal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constructor(name)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this.name = name;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}</a:t>
            </a:r>
            <a:endParaRPr lang="en-US" altLang="en-GB" sz="1200" dirty="0" err="1" smtClean="0"/>
          </a:p>
          <a:p>
            <a:endParaRPr lang="en-US" altLang="en-GB" sz="1200" dirty="0" err="1" smtClean="0"/>
          </a:p>
          <a:p>
            <a:r>
              <a:rPr lang="en-US" altLang="en-GB" sz="1200" dirty="0" err="1" smtClean="0"/>
              <a:t>  speak()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console.log(this.name + " makes a noise.");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}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}</a:t>
            </a:r>
            <a:endParaRPr lang="en-US" altLang="en-GB" sz="1200" dirty="0" err="1" smtClean="0"/>
          </a:p>
          <a:p>
            <a:endParaRPr lang="en-US" altLang="en-GB" sz="1200" dirty="0" err="1" smtClean="0"/>
          </a:p>
          <a:p>
            <a:r>
              <a:rPr lang="en-US" altLang="en-GB" sz="1200" dirty="0" err="1" smtClean="0"/>
              <a:t>// Child class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class Dog </a:t>
            </a:r>
            <a:r>
              <a:rPr lang="en-US" altLang="en-GB" sz="1200" b="1" dirty="0" err="1" smtClean="0">
                <a:highlight>
                  <a:srgbClr val="FFFF00"/>
                </a:highlight>
              </a:rPr>
              <a:t>extends </a:t>
            </a:r>
            <a:r>
              <a:rPr lang="en-US" altLang="en-GB" sz="1200" dirty="0" err="1" smtClean="0"/>
              <a:t>Animal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constructor(name, breed)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super(name); // Call parent constructor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this.breed = breed;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}</a:t>
            </a:r>
            <a:endParaRPr lang="en-US" altLang="en-GB" sz="1200" dirty="0" err="1" smtClean="0"/>
          </a:p>
          <a:p>
            <a:endParaRPr lang="en-US" altLang="en-GB" sz="1200" dirty="0" err="1" smtClean="0"/>
          </a:p>
          <a:p>
            <a:r>
              <a:rPr lang="en-US" altLang="en-GB" sz="1200" dirty="0" err="1" smtClean="0"/>
              <a:t>  bark()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console.log(this.name + " barks!");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}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}</a:t>
            </a:r>
            <a:endParaRPr lang="en-US" altLang="en-GB" sz="1200" dirty="0" err="1" smtClean="0"/>
          </a:p>
          <a:p>
            <a:endParaRPr lang="en-GB" altLang="en-US" sz="1200" dirty="0" err="1" smtClean="0"/>
          </a:p>
        </p:txBody>
      </p:sp>
      <p:sp>
        <p:nvSpPr>
          <p:cNvPr id="6" name="Text Box 5"/>
          <p:cNvSpPr txBox="1"/>
          <p:nvPr/>
        </p:nvSpPr>
        <p:spPr>
          <a:xfrm>
            <a:off x="4473575" y="3681095"/>
            <a:ext cx="4572000" cy="92329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p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const myDog = new Dog("Rex", "Golden Retriever");</a:t>
            </a:r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myDog.speak(); // Rex makes a noise.</a:t>
            </a:r>
            <a:endParaRPr lang="en-US" altLang="en-GB" sz="1200" dirty="0" err="1" smtClean="0"/>
          </a:p>
          <a:p>
            <a:r>
              <a:rPr lang="en-US" altLang="en-GB" sz="1200" dirty="0" err="1" smtClean="0">
                <a:sym typeface="+mn-ea"/>
              </a:rPr>
              <a:t>myDog.bark();  // Rex barks!</a:t>
            </a:r>
            <a:endParaRPr lang="en-US" altLang="en-GB" sz="1200" dirty="0" err="1" smtClean="0"/>
          </a:p>
          <a:p>
            <a:endParaRPr lang="en-US" altLang="en-GB" sz="1200" dirty="0" err="1" smtClean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74625" y="35464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4. Polymorphism</a:t>
            </a:r>
            <a:endParaRPr sz="1600"/>
          </a:p>
        </p:txBody>
      </p:sp>
      <p:sp>
        <p:nvSpPr>
          <p:cNvPr id="6" name="Text Box 5"/>
          <p:cNvSpPr txBox="1"/>
          <p:nvPr/>
        </p:nvSpPr>
        <p:spPr>
          <a:xfrm>
            <a:off x="339090" y="859155"/>
            <a:ext cx="770699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/>
              <a:t>Polymorphism in JavaScript refers to the ability of different objects or classes to respond to the same method or function call in different ways.</a:t>
            </a:r>
            <a:endParaRPr sz="1600"/>
          </a:p>
        </p:txBody>
      </p:sp>
      <p:sp>
        <p:nvSpPr>
          <p:cNvPr id="7" name="Text Box 6"/>
          <p:cNvSpPr txBox="1"/>
          <p:nvPr/>
        </p:nvSpPr>
        <p:spPr>
          <a:xfrm>
            <a:off x="559435" y="1609725"/>
            <a:ext cx="7266940" cy="13220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/>
              <a:t>There are two types of polymorphism in JavaScript:</a:t>
            </a:r>
            <a:endParaRPr sz="1600"/>
          </a:p>
          <a:p>
            <a:endParaRPr sz="1600"/>
          </a:p>
          <a:p>
            <a:pPr>
              <a:buAutoNum type="arabicPeriod"/>
            </a:pPr>
            <a:r>
              <a:rPr sz="1600"/>
              <a:t>Method Overloading</a:t>
            </a:r>
            <a:endParaRPr sz="1600"/>
          </a:p>
          <a:p>
            <a:pPr>
              <a:buAutoNum type="arabicPeriod"/>
            </a:pPr>
            <a:endParaRPr sz="1600"/>
          </a:p>
          <a:p>
            <a:pPr>
              <a:buAutoNum type="arabicPeriod"/>
            </a:pPr>
            <a:r>
              <a:rPr sz="1600"/>
              <a:t>Method Overriding </a:t>
            </a:r>
            <a:endParaRPr sz="1600"/>
          </a:p>
        </p:txBody>
      </p:sp>
      <p:sp>
        <p:nvSpPr>
          <p:cNvPr id="8" name="Text Box 7"/>
          <p:cNvSpPr txBox="1"/>
          <p:nvPr/>
        </p:nvSpPr>
        <p:spPr>
          <a:xfrm>
            <a:off x="559435" y="3009900"/>
            <a:ext cx="8222615" cy="15271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1400" b="1"/>
              <a:t>Benefits of Polymorphism:</a:t>
            </a:r>
            <a:endParaRPr sz="1400" b="1"/>
          </a:p>
          <a:p>
            <a:pPr>
              <a:buFont typeface="Arial" panose="020B0604020202020204"/>
              <a:buChar char="•"/>
            </a:pPr>
            <a:r>
              <a:rPr sz="1400"/>
              <a:t>Code reusability: You can reuse the same method name but with different behaviors depending on the object type.</a:t>
            </a:r>
            <a:endParaRPr sz="1400"/>
          </a:p>
          <a:p>
            <a:pPr indent="0">
              <a:buFont typeface="Arial" panose="020B0604020202020204"/>
              <a:buNone/>
            </a:pPr>
            <a:endParaRPr sz="1400"/>
          </a:p>
          <a:p>
            <a:pPr>
              <a:buFont typeface="Arial" panose="020B0604020202020204"/>
              <a:buChar char="•"/>
            </a:pPr>
            <a:r>
              <a:rPr sz="1400"/>
              <a:t>Flexibility: The same method can be used on different types of objects, making your code more flexible and easier to extend.</a:t>
            </a:r>
            <a:endParaRPr sz="140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40665" y="24923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1. Method Overloading</a:t>
            </a:r>
            <a:endParaRPr sz="1600"/>
          </a:p>
        </p:txBody>
      </p:sp>
      <p:sp>
        <p:nvSpPr>
          <p:cNvPr id="6" name="Text Box 5"/>
          <p:cNvSpPr txBox="1"/>
          <p:nvPr/>
        </p:nvSpPr>
        <p:spPr>
          <a:xfrm>
            <a:off x="154305" y="714375"/>
            <a:ext cx="4418330" cy="387667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noAutofit/>
          </a:bodyPr>
          <a:p>
            <a:r>
              <a:rPr lang="en-US" altLang="en-GB" sz="1400" dirty="0" err="1" smtClean="0"/>
              <a:t>function greet(name, age) {</a:t>
            </a:r>
            <a:endParaRPr lang="en-US" altLang="en-GB" sz="1400" dirty="0" err="1" smtClean="0"/>
          </a:p>
          <a:p>
            <a:r>
              <a:rPr lang="en-US" altLang="en-GB" sz="1400" dirty="0" err="1" smtClean="0"/>
              <a:t>  if (arguments.length === 1) {</a:t>
            </a:r>
            <a:endParaRPr lang="en-US" altLang="en-GB" sz="1400" dirty="0" err="1" smtClean="0"/>
          </a:p>
          <a:p>
            <a:r>
              <a:rPr lang="en-US" altLang="en-GB" sz="1400" dirty="0" err="1" smtClean="0"/>
              <a:t>    console.log(`Hello, ${name}!`);</a:t>
            </a:r>
            <a:endParaRPr lang="en-US" altLang="en-GB" sz="1400" dirty="0" err="1" smtClean="0"/>
          </a:p>
          <a:p>
            <a:r>
              <a:rPr lang="en-US" altLang="en-GB" sz="1400" dirty="0" err="1" smtClean="0"/>
              <a:t>  } else if (arguments.length === 2) {</a:t>
            </a:r>
            <a:endParaRPr lang="en-US" altLang="en-GB" sz="1400" dirty="0" err="1" smtClean="0"/>
          </a:p>
          <a:p>
            <a:r>
              <a:rPr lang="en-US" altLang="en-GB" sz="1400" dirty="0" err="1" smtClean="0"/>
              <a:t>    console.log(`Hello, ${name}! You are ${age} years old.`);</a:t>
            </a:r>
            <a:endParaRPr lang="en-US" altLang="en-GB" sz="1400" dirty="0" err="1" smtClean="0"/>
          </a:p>
          <a:p>
            <a:r>
              <a:rPr lang="en-US" altLang="en-GB" sz="1400" dirty="0" err="1" smtClean="0"/>
              <a:t>  }</a:t>
            </a:r>
            <a:endParaRPr lang="en-US" altLang="en-GB" sz="1400" dirty="0" err="1" smtClean="0"/>
          </a:p>
          <a:p>
            <a:r>
              <a:rPr lang="en-US" altLang="en-GB" sz="1400" dirty="0" err="1" smtClean="0"/>
              <a:t>}</a:t>
            </a:r>
            <a:endParaRPr lang="en-US" altLang="en-GB" sz="1400" dirty="0" err="1" smtClean="0"/>
          </a:p>
          <a:p>
            <a:endParaRPr lang="en-US" altLang="en-GB" sz="1400" dirty="0" err="1" smtClean="0"/>
          </a:p>
          <a:p>
            <a:r>
              <a:rPr lang="en-US" altLang="en-GB" sz="1400" dirty="0" err="1" smtClean="0"/>
              <a:t>greet('Alice'); // Output: Hello, Alice!</a:t>
            </a:r>
            <a:endParaRPr lang="en-US" altLang="en-GB" sz="1400" dirty="0" err="1" smtClean="0"/>
          </a:p>
          <a:p>
            <a:r>
              <a:rPr lang="en-US" altLang="en-GB" sz="1400" dirty="0" err="1" smtClean="0"/>
              <a:t>greet('Bob', 30); // Output: Hello, Bob! You are 30 years old.</a:t>
            </a:r>
            <a:endParaRPr lang="en-US" altLang="en-GB" sz="1400" dirty="0" err="1" smtClean="0"/>
          </a:p>
          <a:p>
            <a:endParaRPr lang="en-GB" altLang="en-US" sz="1400" dirty="0" err="1" smtClean="0"/>
          </a:p>
        </p:txBody>
      </p:sp>
      <p:sp>
        <p:nvSpPr>
          <p:cNvPr id="7" name="Text Box 6"/>
          <p:cNvSpPr txBox="1"/>
          <p:nvPr/>
        </p:nvSpPr>
        <p:spPr>
          <a:xfrm>
            <a:off x="5111115" y="897890"/>
            <a:ext cx="4572000" cy="369316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p>
            <a:r>
              <a:rPr lang="en-US" altLang="en-GB" sz="1200" dirty="0" err="1" smtClean="0"/>
              <a:t>function calculate(a, b, operation = 'add')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switch(operation) {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case 'add':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  return a + b;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case 'subtract':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  return a - b;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case 'multiply':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  return a * b;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case 'divide':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  return b !== 0 ? a / b : 'Cannot divide by zero';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default: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    return 'Invalid operation';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  }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}</a:t>
            </a:r>
            <a:endParaRPr lang="en-US" altLang="en-GB" sz="1200" dirty="0" err="1" smtClean="0"/>
          </a:p>
          <a:p>
            <a:endParaRPr lang="en-US" altLang="en-GB" sz="1200" dirty="0" err="1" smtClean="0"/>
          </a:p>
          <a:p>
            <a:r>
              <a:rPr lang="en-US" altLang="en-GB" sz="1200" dirty="0" err="1" smtClean="0"/>
              <a:t>console.log(calculate(5, 3)); // Default add: 8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console.log(calculate(5, 3, 'subtract')); // 2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console.log(calculate(5, 3, 'multiply')); // 15</a:t>
            </a:r>
            <a:endParaRPr lang="en-US" altLang="en-GB" sz="1200" dirty="0" err="1" smtClean="0"/>
          </a:p>
          <a:p>
            <a:r>
              <a:rPr lang="en-US" altLang="en-GB" sz="1200" dirty="0" err="1" smtClean="0"/>
              <a:t>console.log(calculate(5, 3, 'divide')); // 1.666...</a:t>
            </a:r>
            <a:endParaRPr lang="en-US" altLang="en-GB" sz="1200" dirty="0" err="1" smtClean="0"/>
          </a:p>
          <a:p>
            <a:endParaRPr lang="en-GB" altLang="en-US" sz="1200" dirty="0" err="1" smtClean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6837</Words>
  <Application>WPS Presentation</Application>
  <PresentationFormat>On-screen Show (16:9)</PresentationFormat>
  <Paragraphs>307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Roboto</vt:lpstr>
      <vt:lpstr>Calibri</vt:lpstr>
      <vt:lpstr>Arial</vt:lpstr>
      <vt:lpstr>Microsoft YaHei</vt:lpstr>
      <vt:lpstr>Arial Unicode MS</vt:lpstr>
      <vt:lpstr>Garamond</vt:lpstr>
      <vt:lpstr>MC Powerpoint Template</vt:lpstr>
      <vt:lpstr>Course Title - Web System Engineering</vt:lpstr>
      <vt:lpstr>OOP (Object-Oriented Programming) - JavaScript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 ARUN KUMAR</cp:lastModifiedBy>
  <cp:revision>29</cp:revision>
  <dcterms:created xsi:type="dcterms:W3CDTF">2016-09-09T13:34:00Z</dcterms:created>
  <dcterms:modified xsi:type="dcterms:W3CDTF">2025-02-27T03:56:22Z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D95B65F074AD4E85B2860DB43E05214E_12</vt:lpwstr>
  </property>
  <property fmtid="{D5CDD505-2E9C-101B-9397-08002B2CF9AE}" pid="3" name="KSOProductBuildVer">
    <vt:lpwstr>2057-12.2.0.20323</vt:lpwstr>
  </property>
</Properties>
</file>