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4"/>
  </p:notesMasterIdLst>
  <p:handoutMasterIdLst>
    <p:handoutMasterId r:id="rId12"/>
  </p:handoutMasterIdLst>
  <p:sldIdLst>
    <p:sldId id="491" r:id="rId3"/>
    <p:sldId id="544" r:id="rId5"/>
    <p:sldId id="778" r:id="rId6"/>
    <p:sldId id="779" r:id="rId7"/>
    <p:sldId id="780" r:id="rId8"/>
    <p:sldId id="781" r:id="rId9"/>
    <p:sldId id="782" r:id="rId10"/>
    <p:sldId id="743" r:id="rId11"/>
  </p:sldIdLst>
  <p:sldSz cx="9144000" cy="5143500" type="screen16x9"/>
  <p:notesSz cx="6858000" cy="9296400"/>
  <p:embeddedFontLst>
    <p:embeddedFont>
      <p:font typeface="Roboto" panose="02000000000000000000" pitchFamily="2" charset="0"/>
      <p:regular r:id="rId16"/>
      <p:bold r:id="rId17"/>
    </p:embeddedFont>
    <p:embeddedFont>
      <p:font typeface="Garamond" panose="02020404030301010803" charset="0"/>
      <p:regular r:id="rId18"/>
      <p:bold r:id="rId19"/>
      <p:italic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862" userDrawn="1">
          <p15:clr>
            <a:srgbClr val="A4A3A4"/>
          </p15:clr>
        </p15:guide>
        <p15:guide id="2" orient="horz" pos="331" userDrawn="1">
          <p15:clr>
            <a:srgbClr val="A4A3A4"/>
          </p15:clr>
        </p15:guide>
        <p15:guide id="4" orient="horz" pos="394" userDrawn="1">
          <p15:clr>
            <a:srgbClr val="A4A3A4"/>
          </p15:clr>
        </p15:guide>
        <p15:guide id="5" pos="584" userDrawn="1">
          <p15:clr>
            <a:srgbClr val="A4A3A4"/>
          </p15:clr>
        </p15:guide>
        <p15:guide id="6" pos="5235" userDrawn="1">
          <p15:clr>
            <a:srgbClr val="A4A3A4"/>
          </p15:clr>
        </p15:guide>
        <p15:guide id="7" pos="2902" userDrawn="1">
          <p15:clr>
            <a:srgbClr val="A4A3A4"/>
          </p15:clr>
        </p15:guide>
        <p15:guide id="8" pos="5142" userDrawn="1">
          <p15:clr>
            <a:srgbClr val="A4A3A4"/>
          </p15:clr>
        </p15:guide>
        <p15:guide id="9" pos="65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89011" autoAdjust="0"/>
  </p:normalViewPr>
  <p:slideViewPr>
    <p:cSldViewPr snapToGrid="0" showGuides="1">
      <p:cViewPr>
        <p:scale>
          <a:sx n="75" d="100"/>
          <a:sy n="75" d="100"/>
        </p:scale>
        <p:origin x="1098" y="102"/>
      </p:cViewPr>
      <p:guideLst>
        <p:guide orient="horz" pos="2862"/>
        <p:guide orient="horz" pos="331"/>
        <p:guide orient="horz" pos="394"/>
        <p:guide pos="584"/>
        <p:guide pos="5235"/>
        <p:guide pos="2902"/>
        <p:guide pos="5142"/>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8"/>
        <p:guide orient="horz" pos="5484"/>
        <p:guide orient="horz" pos="5773"/>
        <p:guide pos="307"/>
        <p:guide pos="4033"/>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endParaRPr lang="en-US" dirty="0"/>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endParaRPr lang="en-US" dirty="0"/>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endParaRPr lang="en-US" dirty="0"/>
          </a:p>
          <a:p>
            <a:pPr marL="0" lvl="0"/>
            <a:r>
              <a:rPr lang="en-US" dirty="0"/>
              <a:t>Department Name</a:t>
            </a:r>
            <a:endParaRPr lang="en-US" dirty="0"/>
          </a:p>
          <a:p>
            <a:pPr marL="0" lvl="0"/>
            <a:r>
              <a:rPr lang="en-US" dirty="0"/>
              <a:t>Presentation Date</a:t>
            </a:r>
            <a:endParaRPr lang="en-US" dirty="0"/>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endParaRPr lang="en-US" dirty="0"/>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endParaRPr lang="en-US" dirty="0"/>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a:xfrm>
            <a:off x="457200" y="4767263"/>
            <a:ext cx="2133600" cy="273844"/>
          </a:xfrm>
        </p:spPr>
        <p:txBody>
          <a:bodyPr/>
          <a:lstStyle/>
          <a:p>
            <a:fld id="{40809F3C-EB3C-498F-A7EF-0555AFEB2E5D}" type="datetimeFigureOut">
              <a:rPr lang="en-US" smtClean="0"/>
            </a:fld>
            <a:endParaRPr lang="en-US"/>
          </a:p>
        </p:txBody>
      </p:sp>
      <p:sp>
        <p:nvSpPr>
          <p:cNvPr id="5" name="Footer Placeholder 4"/>
          <p:cNvSpPr>
            <a:spLocks noGrp="1"/>
          </p:cNvSpPr>
          <p:nvPr>
            <p:ph type="ftr" sz="quarter" idx="11"/>
          </p:nvPr>
        </p:nvSpPr>
        <p:spPr>
          <a:xfrm>
            <a:off x="3124200" y="4767263"/>
            <a:ext cx="2895600" cy="273844"/>
          </a:xfrm>
        </p:spPr>
        <p:txBody>
          <a:bodyPr/>
          <a:lstStyle/>
          <a:p>
            <a:endParaRPr lang="en-US"/>
          </a:p>
        </p:txBody>
      </p:sp>
      <p:sp>
        <p:nvSpPr>
          <p:cNvPr id="6" name="Slide Number Placeholder 5"/>
          <p:cNvSpPr>
            <a:spLocks noGrp="1"/>
          </p:cNvSpPr>
          <p:nvPr>
            <p:ph type="sldNum" sz="quarter" idx="12"/>
          </p:nvPr>
        </p:nvSpPr>
        <p:spPr/>
        <p:txBody>
          <a:bodyPr/>
          <a:lstStyle/>
          <a:p>
            <a:fld id="{CE02F3F4-978A-4F22-8904-DD1959DE0DD5}" type="slidenum">
              <a:rPr lang="en-US" smtClean="0"/>
            </a:fld>
            <a:endParaRPr lang="en-US"/>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endParaRPr lang="en-US" dirty="0"/>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endParaRPr lang="en-US" dirty="0"/>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2" name="Slide Number Placeholder 11"/>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endParaRPr lang="en-US" dirty="0"/>
          </a:p>
        </p:txBody>
      </p:sp>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endParaRPr lang="en-US" dirty="0"/>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3.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4.w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12.xml"/><Relationship Id="rId2" Type="http://schemas.openxmlformats.org/officeDocument/2006/relationships/image" Target="../media/image5.wmf"/><Relationship Id="rId1"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50819" y="2181230"/>
            <a:ext cx="7069512" cy="516255"/>
          </a:xfrm>
        </p:spPr>
        <p:txBody>
          <a:bodyPr/>
          <a:lstStyle/>
          <a:p>
            <a:pPr algn="l"/>
            <a:r>
              <a:rPr lang="en-US" dirty="0"/>
              <a:t>Course Title - </a:t>
            </a:r>
            <a:r>
              <a:rPr lang="en-GB" altLang="en-US" sz="1800" b="1" dirty="0">
                <a:solidFill>
                  <a:srgbClr val="0070C0"/>
                </a:solidFill>
              </a:rPr>
              <a:t>Web System Engineering</a:t>
            </a:r>
            <a:endParaRPr lang="en-GB" altLang="en-US" sz="1800" b="1" dirty="0">
              <a:solidFill>
                <a:srgbClr val="0070C0"/>
              </a:solidFill>
            </a:endParaRPr>
          </a:p>
        </p:txBody>
      </p:sp>
      <p:sp>
        <p:nvSpPr>
          <p:cNvPr id="5" name="Text Placeholder 4"/>
          <p:cNvSpPr>
            <a:spLocks noGrp="1"/>
          </p:cNvSpPr>
          <p:nvPr>
            <p:ph type="body" idx="1"/>
          </p:nvPr>
        </p:nvSpPr>
        <p:spPr>
          <a:xfrm>
            <a:off x="650875" y="2685415"/>
            <a:ext cx="8329295" cy="381000"/>
          </a:xfrm>
        </p:spPr>
        <p:txBody>
          <a:bodyPr/>
          <a:lstStyle/>
          <a:p>
            <a:pPr algn="l"/>
            <a:r>
              <a:rPr lang="en-US" dirty="0"/>
              <a:t>Topic Title -</a:t>
            </a:r>
            <a:r>
              <a:rPr lang="en-GB" altLang="en-US" dirty="0"/>
              <a:t> </a:t>
            </a:r>
            <a:r>
              <a:rPr lang="en-GB" altLang="en-US" sz="1800" b="1" dirty="0">
                <a:solidFill>
                  <a:srgbClr val="0070C0"/>
                </a:solidFill>
              </a:rPr>
              <a:t>S</a:t>
            </a:r>
            <a:r>
              <a:rPr lang="en-US" altLang="en-GB" sz="1800" b="1" dirty="0">
                <a:solidFill>
                  <a:srgbClr val="0070C0"/>
                </a:solidFill>
              </a:rPr>
              <a:t>cript </a:t>
            </a:r>
            <a:r>
              <a:rPr lang="en-GB" altLang="en-US" sz="1800" b="1" dirty="0">
                <a:solidFill>
                  <a:srgbClr val="0070C0"/>
                </a:solidFill>
              </a:rPr>
              <a:t>F</a:t>
            </a:r>
            <a:r>
              <a:rPr lang="en-US" altLang="en-GB" sz="1800" b="1" dirty="0">
                <a:solidFill>
                  <a:srgbClr val="0070C0"/>
                </a:solidFill>
              </a:rPr>
              <a:t>orms</a:t>
            </a:r>
            <a:endParaRPr lang="en-US" altLang="en-GB" sz="1800" b="1" dirty="0">
              <a:solidFill>
                <a:srgbClr val="0070C0"/>
              </a:solidFill>
            </a:endParaRPr>
          </a:p>
        </p:txBody>
      </p:sp>
      <p:sp>
        <p:nvSpPr>
          <p:cNvPr id="6" name="Text Placeholder 5"/>
          <p:cNvSpPr>
            <a:spLocks noGrp="1"/>
          </p:cNvSpPr>
          <p:nvPr>
            <p:ph type="body" sz="quarter" idx="10"/>
          </p:nvPr>
        </p:nvSpPr>
        <p:spPr>
          <a:xfrm>
            <a:off x="650818" y="3311968"/>
            <a:ext cx="7069512" cy="1437832"/>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sz="1600" b="1" dirty="0">
                <a:solidFill>
                  <a:srgbClr val="0070C0"/>
                </a:solidFill>
                <a:latin typeface="+mj-lt"/>
              </a:rPr>
              <a:t>CSE ( </a:t>
            </a:r>
            <a:r>
              <a:rPr lang="en-US" altLang="en-GB" sz="1600" b="1" dirty="0">
                <a:solidFill>
                  <a:srgbClr val="0070C0"/>
                </a:solidFill>
                <a:latin typeface="+mj-lt"/>
              </a:rPr>
              <a:t>Artificial Intelligence, and Machine Learning</a:t>
            </a:r>
            <a:r>
              <a:rPr lang="en-GB" altLang="en-US" sz="1600" b="1" dirty="0">
                <a:solidFill>
                  <a:srgbClr val="0070C0"/>
                </a:solidFill>
                <a:latin typeface="+mj-lt"/>
              </a:rPr>
              <a:t> )</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 </a:t>
            </a:r>
            <a:r>
              <a:rPr lang="en-GB" altLang="en-US" dirty="0"/>
              <a:t>05/03/2025</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fld>
            <a:endParaRPr lang="en-IN"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S</a:t>
            </a:r>
            <a:r>
              <a:rPr lang="en-US" altLang="en-GB" sz="2000"/>
              <a:t>cript </a:t>
            </a:r>
            <a:r>
              <a:rPr lang="en-GB" altLang="en-US" sz="2000"/>
              <a:t>F</a:t>
            </a:r>
            <a:r>
              <a:rPr lang="en-US" altLang="en-GB" sz="2000"/>
              <a:t>orms</a:t>
            </a:r>
            <a:endParaRPr lang="en-US" altLang="en-GB" sz="2000"/>
          </a:p>
        </p:txBody>
      </p:sp>
      <p:sp>
        <p:nvSpPr>
          <p:cNvPr id="2" name="Text Box 1"/>
          <p:cNvSpPr txBox="1"/>
          <p:nvPr/>
        </p:nvSpPr>
        <p:spPr>
          <a:xfrm>
            <a:off x="284480" y="706120"/>
            <a:ext cx="8180705" cy="1630045"/>
          </a:xfrm>
          <a:prstGeom prst="rect">
            <a:avLst/>
          </a:prstGeom>
        </p:spPr>
        <p:txBody>
          <a:bodyPr wrap="square">
            <a:spAutoFit/>
          </a:bodyPr>
          <a:p>
            <a:pPr fontAlgn="base">
              <a:spcBef>
                <a:spcPts val="1200"/>
              </a:spcBef>
              <a:spcAft>
                <a:spcPts val="1200"/>
              </a:spcAft>
            </a:pPr>
            <a:r>
              <a:rPr sz="1600" b="0" i="0">
                <a:solidFill>
                  <a:srgbClr val="000000"/>
                </a:solidFill>
                <a:latin typeface="Arial" panose="020B0604020202020204"/>
                <a:ea typeface="Arial" panose="020B0604020202020204"/>
              </a:rPr>
              <a:t>In HTML5, forms are a crucial part of user interaction with websites. You can use the </a:t>
            </a:r>
            <a:r>
              <a:rPr sz="1600" b="0" i="0">
                <a:solidFill>
                  <a:srgbClr val="188038"/>
                </a:solidFill>
                <a:latin typeface="Roboto Mono"/>
                <a:ea typeface="Roboto Mono"/>
              </a:rPr>
              <a:t>&lt;form&gt;</a:t>
            </a:r>
            <a:r>
              <a:rPr sz="1600" b="0" i="0">
                <a:solidFill>
                  <a:srgbClr val="000000"/>
                </a:solidFill>
                <a:latin typeface="Arial" panose="020B0604020202020204"/>
                <a:ea typeface="Arial" panose="020B0604020202020204"/>
              </a:rPr>
              <a:t> element to collect user input, and you can manipulate these forms using JavaScript to enhance functionality, validation, and behavior.</a:t>
            </a:r>
            <a:endParaRPr sz="1600" b="0" i="0">
              <a:solidFill>
                <a:srgbClr val="000000"/>
              </a:solidFill>
              <a:latin typeface="Arial" panose="020B0604020202020204"/>
              <a:ea typeface="Arial" panose="020B0604020202020204"/>
            </a:endParaRPr>
          </a:p>
          <a:p>
            <a:pPr fontAlgn="base">
              <a:spcBef>
                <a:spcPts val="1200"/>
              </a:spcBef>
              <a:spcAft>
                <a:spcPts val="1200"/>
              </a:spcAft>
            </a:pPr>
            <a:r>
              <a:rPr sz="1600" b="0" i="0">
                <a:solidFill>
                  <a:srgbClr val="000000"/>
                </a:solidFill>
                <a:latin typeface="Arial" panose="020B0604020202020204"/>
                <a:ea typeface="Arial" panose="020B0604020202020204"/>
              </a:rPr>
              <a:t>Here's an overview of how to use forms with HTML5 and how JavaScript can be used to handle form events, perform validation, and manage submission.</a:t>
            </a:r>
            <a:endParaRPr sz="1600" b="0" i="0">
              <a:solidFill>
                <a:srgbClr val="000000"/>
              </a:solidFill>
              <a:latin typeface="Arial" panose="020B0604020202020204"/>
              <a:ea typeface="Arial" panose="020B0604020202020204"/>
            </a:endParaRPr>
          </a:p>
        </p:txBody>
      </p:sp>
      <p:sp>
        <p:nvSpPr>
          <p:cNvPr id="3" name="Text Box 2"/>
          <p:cNvSpPr txBox="1"/>
          <p:nvPr/>
        </p:nvSpPr>
        <p:spPr>
          <a:xfrm>
            <a:off x="372110" y="2571750"/>
            <a:ext cx="8025130" cy="927100"/>
          </a:xfrm>
          <a:prstGeom prst="rect">
            <a:avLst/>
          </a:prstGeom>
        </p:spPr>
        <p:txBody>
          <a:bodyPr wrap="square">
            <a:spAutoFit/>
          </a:bodyPr>
          <a:p>
            <a:pPr fontAlgn="base">
              <a:spcBef>
                <a:spcPts val="1400"/>
              </a:spcBef>
              <a:spcAft>
                <a:spcPts val="400"/>
              </a:spcAft>
            </a:pPr>
            <a:r>
              <a:rPr sz="1900" b="1" i="0">
                <a:solidFill>
                  <a:srgbClr val="000000"/>
                </a:solidFill>
                <a:latin typeface="Arial" panose="020B0604020202020204"/>
                <a:ea typeface="Arial" panose="020B0604020202020204"/>
              </a:rPr>
              <a:t>1. Basic Form Structure in HTML5:</a:t>
            </a:r>
            <a:endParaRPr sz="1900" b="1" i="0">
              <a:solidFill>
                <a:srgbClr val="000000"/>
              </a:solidFill>
              <a:latin typeface="Arial" panose="020B0604020202020204"/>
              <a:ea typeface="Arial" panose="020B0604020202020204"/>
            </a:endParaRPr>
          </a:p>
          <a:p>
            <a:pPr fontAlgn="base"/>
            <a:r>
              <a:rPr sz="1600" b="0" i="0">
                <a:solidFill>
                  <a:srgbClr val="000000"/>
                </a:solidFill>
                <a:latin typeface="Arial" panose="020B0604020202020204"/>
                <a:ea typeface="Arial" panose="020B0604020202020204"/>
              </a:rPr>
              <a:t>HTML forms are created using the </a:t>
            </a:r>
            <a:r>
              <a:rPr sz="1600" b="0" i="0">
                <a:solidFill>
                  <a:srgbClr val="188038"/>
                </a:solidFill>
                <a:latin typeface="Roboto Mono"/>
                <a:ea typeface="Roboto Mono"/>
              </a:rPr>
              <a:t>&lt;form&gt;</a:t>
            </a:r>
            <a:r>
              <a:rPr sz="1600" b="0" i="0">
                <a:solidFill>
                  <a:srgbClr val="000000"/>
                </a:solidFill>
                <a:latin typeface="Arial" panose="020B0604020202020204"/>
                <a:ea typeface="Arial" panose="020B0604020202020204"/>
              </a:rPr>
              <a:t> tag. Each form can include a variety of input types such as text fields, checkboxes, radio buttons, and submit buttons.</a:t>
            </a:r>
            <a:endParaRPr sz="1600" b="0" i="0">
              <a:solidFill>
                <a:srgbClr val="000000"/>
              </a:solidFill>
              <a:latin typeface="Arial" panose="020B0604020202020204"/>
              <a:ea typeface="Arial" panose="020B0604020202020204"/>
            </a:endParaRP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S</a:t>
            </a:r>
            <a:r>
              <a:rPr lang="en-US" altLang="en-GB" sz="2000"/>
              <a:t>cript </a:t>
            </a:r>
            <a:r>
              <a:rPr lang="en-GB" altLang="en-US" sz="2000"/>
              <a:t>F</a:t>
            </a:r>
            <a:r>
              <a:rPr lang="en-US" altLang="en-GB" sz="2000"/>
              <a:t>orms</a:t>
            </a:r>
            <a:endParaRPr lang="en-US" altLang="en-GB" sz="2000"/>
          </a:p>
        </p:txBody>
      </p:sp>
      <p:sp>
        <p:nvSpPr>
          <p:cNvPr id="6" name="Text Box 5"/>
          <p:cNvSpPr txBox="1"/>
          <p:nvPr/>
        </p:nvSpPr>
        <p:spPr>
          <a:xfrm>
            <a:off x="191135" y="312420"/>
            <a:ext cx="8185150" cy="4615815"/>
          </a:xfrm>
          <a:prstGeom prst="rect">
            <a:avLst/>
          </a:prstGeom>
        </p:spPr>
        <p:txBody>
          <a:bodyPr wrap="square">
            <a:spAutoFit/>
          </a:bodyPr>
          <a:p>
            <a:pPr fontAlgn="base">
              <a:spcBef>
                <a:spcPct val="0"/>
              </a:spcBef>
              <a:spcAft>
                <a:spcPct val="0"/>
              </a:spcAft>
            </a:pPr>
            <a:r>
              <a:rPr sz="1400" b="0" i="0">
                <a:solidFill>
                  <a:srgbClr val="000000"/>
                </a:solidFill>
                <a:latin typeface="Arial" panose="020B0604020202020204"/>
                <a:ea typeface="Arial" panose="020B0604020202020204"/>
              </a:rPr>
              <a:t>&lt;!DOCTYPE html&gt;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&lt;html lang="en"&gt;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&lt;head&gt;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&lt;meta charset="UTF-8"&gt;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&lt;meta name="viewport" content="width=device-width, initial-scale=1.0"&gt;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&lt;title&gt;HTML5 Form Example&lt;/title&gt;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&lt;/head&gt;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&lt;body&gt;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&lt;h1&gt;Sample Form&lt;/h1&gt;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&lt;form id="contactForm" action="submit_form.php" method="post"&gt;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&lt;label for="name"&gt;Name:&lt;/label&gt;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&lt;input type="text" id="name" name="name" required&gt;&lt;br&gt;&lt;br&gt;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&lt;label for="email"&gt;Email:&lt;/label&gt;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&lt;input type="email" id="email" name="email" required&gt;&lt;br&gt;&lt;br&gt;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&lt;label for="message"&gt;Message:&lt;/label&gt;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&lt;textarea id="message" name="message" required&gt;&lt;/textarea&gt;&lt;br&gt;&lt;br&gt;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&lt;input type="submit" value="Submit"&gt;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&lt;/form&gt;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    &lt;script src="script.js"&gt;&lt;/script&gt;</a:t>
            </a:r>
            <a:endParaRPr sz="1400" b="0" i="0">
              <a:solidFill>
                <a:srgbClr val="000000"/>
              </a:solidFill>
              <a:latin typeface="Arial" panose="020B0604020202020204"/>
              <a:ea typeface="Arial" panose="020B0604020202020204"/>
            </a:endParaRPr>
          </a:p>
          <a:p>
            <a:pPr fontAlgn="base">
              <a:spcBef>
                <a:spcPct val="0"/>
              </a:spcBef>
              <a:spcAft>
                <a:spcPct val="0"/>
              </a:spcAft>
            </a:pPr>
            <a:r>
              <a:rPr sz="1400" b="0" i="0">
                <a:solidFill>
                  <a:srgbClr val="000000"/>
                </a:solidFill>
                <a:latin typeface="Arial" panose="020B0604020202020204"/>
                <a:ea typeface="Arial" panose="020B0604020202020204"/>
              </a:rPr>
              <a:t>&lt;/body&gt;</a:t>
            </a:r>
            <a:r>
              <a:rPr lang="en-GB" sz="1400" b="0" i="0">
                <a:solidFill>
                  <a:srgbClr val="000000"/>
                </a:solidFill>
                <a:latin typeface="Arial" panose="020B0604020202020204"/>
                <a:ea typeface="Arial" panose="020B0604020202020204"/>
              </a:rPr>
              <a:t> </a:t>
            </a:r>
            <a:r>
              <a:rPr sz="1400" b="0" i="0">
                <a:solidFill>
                  <a:srgbClr val="000000"/>
                </a:solidFill>
                <a:latin typeface="Arial" panose="020B0604020202020204"/>
                <a:ea typeface="Arial" panose="020B0604020202020204"/>
              </a:rPr>
              <a:t>&lt;/html&gt;</a:t>
            </a:r>
            <a:endParaRPr sz="1400" b="0" i="0">
              <a:solidFill>
                <a:srgbClr val="000000"/>
              </a:solidFill>
              <a:latin typeface="Arial" panose="020B0604020202020204"/>
              <a:ea typeface="Arial" panose="020B0604020202020204"/>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S</a:t>
            </a:r>
            <a:r>
              <a:rPr lang="en-US" altLang="en-GB" sz="2000"/>
              <a:t>cript </a:t>
            </a:r>
            <a:r>
              <a:rPr lang="en-GB" altLang="en-US" sz="2000"/>
              <a:t>F</a:t>
            </a:r>
            <a:r>
              <a:rPr lang="en-US" altLang="en-GB" sz="2000"/>
              <a:t>orms</a:t>
            </a:r>
            <a:endParaRPr lang="en-US" altLang="en-GB" sz="2000"/>
          </a:p>
        </p:txBody>
      </p:sp>
      <p:sp>
        <p:nvSpPr>
          <p:cNvPr id="3" name="Text Box 2"/>
          <p:cNvSpPr txBox="1"/>
          <p:nvPr/>
        </p:nvSpPr>
        <p:spPr>
          <a:xfrm>
            <a:off x="191135" y="415925"/>
            <a:ext cx="8145780" cy="1081405"/>
          </a:xfrm>
          <a:prstGeom prst="rect">
            <a:avLst/>
          </a:prstGeom>
        </p:spPr>
        <p:txBody>
          <a:bodyPr wrap="square">
            <a:spAutoFit/>
          </a:bodyPr>
          <a:p>
            <a:pPr fontAlgn="base">
              <a:spcBef>
                <a:spcPts val="1400"/>
              </a:spcBef>
              <a:spcAft>
                <a:spcPts val="400"/>
              </a:spcAft>
            </a:pPr>
            <a:r>
              <a:rPr sz="1900" b="1" i="0">
                <a:solidFill>
                  <a:srgbClr val="000000"/>
                </a:solidFill>
                <a:latin typeface="Arial" panose="020B0604020202020204"/>
                <a:ea typeface="Arial" panose="020B0604020202020204"/>
              </a:rPr>
              <a:t>Basic JavaScript to Handle Form Submission:</a:t>
            </a:r>
            <a:endParaRPr sz="1900" b="1" i="0">
              <a:solidFill>
                <a:srgbClr val="000000"/>
              </a:solidFill>
              <a:latin typeface="Arial" panose="020B0604020202020204"/>
              <a:ea typeface="Arial" panose="020B0604020202020204"/>
            </a:endParaRPr>
          </a:p>
          <a:p>
            <a:pPr fontAlgn="base">
              <a:spcBef>
                <a:spcPts val="1200"/>
              </a:spcBef>
              <a:spcAft>
                <a:spcPts val="1200"/>
              </a:spcAft>
            </a:pPr>
            <a:r>
              <a:rPr sz="1600" b="0" i="0">
                <a:solidFill>
                  <a:srgbClr val="000000"/>
                </a:solidFill>
                <a:latin typeface="Arial" panose="020B0604020202020204"/>
                <a:ea typeface="Arial" panose="020B0604020202020204"/>
              </a:rPr>
              <a:t>You can use JavaScript to manage form submissions, validate input, or even prevent default submission behavior if needed (for example, when using AJAX).</a:t>
            </a:r>
            <a:endParaRPr sz="1600" b="0" i="0">
              <a:solidFill>
                <a:srgbClr val="000000"/>
              </a:solidFill>
              <a:latin typeface="Arial" panose="020B0604020202020204"/>
              <a:ea typeface="Arial" panose="020B0604020202020204"/>
            </a:endParaRPr>
          </a:p>
        </p:txBody>
      </p:sp>
      <p:graphicFrame>
        <p:nvGraphicFramePr>
          <p:cNvPr id="6" name="Object 5">
            <a:hlinkClick r:id="" action="ppaction://ole?verb="/>
          </p:cNvPr>
          <p:cNvGraphicFramePr>
            <a:graphicFrameLocks noChangeAspect="1"/>
          </p:cNvGraphicFramePr>
          <p:nvPr/>
        </p:nvGraphicFramePr>
        <p:xfrm>
          <a:off x="744855" y="2257425"/>
          <a:ext cx="2108835" cy="1364615"/>
        </p:xfrm>
        <a:graphic>
          <a:graphicData uri="http://schemas.openxmlformats.org/presentationml/2006/ole">
            <mc:AlternateContent xmlns:mc="http://schemas.openxmlformats.org/markup-compatibility/2006">
              <mc:Choice xmlns:v="urn:schemas-microsoft-com:vml" Requires="v">
                <p:oleObj spid="_x0000_s1025" name="" showAsIcon="1" r:id="rId1" imgW="971550" imgH="628650" progId="Package">
                  <p:embed/>
                </p:oleObj>
              </mc:Choice>
              <mc:Fallback>
                <p:oleObj name="" showAsIcon="1" r:id="rId1" imgW="971550" imgH="628650" progId="Package">
                  <p:embed/>
                  <p:pic>
                    <p:nvPicPr>
                      <p:cNvPr id="0" name="Picture 1024"/>
                      <p:cNvPicPr/>
                      <p:nvPr/>
                    </p:nvPicPr>
                    <p:blipFill>
                      <a:blip r:embed="rId2"/>
                      <a:stretch>
                        <a:fillRect/>
                      </a:stretch>
                    </p:blipFill>
                    <p:spPr>
                      <a:xfrm>
                        <a:off x="744855" y="2257425"/>
                        <a:ext cx="2108835" cy="1364615"/>
                      </a:xfrm>
                      <a:prstGeom prst="rect">
                        <a:avLst/>
                      </a:prstGeom>
                    </p:spPr>
                  </p:pic>
                </p:oleObj>
              </mc:Fallback>
            </mc:AlternateContent>
          </a:graphicData>
        </a:graphic>
      </p:graphicFrame>
    </p:spTree>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S</a:t>
            </a:r>
            <a:r>
              <a:rPr lang="en-US" altLang="en-GB" sz="2000"/>
              <a:t>cript </a:t>
            </a:r>
            <a:r>
              <a:rPr lang="en-GB" altLang="en-US" sz="2000"/>
              <a:t>F</a:t>
            </a:r>
            <a:r>
              <a:rPr lang="en-US" altLang="en-GB" sz="2000"/>
              <a:t>orms</a:t>
            </a:r>
            <a:endParaRPr lang="en-US" altLang="en-GB" sz="2000"/>
          </a:p>
        </p:txBody>
      </p:sp>
      <p:sp>
        <p:nvSpPr>
          <p:cNvPr id="2" name="Text Box 1"/>
          <p:cNvSpPr txBox="1"/>
          <p:nvPr/>
        </p:nvSpPr>
        <p:spPr>
          <a:xfrm>
            <a:off x="449580" y="415608"/>
            <a:ext cx="5080000" cy="337185"/>
          </a:xfrm>
          <a:prstGeom prst="rect">
            <a:avLst/>
          </a:prstGeom>
        </p:spPr>
        <p:txBody>
          <a:bodyPr>
            <a:spAutoFit/>
          </a:bodyPr>
          <a:p>
            <a:pPr fontAlgn="base"/>
            <a:r>
              <a:rPr sz="1600" b="1" i="0">
                <a:solidFill>
                  <a:srgbClr val="000000"/>
                </a:solidFill>
                <a:latin typeface="Arial" panose="020B0604020202020204"/>
                <a:ea typeface="Arial" panose="020B0604020202020204"/>
              </a:rPr>
              <a:t>HTML5 Input Types:</a:t>
            </a:r>
            <a:endParaRPr sz="1600" b="1" i="0">
              <a:solidFill>
                <a:srgbClr val="000000"/>
              </a:solidFill>
              <a:latin typeface="Arial" panose="020B0604020202020204"/>
              <a:ea typeface="Arial" panose="020B0604020202020204"/>
            </a:endParaRPr>
          </a:p>
        </p:txBody>
      </p:sp>
      <p:sp>
        <p:nvSpPr>
          <p:cNvPr id="7" name="Text Box 6"/>
          <p:cNvSpPr txBox="1"/>
          <p:nvPr/>
        </p:nvSpPr>
        <p:spPr>
          <a:xfrm>
            <a:off x="691515" y="753110"/>
            <a:ext cx="5080000" cy="3014980"/>
          </a:xfrm>
          <a:prstGeom prst="rect">
            <a:avLst/>
          </a:prstGeom>
        </p:spPr>
        <p:txBody>
          <a:bodyPr>
            <a:spAutoFit/>
          </a:bodyPr>
          <a:p>
            <a:pPr fontAlgn="base">
              <a:spcBef>
                <a:spcPts val="1200"/>
              </a:spcBef>
              <a:spcAft>
                <a:spcPts val="1200"/>
              </a:spcAft>
            </a:pPr>
            <a:r>
              <a:rPr sz="1600" b="0" i="0">
                <a:solidFill>
                  <a:srgbClr val="000000"/>
                </a:solidFill>
                <a:latin typeface="Arial" panose="020B0604020202020204"/>
                <a:ea typeface="Arial" panose="020B0604020202020204"/>
              </a:rPr>
              <a:t>HTML5 introduces several new input types for better user experience and validation:</a:t>
            </a:r>
            <a:endParaRPr sz="1600" b="0" i="0">
              <a:solidFill>
                <a:srgbClr val="000000"/>
              </a:solidFill>
              <a:latin typeface="Arial" panose="020B0604020202020204"/>
              <a:ea typeface="Arial" panose="020B0604020202020204"/>
            </a:endParaRPr>
          </a:p>
          <a:p>
            <a:pPr fontAlgn="base">
              <a:spcBef>
                <a:spcPts val="1200"/>
              </a:spcBef>
              <a:spcAft>
                <a:spcPct val="0"/>
              </a:spcAft>
              <a:buFont typeface="Arial" panose="020B0604020202020204"/>
              <a:buChar char="•"/>
            </a:pPr>
            <a:r>
              <a:rPr sz="1600" b="0" i="0">
                <a:solidFill>
                  <a:srgbClr val="188038"/>
                </a:solidFill>
                <a:latin typeface="Roboto Mono"/>
                <a:ea typeface="Roboto Mono"/>
              </a:rPr>
              <a:t>email</a:t>
            </a:r>
            <a:r>
              <a:rPr sz="1600" b="0" i="0">
                <a:solidFill>
                  <a:srgbClr val="000000"/>
                </a:solidFill>
                <a:latin typeface="Arial" panose="020B0604020202020204"/>
                <a:ea typeface="Arial" panose="020B0604020202020204"/>
              </a:rPr>
              <a:t>: For email addresses.</a:t>
            </a:r>
            <a:endParaRPr sz="1600" b="0" i="0">
              <a:solidFill>
                <a:srgbClr val="000000"/>
              </a:solidFill>
              <a:latin typeface="Arial" panose="020B0604020202020204"/>
              <a:ea typeface="Arial" panose="020B0604020202020204"/>
            </a:endParaRPr>
          </a:p>
          <a:p>
            <a:pPr fontAlgn="base">
              <a:spcBef>
                <a:spcPct val="0"/>
              </a:spcBef>
              <a:spcAft>
                <a:spcPct val="0"/>
              </a:spcAft>
              <a:buFont typeface="Arial" panose="020B0604020202020204"/>
              <a:buChar char="•"/>
            </a:pPr>
            <a:r>
              <a:rPr sz="1600" b="0" i="0">
                <a:solidFill>
                  <a:srgbClr val="188038"/>
                </a:solidFill>
                <a:latin typeface="Roboto Mono"/>
                <a:ea typeface="Roboto Mono"/>
              </a:rPr>
              <a:t>number</a:t>
            </a:r>
            <a:r>
              <a:rPr sz="1600" b="0" i="0">
                <a:solidFill>
                  <a:srgbClr val="000000"/>
                </a:solidFill>
                <a:latin typeface="Arial" panose="020B0604020202020204"/>
                <a:ea typeface="Arial" panose="020B0604020202020204"/>
              </a:rPr>
              <a:t>: For numerical inputs.</a:t>
            </a:r>
            <a:endParaRPr sz="1600" b="0" i="0">
              <a:solidFill>
                <a:srgbClr val="000000"/>
              </a:solidFill>
              <a:latin typeface="Arial" panose="020B0604020202020204"/>
              <a:ea typeface="Arial" panose="020B0604020202020204"/>
            </a:endParaRPr>
          </a:p>
          <a:p>
            <a:pPr fontAlgn="base">
              <a:spcBef>
                <a:spcPct val="0"/>
              </a:spcBef>
              <a:spcAft>
                <a:spcPct val="0"/>
              </a:spcAft>
              <a:buFont typeface="Arial" panose="020B0604020202020204"/>
              <a:buChar char="•"/>
            </a:pPr>
            <a:r>
              <a:rPr sz="1600" b="0" i="0">
                <a:solidFill>
                  <a:srgbClr val="188038"/>
                </a:solidFill>
                <a:latin typeface="Roboto Mono"/>
                <a:ea typeface="Roboto Mono"/>
              </a:rPr>
              <a:t>date</a:t>
            </a:r>
            <a:r>
              <a:rPr sz="1600" b="0" i="0">
                <a:solidFill>
                  <a:srgbClr val="000000"/>
                </a:solidFill>
                <a:latin typeface="Arial" panose="020B0604020202020204"/>
                <a:ea typeface="Arial" panose="020B0604020202020204"/>
              </a:rPr>
              <a:t>, </a:t>
            </a:r>
            <a:r>
              <a:rPr sz="1600" b="0" i="0">
                <a:solidFill>
                  <a:srgbClr val="188038"/>
                </a:solidFill>
                <a:latin typeface="Roboto Mono"/>
                <a:ea typeface="Roboto Mono"/>
              </a:rPr>
              <a:t>time</a:t>
            </a:r>
            <a:r>
              <a:rPr sz="1600" b="0" i="0">
                <a:solidFill>
                  <a:srgbClr val="000000"/>
                </a:solidFill>
                <a:latin typeface="Arial" panose="020B0604020202020204"/>
                <a:ea typeface="Arial" panose="020B0604020202020204"/>
              </a:rPr>
              <a:t>, </a:t>
            </a:r>
            <a:r>
              <a:rPr sz="1600" b="0" i="0">
                <a:solidFill>
                  <a:srgbClr val="188038"/>
                </a:solidFill>
                <a:latin typeface="Roboto Mono"/>
                <a:ea typeface="Roboto Mono"/>
              </a:rPr>
              <a:t>datetime-local</a:t>
            </a:r>
            <a:r>
              <a:rPr sz="1600" b="0" i="0">
                <a:solidFill>
                  <a:srgbClr val="000000"/>
                </a:solidFill>
                <a:latin typeface="Arial" panose="020B0604020202020204"/>
                <a:ea typeface="Arial" panose="020B0604020202020204"/>
              </a:rPr>
              <a:t>: For date and time values.</a:t>
            </a:r>
            <a:endParaRPr sz="1600" b="0" i="0">
              <a:solidFill>
                <a:srgbClr val="000000"/>
              </a:solidFill>
              <a:latin typeface="Arial" panose="020B0604020202020204"/>
              <a:ea typeface="Arial" panose="020B0604020202020204"/>
            </a:endParaRPr>
          </a:p>
          <a:p>
            <a:pPr fontAlgn="base">
              <a:spcBef>
                <a:spcPct val="0"/>
              </a:spcBef>
              <a:spcAft>
                <a:spcPct val="0"/>
              </a:spcAft>
              <a:buFont typeface="Arial" panose="020B0604020202020204"/>
              <a:buChar char="•"/>
            </a:pPr>
            <a:r>
              <a:rPr sz="1600" b="0" i="0">
                <a:solidFill>
                  <a:srgbClr val="188038"/>
                </a:solidFill>
                <a:latin typeface="Roboto Mono"/>
                <a:ea typeface="Roboto Mono"/>
              </a:rPr>
              <a:t>tel</a:t>
            </a:r>
            <a:r>
              <a:rPr sz="1600" b="0" i="0">
                <a:solidFill>
                  <a:srgbClr val="000000"/>
                </a:solidFill>
                <a:latin typeface="Arial" panose="020B0604020202020204"/>
                <a:ea typeface="Arial" panose="020B0604020202020204"/>
              </a:rPr>
              <a:t>: For telephone numbers.</a:t>
            </a:r>
            <a:endParaRPr sz="1600" b="0" i="0">
              <a:solidFill>
                <a:srgbClr val="000000"/>
              </a:solidFill>
              <a:latin typeface="Arial" panose="020B0604020202020204"/>
              <a:ea typeface="Arial" panose="020B0604020202020204"/>
            </a:endParaRPr>
          </a:p>
          <a:p>
            <a:pPr fontAlgn="base">
              <a:spcBef>
                <a:spcPct val="0"/>
              </a:spcBef>
              <a:spcAft>
                <a:spcPct val="0"/>
              </a:spcAft>
              <a:buFont typeface="Arial" panose="020B0604020202020204"/>
              <a:buChar char="•"/>
            </a:pPr>
            <a:r>
              <a:rPr sz="1600" b="0" i="0">
                <a:solidFill>
                  <a:srgbClr val="188038"/>
                </a:solidFill>
                <a:latin typeface="Roboto Mono"/>
                <a:ea typeface="Roboto Mono"/>
              </a:rPr>
              <a:t>url</a:t>
            </a:r>
            <a:r>
              <a:rPr sz="1600" b="0" i="0">
                <a:solidFill>
                  <a:srgbClr val="000000"/>
                </a:solidFill>
                <a:latin typeface="Arial" panose="020B0604020202020204"/>
                <a:ea typeface="Arial" panose="020B0604020202020204"/>
              </a:rPr>
              <a:t>: For URLs.</a:t>
            </a:r>
            <a:endParaRPr sz="1600" b="0" i="0">
              <a:solidFill>
                <a:srgbClr val="000000"/>
              </a:solidFill>
              <a:latin typeface="Arial" panose="020B0604020202020204"/>
              <a:ea typeface="Arial" panose="020B0604020202020204"/>
            </a:endParaRPr>
          </a:p>
          <a:p>
            <a:pPr fontAlgn="base">
              <a:spcBef>
                <a:spcPct val="0"/>
              </a:spcBef>
              <a:spcAft>
                <a:spcPts val="1200"/>
              </a:spcAft>
              <a:buFont typeface="Arial" panose="020B0604020202020204"/>
              <a:buChar char="•"/>
            </a:pPr>
            <a:r>
              <a:rPr sz="1600" b="0" i="0">
                <a:solidFill>
                  <a:srgbClr val="188038"/>
                </a:solidFill>
                <a:latin typeface="Roboto Mono"/>
                <a:ea typeface="Roboto Mono"/>
              </a:rPr>
              <a:t>search</a:t>
            </a:r>
            <a:r>
              <a:rPr sz="1600" b="0" i="0">
                <a:solidFill>
                  <a:srgbClr val="000000"/>
                </a:solidFill>
                <a:latin typeface="Arial" panose="020B0604020202020204"/>
                <a:ea typeface="Arial" panose="020B0604020202020204"/>
              </a:rPr>
              <a:t>: For search fields.</a:t>
            </a:r>
            <a:endParaRPr sz="1600" b="0" i="0">
              <a:solidFill>
                <a:srgbClr val="000000"/>
              </a:solidFill>
              <a:latin typeface="Arial" panose="020B0604020202020204"/>
              <a:ea typeface="Arial" panose="020B0604020202020204"/>
            </a:endParaRPr>
          </a:p>
          <a:p>
            <a:pPr fontAlgn="base"/>
            <a:r>
              <a:rPr sz="1600" b="0" i="0">
                <a:solidFill>
                  <a:srgbClr val="188038"/>
                </a:solidFill>
                <a:latin typeface="Roboto Mono"/>
                <a:ea typeface="Roboto Mono"/>
              </a:rPr>
              <a:t>range</a:t>
            </a:r>
            <a:r>
              <a:rPr sz="1600" b="0" i="0">
                <a:solidFill>
                  <a:srgbClr val="000000"/>
                </a:solidFill>
                <a:latin typeface="Arial" panose="020B0604020202020204"/>
                <a:ea typeface="Arial" panose="020B0604020202020204"/>
              </a:rPr>
              <a:t>: For selecting a number within a range.</a:t>
            </a:r>
            <a:endParaRPr sz="1600" b="0" i="0">
              <a:solidFill>
                <a:srgbClr val="000000"/>
              </a:solidFill>
              <a:latin typeface="Arial" panose="020B0604020202020204"/>
              <a:ea typeface="Arial" panose="020B0604020202020204"/>
            </a:endParaRPr>
          </a:p>
        </p:txBody>
      </p:sp>
      <p:graphicFrame>
        <p:nvGraphicFramePr>
          <p:cNvPr id="8" name="Object 7">
            <a:hlinkClick r:id="" action="ppaction://ole?verb="/>
          </p:cNvPr>
          <p:cNvGraphicFramePr>
            <a:graphicFrameLocks noChangeAspect="1"/>
          </p:cNvGraphicFramePr>
          <p:nvPr/>
        </p:nvGraphicFramePr>
        <p:xfrm>
          <a:off x="7192010" y="2180590"/>
          <a:ext cx="971550" cy="628650"/>
        </p:xfrm>
        <a:graphic>
          <a:graphicData uri="http://schemas.openxmlformats.org/presentationml/2006/ole">
            <mc:AlternateContent xmlns:mc="http://schemas.openxmlformats.org/markup-compatibility/2006">
              <mc:Choice xmlns:v="urn:schemas-microsoft-com:vml" Requires="v">
                <p:oleObj spid="_x0000_s2049" name="" showAsIcon="1" r:id="rId1" imgW="971550" imgH="628650" progId="Package">
                  <p:embed/>
                </p:oleObj>
              </mc:Choice>
              <mc:Fallback>
                <p:oleObj name="" showAsIcon="1" r:id="rId1" imgW="971550" imgH="628650" progId="Package">
                  <p:embed/>
                  <p:pic>
                    <p:nvPicPr>
                      <p:cNvPr id="0" name="Picture 2048"/>
                      <p:cNvPicPr/>
                      <p:nvPr/>
                    </p:nvPicPr>
                    <p:blipFill>
                      <a:blip r:embed="rId2"/>
                      <a:stretch>
                        <a:fillRect/>
                      </a:stretch>
                    </p:blipFill>
                    <p:spPr>
                      <a:xfrm>
                        <a:off x="7192010" y="2180590"/>
                        <a:ext cx="971550" cy="628650"/>
                      </a:xfrm>
                      <a:prstGeom prst="rect">
                        <a:avLst/>
                      </a:prstGeom>
                    </p:spPr>
                  </p:pic>
                </p:oleObj>
              </mc:Fallback>
            </mc:AlternateContent>
          </a:graphicData>
        </a:graphic>
      </p:graphicFrame>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S</a:t>
            </a:r>
            <a:r>
              <a:rPr lang="en-US" altLang="en-GB" sz="2000"/>
              <a:t>cript </a:t>
            </a:r>
            <a:r>
              <a:rPr lang="en-GB" altLang="en-US" sz="2000"/>
              <a:t>F</a:t>
            </a:r>
            <a:r>
              <a:rPr lang="en-US" altLang="en-GB" sz="2000"/>
              <a:t>orms</a:t>
            </a:r>
            <a:endParaRPr lang="en-US" altLang="en-GB" sz="2000"/>
          </a:p>
        </p:txBody>
      </p:sp>
      <p:sp>
        <p:nvSpPr>
          <p:cNvPr id="3" name="Text Box 2"/>
          <p:cNvSpPr txBox="1"/>
          <p:nvPr/>
        </p:nvSpPr>
        <p:spPr>
          <a:xfrm>
            <a:off x="855980" y="415608"/>
            <a:ext cx="5080000" cy="337185"/>
          </a:xfrm>
          <a:prstGeom prst="rect">
            <a:avLst/>
          </a:prstGeom>
        </p:spPr>
        <p:txBody>
          <a:bodyPr>
            <a:spAutoFit/>
          </a:bodyPr>
          <a:p>
            <a:pPr fontAlgn="base"/>
            <a:r>
              <a:rPr sz="1600" b="1" i="0">
                <a:solidFill>
                  <a:srgbClr val="000000"/>
                </a:solidFill>
                <a:latin typeface="Arial" panose="020B0604020202020204"/>
                <a:ea typeface="Arial" panose="020B0604020202020204"/>
              </a:rPr>
              <a:t>Form Validation in HTML5</a:t>
            </a:r>
            <a:endParaRPr sz="1600" b="1" i="0">
              <a:solidFill>
                <a:srgbClr val="000000"/>
              </a:solidFill>
              <a:latin typeface="Arial" panose="020B0604020202020204"/>
              <a:ea typeface="Arial" panose="020B0604020202020204"/>
            </a:endParaRPr>
          </a:p>
        </p:txBody>
      </p:sp>
      <p:sp>
        <p:nvSpPr>
          <p:cNvPr id="6" name="Text Box 5"/>
          <p:cNvSpPr txBox="1"/>
          <p:nvPr/>
        </p:nvSpPr>
        <p:spPr>
          <a:xfrm>
            <a:off x="965835" y="753110"/>
            <a:ext cx="7277735" cy="829945"/>
          </a:xfrm>
          <a:prstGeom prst="rect">
            <a:avLst/>
          </a:prstGeom>
        </p:spPr>
        <p:txBody>
          <a:bodyPr wrap="square">
            <a:spAutoFit/>
          </a:bodyPr>
          <a:p>
            <a:pPr fontAlgn="base"/>
            <a:r>
              <a:rPr sz="1600" b="0" i="0">
                <a:solidFill>
                  <a:srgbClr val="000000"/>
                </a:solidFill>
                <a:latin typeface="Arial" panose="020B0604020202020204"/>
                <a:ea typeface="Arial" panose="020B0604020202020204"/>
              </a:rPr>
              <a:t>HTML5 has built-in form validation using attributes like </a:t>
            </a:r>
            <a:r>
              <a:rPr sz="1600" b="0" i="0">
                <a:solidFill>
                  <a:srgbClr val="188038"/>
                </a:solidFill>
                <a:latin typeface="Roboto Mono"/>
                <a:ea typeface="Roboto Mono"/>
              </a:rPr>
              <a:t>required</a:t>
            </a:r>
            <a:r>
              <a:rPr sz="1600" b="0" i="0">
                <a:solidFill>
                  <a:srgbClr val="000000"/>
                </a:solidFill>
                <a:latin typeface="Arial" panose="020B0604020202020204"/>
                <a:ea typeface="Arial" panose="020B0604020202020204"/>
              </a:rPr>
              <a:t>, </a:t>
            </a:r>
            <a:r>
              <a:rPr sz="1600" b="0" i="0">
                <a:solidFill>
                  <a:srgbClr val="188038"/>
                </a:solidFill>
                <a:latin typeface="Roboto Mono"/>
                <a:ea typeface="Roboto Mono"/>
              </a:rPr>
              <a:t>minlength</a:t>
            </a:r>
            <a:r>
              <a:rPr sz="1600" b="0" i="0">
                <a:solidFill>
                  <a:srgbClr val="000000"/>
                </a:solidFill>
                <a:latin typeface="Arial" panose="020B0604020202020204"/>
                <a:ea typeface="Arial" panose="020B0604020202020204"/>
              </a:rPr>
              <a:t>, </a:t>
            </a:r>
            <a:r>
              <a:rPr sz="1600" b="0" i="0">
                <a:solidFill>
                  <a:srgbClr val="188038"/>
                </a:solidFill>
                <a:latin typeface="Roboto Mono"/>
                <a:ea typeface="Roboto Mono"/>
              </a:rPr>
              <a:t>maxlength</a:t>
            </a:r>
            <a:r>
              <a:rPr sz="1600" b="0" i="0">
                <a:solidFill>
                  <a:srgbClr val="000000"/>
                </a:solidFill>
                <a:latin typeface="Arial" panose="020B0604020202020204"/>
                <a:ea typeface="Arial" panose="020B0604020202020204"/>
              </a:rPr>
              <a:t>, </a:t>
            </a:r>
            <a:r>
              <a:rPr sz="1600" b="0" i="0">
                <a:solidFill>
                  <a:srgbClr val="188038"/>
                </a:solidFill>
                <a:latin typeface="Roboto Mono"/>
                <a:ea typeface="Roboto Mono"/>
              </a:rPr>
              <a:t>pattern</a:t>
            </a:r>
            <a:r>
              <a:rPr sz="1600" b="0" i="0">
                <a:solidFill>
                  <a:srgbClr val="000000"/>
                </a:solidFill>
                <a:latin typeface="Arial" panose="020B0604020202020204"/>
                <a:ea typeface="Arial" panose="020B0604020202020204"/>
              </a:rPr>
              <a:t>, and others. This reduces the need for custom JavaScript validation in many cases.</a:t>
            </a:r>
            <a:endParaRPr sz="1600" b="0" i="0">
              <a:solidFill>
                <a:srgbClr val="000000"/>
              </a:solidFill>
              <a:latin typeface="Arial" panose="020B0604020202020204"/>
              <a:ea typeface="Arial" panose="020B0604020202020204"/>
            </a:endParaRPr>
          </a:p>
        </p:txBody>
      </p:sp>
      <p:graphicFrame>
        <p:nvGraphicFramePr>
          <p:cNvPr id="9" name="Object 8">
            <a:hlinkClick r:id="" action="ppaction://ole?verb="/>
          </p:cNvPr>
          <p:cNvGraphicFramePr>
            <a:graphicFrameLocks noChangeAspect="1"/>
          </p:cNvGraphicFramePr>
          <p:nvPr/>
        </p:nvGraphicFramePr>
        <p:xfrm>
          <a:off x="4086225" y="2257425"/>
          <a:ext cx="971550" cy="628650"/>
        </p:xfrm>
        <a:graphic>
          <a:graphicData uri="http://schemas.openxmlformats.org/presentationml/2006/ole">
            <mc:AlternateContent xmlns:mc="http://schemas.openxmlformats.org/markup-compatibility/2006">
              <mc:Choice xmlns:v="urn:schemas-microsoft-com:vml" Requires="v">
                <p:oleObj spid="_x0000_s3073" name="" showAsIcon="1" r:id="rId1" imgW="971550" imgH="628650" progId="Package">
                  <p:embed/>
                </p:oleObj>
              </mc:Choice>
              <mc:Fallback>
                <p:oleObj name="" showAsIcon="1" r:id="rId1" imgW="971550" imgH="628650" progId="Package">
                  <p:embed/>
                  <p:pic>
                    <p:nvPicPr>
                      <p:cNvPr id="0" name="Picture 3072"/>
                      <p:cNvPicPr/>
                      <p:nvPr/>
                    </p:nvPicPr>
                    <p:blipFill>
                      <a:blip r:embed="rId2"/>
                      <a:stretch>
                        <a:fillRect/>
                      </a:stretch>
                    </p:blipFill>
                    <p:spPr>
                      <a:xfrm>
                        <a:off x="4086225" y="2257425"/>
                        <a:ext cx="971550" cy="628650"/>
                      </a:xfrm>
                      <a:prstGeom prst="rect">
                        <a:avLst/>
                      </a:prstGeom>
                    </p:spPr>
                  </p:pic>
                </p:oleObj>
              </mc:Fallback>
            </mc:AlternateContent>
          </a:graphicData>
        </a:graphic>
      </p:graphicFrame>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5" name="Title 4"/>
          <p:cNvSpPr/>
          <p:nvPr>
            <p:ph type="title"/>
          </p:nvPr>
        </p:nvSpPr>
        <p:spPr>
          <a:xfrm>
            <a:off x="191135" y="109220"/>
            <a:ext cx="7972425" cy="306705"/>
          </a:xfrm>
        </p:spPr>
        <p:txBody>
          <a:bodyPr wrap="square"/>
          <a:p>
            <a:r>
              <a:rPr lang="en-GB" altLang="en-US" sz="2000"/>
              <a:t>S</a:t>
            </a:r>
            <a:r>
              <a:rPr lang="en-US" altLang="en-GB" sz="2000"/>
              <a:t>cript </a:t>
            </a:r>
            <a:r>
              <a:rPr lang="en-GB" altLang="en-US" sz="2000"/>
              <a:t>F</a:t>
            </a:r>
            <a:r>
              <a:rPr lang="en-US" altLang="en-GB" sz="2000"/>
              <a:t>orms</a:t>
            </a:r>
            <a:endParaRPr lang="en-US" altLang="en-GB" sz="2000"/>
          </a:p>
        </p:txBody>
      </p:sp>
      <p:sp>
        <p:nvSpPr>
          <p:cNvPr id="2" name="Text Box 1"/>
          <p:cNvSpPr txBox="1"/>
          <p:nvPr/>
        </p:nvSpPr>
        <p:spPr>
          <a:xfrm>
            <a:off x="658495" y="415608"/>
            <a:ext cx="5080000" cy="337185"/>
          </a:xfrm>
          <a:prstGeom prst="rect">
            <a:avLst/>
          </a:prstGeom>
        </p:spPr>
        <p:txBody>
          <a:bodyPr>
            <a:spAutoFit/>
          </a:bodyPr>
          <a:p>
            <a:pPr fontAlgn="base">
              <a:spcBef>
                <a:spcPts val="1400"/>
              </a:spcBef>
              <a:spcAft>
                <a:spcPts val="400"/>
              </a:spcAft>
            </a:pPr>
            <a:r>
              <a:rPr sz="1600" b="1" i="0">
                <a:solidFill>
                  <a:srgbClr val="000000"/>
                </a:solidFill>
                <a:latin typeface="Arial" panose="020B0604020202020204"/>
                <a:ea typeface="Arial" panose="020B0604020202020204"/>
              </a:rPr>
              <a:t>Preventing Default Form Submission:</a:t>
            </a:r>
            <a:endParaRPr sz="1600" b="1" i="0">
              <a:solidFill>
                <a:srgbClr val="000000"/>
              </a:solidFill>
              <a:latin typeface="Arial" panose="020B0604020202020204"/>
              <a:ea typeface="Arial" panose="020B0604020202020204"/>
            </a:endParaRPr>
          </a:p>
        </p:txBody>
      </p:sp>
      <p:sp>
        <p:nvSpPr>
          <p:cNvPr id="7" name="Text Box 6"/>
          <p:cNvSpPr txBox="1"/>
          <p:nvPr/>
        </p:nvSpPr>
        <p:spPr>
          <a:xfrm>
            <a:off x="768350" y="972185"/>
            <a:ext cx="7936230" cy="2461260"/>
          </a:xfrm>
          <a:prstGeom prst="rect">
            <a:avLst/>
          </a:prstGeom>
        </p:spPr>
        <p:txBody>
          <a:bodyPr wrap="square">
            <a:spAutoFit/>
          </a:bodyPr>
          <a:p>
            <a:pPr fontAlgn="base">
              <a:spcBef>
                <a:spcPts val="1200"/>
              </a:spcBef>
              <a:spcAft>
                <a:spcPts val="1200"/>
              </a:spcAft>
            </a:pPr>
            <a:r>
              <a:rPr sz="1600" b="0" i="0">
                <a:solidFill>
                  <a:srgbClr val="000000"/>
                </a:solidFill>
                <a:latin typeface="Arial" panose="020B0604020202020204"/>
                <a:ea typeface="Arial" panose="020B0604020202020204"/>
              </a:rPr>
              <a:t>In some cases, you might want to handle the form submission manually (e.g., with JavaScript or AJAX) rather than submitting it to the server. To do that, you can prevent the default form submission:</a:t>
            </a:r>
            <a:endParaRPr sz="1600" b="0" i="0">
              <a:solidFill>
                <a:srgbClr val="000000"/>
              </a:solidFill>
              <a:latin typeface="Arial" panose="020B0604020202020204"/>
              <a:ea typeface="Arial" panose="020B0604020202020204"/>
            </a:endParaRPr>
          </a:p>
          <a:p>
            <a:pPr fontAlgn="base">
              <a:spcBef>
                <a:spcPct val="0"/>
              </a:spcBef>
              <a:spcAft>
                <a:spcPct val="0"/>
              </a:spcAft>
            </a:pPr>
            <a:r>
              <a:rPr sz="1600" b="0" i="0">
                <a:solidFill>
                  <a:srgbClr val="000000"/>
                </a:solidFill>
                <a:latin typeface="Arial" panose="020B0604020202020204"/>
                <a:ea typeface="Arial" panose="020B0604020202020204"/>
              </a:rPr>
              <a:t>&lt;script&gt;</a:t>
            </a:r>
            <a:endParaRPr sz="1600" b="0" i="0">
              <a:solidFill>
                <a:srgbClr val="000000"/>
              </a:solidFill>
              <a:latin typeface="Arial" panose="020B0604020202020204"/>
              <a:ea typeface="Arial" panose="020B0604020202020204"/>
            </a:endParaRPr>
          </a:p>
          <a:p>
            <a:pPr fontAlgn="base">
              <a:spcBef>
                <a:spcPct val="0"/>
              </a:spcBef>
              <a:spcAft>
                <a:spcPct val="0"/>
              </a:spcAft>
            </a:pPr>
            <a:r>
              <a:rPr sz="1600" b="0" i="0">
                <a:solidFill>
                  <a:srgbClr val="000000"/>
                </a:solidFill>
                <a:latin typeface="Arial" panose="020B0604020202020204"/>
                <a:ea typeface="Arial" panose="020B0604020202020204"/>
              </a:rPr>
              <a:t>    document.querySelector('form').addEventListener('submit', function(event) {</a:t>
            </a:r>
            <a:endParaRPr sz="1600" b="0" i="0">
              <a:solidFill>
                <a:srgbClr val="000000"/>
              </a:solidFill>
              <a:latin typeface="Arial" panose="020B0604020202020204"/>
              <a:ea typeface="Arial" panose="020B0604020202020204"/>
            </a:endParaRPr>
          </a:p>
          <a:p>
            <a:pPr fontAlgn="base">
              <a:spcBef>
                <a:spcPct val="0"/>
              </a:spcBef>
              <a:spcAft>
                <a:spcPct val="0"/>
              </a:spcAft>
            </a:pPr>
            <a:r>
              <a:rPr sz="1600" b="0" i="0">
                <a:solidFill>
                  <a:srgbClr val="000000"/>
                </a:solidFill>
                <a:latin typeface="Arial" panose="020B0604020202020204"/>
                <a:ea typeface="Arial" panose="020B0604020202020204"/>
              </a:rPr>
              <a:t>        event.preventDefault(); // Prevent form submission</a:t>
            </a:r>
            <a:endParaRPr sz="1600" b="0" i="0">
              <a:solidFill>
                <a:srgbClr val="000000"/>
              </a:solidFill>
              <a:latin typeface="Arial" panose="020B0604020202020204"/>
              <a:ea typeface="Arial" panose="020B0604020202020204"/>
            </a:endParaRPr>
          </a:p>
          <a:p>
            <a:pPr fontAlgn="base">
              <a:spcBef>
                <a:spcPct val="0"/>
              </a:spcBef>
              <a:spcAft>
                <a:spcPct val="0"/>
              </a:spcAft>
            </a:pPr>
            <a:r>
              <a:rPr sz="1600" b="0" i="0">
                <a:solidFill>
                  <a:srgbClr val="000000"/>
                </a:solidFill>
                <a:latin typeface="Arial" panose="020B0604020202020204"/>
                <a:ea typeface="Arial" panose="020B0604020202020204"/>
              </a:rPr>
              <a:t>        alert('Form submission prevented!');</a:t>
            </a:r>
            <a:endParaRPr sz="1600" b="0" i="0">
              <a:solidFill>
                <a:srgbClr val="000000"/>
              </a:solidFill>
              <a:latin typeface="Arial" panose="020B0604020202020204"/>
              <a:ea typeface="Arial" panose="020B0604020202020204"/>
            </a:endParaRPr>
          </a:p>
          <a:p>
            <a:pPr fontAlgn="base">
              <a:spcBef>
                <a:spcPct val="0"/>
              </a:spcBef>
              <a:spcAft>
                <a:spcPct val="0"/>
              </a:spcAft>
            </a:pPr>
            <a:r>
              <a:rPr sz="1600" b="0" i="0">
                <a:solidFill>
                  <a:srgbClr val="000000"/>
                </a:solidFill>
                <a:latin typeface="Arial" panose="020B0604020202020204"/>
                <a:ea typeface="Arial" panose="020B0604020202020204"/>
              </a:rPr>
              <a:t>    });</a:t>
            </a:r>
            <a:endParaRPr sz="1600" b="0" i="0">
              <a:solidFill>
                <a:srgbClr val="000000"/>
              </a:solidFill>
              <a:latin typeface="Arial" panose="020B0604020202020204"/>
              <a:ea typeface="Arial" panose="020B0604020202020204"/>
            </a:endParaRPr>
          </a:p>
          <a:p>
            <a:pPr fontAlgn="base">
              <a:spcBef>
                <a:spcPct val="0"/>
              </a:spcBef>
              <a:spcAft>
                <a:spcPct val="0"/>
              </a:spcAft>
            </a:pPr>
            <a:r>
              <a:rPr sz="1600" b="0" i="0">
                <a:solidFill>
                  <a:srgbClr val="000000"/>
                </a:solidFill>
                <a:latin typeface="Arial" panose="020B0604020202020204"/>
                <a:ea typeface="Arial" panose="020B0604020202020204"/>
              </a:rPr>
              <a:t>&lt;/script&gt;</a:t>
            </a:r>
            <a:endParaRPr sz="1600" b="0" i="0">
              <a:solidFill>
                <a:srgbClr val="000000"/>
              </a:solidFill>
              <a:latin typeface="Arial" panose="020B0604020202020204"/>
              <a:ea typeface="Arial" panose="020B0604020202020204"/>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8635" y="98664"/>
            <a:ext cx="6172200" cy="544103"/>
          </a:xfrm>
        </p:spPr>
        <p:txBody>
          <a:bodyPr>
            <a:normAutofit/>
          </a:bodyPr>
          <a:lstStyle/>
          <a:p>
            <a:endParaRPr lang="en-US" altLang="en-GB" dirty="0"/>
          </a:p>
        </p:txBody>
      </p:sp>
      <p:sp>
        <p:nvSpPr>
          <p:cNvPr id="4" name="Slide Number Placeholder 3"/>
          <p:cNvSpPr>
            <a:spLocks noGrp="1"/>
          </p:cNvSpPr>
          <p:nvPr>
            <p:ph type="sldNum" sz="quarter" idx="12"/>
          </p:nvPr>
        </p:nvSpPr>
        <p:spPr/>
        <p:txBody>
          <a:bodyPr/>
          <a:p>
            <a:fld id="{CE02F3F4-978A-4F22-8904-DD1959DE0DD5}" type="slidenum">
              <a:rPr lang="en-US" smtClean="0"/>
            </a:fld>
            <a:endParaRPr lang="en-US"/>
          </a:p>
        </p:txBody>
      </p:sp>
      <p:sp>
        <p:nvSpPr>
          <p:cNvPr id="6" name="Text Box 5"/>
          <p:cNvSpPr txBox="1"/>
          <p:nvPr/>
        </p:nvSpPr>
        <p:spPr>
          <a:xfrm>
            <a:off x="508635" y="642620"/>
            <a:ext cx="7943215" cy="2101850"/>
          </a:xfrm>
          <a:prstGeom prst="rect">
            <a:avLst/>
          </a:prstGeom>
        </p:spPr>
        <p:txBody>
          <a:bodyPr wrap="square">
            <a:noAutofit/>
          </a:bodyPr>
          <a:p>
            <a:pPr fontAlgn="base">
              <a:spcBef>
                <a:spcPts val="1400"/>
              </a:spcBef>
              <a:spcAft>
                <a:spcPts val="400"/>
              </a:spcAft>
            </a:pPr>
            <a:endParaRPr sz="1600" b="0" i="0">
              <a:solidFill>
                <a:srgbClr val="000000"/>
              </a:solidFill>
              <a:latin typeface="Arial" panose="020B0604020202020204"/>
              <a:ea typeface="Arial" panose="020B0604020202020204"/>
            </a:endParaRPr>
          </a:p>
        </p:txBody>
      </p:sp>
      <p:sp>
        <p:nvSpPr>
          <p:cNvPr id="7" name="Text Box 6"/>
          <p:cNvSpPr txBox="1"/>
          <p:nvPr/>
        </p:nvSpPr>
        <p:spPr>
          <a:xfrm>
            <a:off x="501015" y="2571750"/>
            <a:ext cx="7943215" cy="2101850"/>
          </a:xfrm>
          <a:prstGeom prst="rect">
            <a:avLst/>
          </a:prstGeom>
        </p:spPr>
        <p:txBody>
          <a:bodyPr wrap="square">
            <a:noAutofit/>
          </a:bodyPr>
          <a:p>
            <a:pPr fontAlgn="base">
              <a:spcBef>
                <a:spcPts val="1400"/>
              </a:spcBef>
              <a:spcAft>
                <a:spcPts val="400"/>
              </a:spcAft>
            </a:pPr>
            <a:endParaRPr lang="en-GB" sz="5400" b="0" i="0">
              <a:solidFill>
                <a:srgbClr val="000000"/>
              </a:solidFill>
              <a:latin typeface="Arial" panose="020B0604020202020204"/>
              <a:ea typeface="Arial" panose="020B0604020202020204"/>
            </a:endParaRPr>
          </a:p>
          <a:p>
            <a:pPr fontAlgn="base">
              <a:spcBef>
                <a:spcPts val="1400"/>
              </a:spcBef>
              <a:spcAft>
                <a:spcPts val="400"/>
              </a:spcAft>
            </a:pPr>
            <a:r>
              <a:rPr lang="en-GB" sz="5400" b="0" i="0">
                <a:solidFill>
                  <a:srgbClr val="000000"/>
                </a:solidFill>
                <a:latin typeface="Arial" panose="020B0604020202020204"/>
                <a:ea typeface="Arial" panose="020B0604020202020204"/>
              </a:rPr>
              <a:t>Thank You</a:t>
            </a:r>
            <a:endParaRPr lang="en-GB" sz="5400" b="0" i="0">
              <a:solidFill>
                <a:srgbClr val="000000"/>
              </a:solidFill>
              <a:latin typeface="Arial" panose="020B0604020202020204"/>
              <a:ea typeface="Arial" panose="020B0604020202020204"/>
            </a:endParaRPr>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2774</Words>
  <Application>WPS Presentation</Application>
  <PresentationFormat>On-screen Show (16:9)</PresentationFormat>
  <Paragraphs>96</Paragraphs>
  <Slides>8</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8</vt:i4>
      </vt:variant>
    </vt:vector>
  </HeadingPairs>
  <TitlesOfParts>
    <vt:vector size="22" baseType="lpstr">
      <vt:lpstr>Arial</vt:lpstr>
      <vt:lpstr>SimSun</vt:lpstr>
      <vt:lpstr>Wingdings</vt:lpstr>
      <vt:lpstr>Roboto</vt:lpstr>
      <vt:lpstr>Arial</vt:lpstr>
      <vt:lpstr>Roboto Mono</vt:lpstr>
      <vt:lpstr>Segoe Print</vt:lpstr>
      <vt:lpstr>Microsoft YaHei</vt:lpstr>
      <vt:lpstr>Arial Unicode MS</vt:lpstr>
      <vt:lpstr>Garamond</vt:lpstr>
      <vt:lpstr>MC Powerpoint Template</vt:lpstr>
      <vt:lpstr>Package</vt:lpstr>
      <vt:lpstr>Package</vt:lpstr>
      <vt:lpstr>Package</vt:lpstr>
      <vt:lpstr>Course Title - Web System Engineering</vt:lpstr>
      <vt:lpstr>Script Forms</vt:lpstr>
      <vt:lpstr>Script Forms</vt:lpstr>
      <vt:lpstr>Script Forms</vt:lpstr>
      <vt:lpstr>Script Forms</vt:lpstr>
      <vt:lpstr>Script Forms</vt:lpstr>
      <vt:lpstr>Script Forms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 ARUN KUMAR</cp:lastModifiedBy>
  <cp:revision>34</cp:revision>
  <dcterms:created xsi:type="dcterms:W3CDTF">2016-09-09T13:34:00Z</dcterms:created>
  <dcterms:modified xsi:type="dcterms:W3CDTF">2025-03-05T05:56:30Z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D95B65F074AD4E85B2860DB43E05214E_12</vt:lpwstr>
  </property>
  <property fmtid="{D5CDD505-2E9C-101B-9397-08002B2CF9AE}" pid="3" name="KSOProductBuildVer">
    <vt:lpwstr>2057-12.2.0.20323</vt:lpwstr>
  </property>
</Properties>
</file>