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4"/>
  </p:handoutMasterIdLst>
  <p:sldIdLst>
    <p:sldId id="491" r:id="rId3"/>
    <p:sldId id="544" r:id="rId5"/>
    <p:sldId id="771" r:id="rId6"/>
    <p:sldId id="772" r:id="rId7"/>
    <p:sldId id="773" r:id="rId8"/>
    <p:sldId id="774" r:id="rId9"/>
    <p:sldId id="775" r:id="rId10"/>
    <p:sldId id="776" r:id="rId11"/>
    <p:sldId id="777" r:id="rId12"/>
    <p:sldId id="743" r:id="rId13"/>
  </p:sldIdLst>
  <p:sldSz cx="9144000" cy="5143500" type="screen16x9"/>
  <p:notesSz cx="6858000" cy="9296400"/>
  <p:embeddedFontLst>
    <p:embeddedFont>
      <p:font typeface="Roboto" panose="02000000000000000000" pitchFamily="2" charset="0"/>
      <p:regular r:id="rId18"/>
      <p:bold r:id="rId19"/>
    </p:embeddedFont>
    <p:embeddedFont>
      <p:font typeface="Garamond" panose="02020404030301010803" charset="0"/>
      <p:regular r:id="rId20"/>
      <p:bold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08"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08"/>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307"/>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GB" altLang="en-US" sz="1800" b="1" dirty="0">
                <a:solidFill>
                  <a:srgbClr val="0070C0"/>
                </a:solidFill>
              </a:rPr>
              <a:t>M</a:t>
            </a:r>
            <a:r>
              <a:rPr lang="en-US" altLang="en-GB" sz="1800" b="1" dirty="0">
                <a:solidFill>
                  <a:srgbClr val="0070C0"/>
                </a:solidFill>
              </a:rPr>
              <a:t>anaging web page styles using JavaScript and CSS</a:t>
            </a:r>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04/03/2025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M</a:t>
            </a:r>
            <a:r>
              <a:rPr lang="en-US" altLang="en-GB" sz="2000"/>
              <a:t>anaging web page styles using JavaScript and CSS</a:t>
            </a:r>
            <a:endParaRPr lang="en-US" altLang="en-GB" sz="2000"/>
          </a:p>
        </p:txBody>
      </p:sp>
      <p:sp>
        <p:nvSpPr>
          <p:cNvPr id="6" name="Text Box 5"/>
          <p:cNvSpPr txBox="1"/>
          <p:nvPr/>
        </p:nvSpPr>
        <p:spPr>
          <a:xfrm>
            <a:off x="311785" y="1737995"/>
            <a:ext cx="7980045" cy="2133600"/>
          </a:xfrm>
          <a:prstGeom prst="rect">
            <a:avLst/>
          </a:prstGeom>
        </p:spPr>
        <p:txBody>
          <a:bodyPr wrap="square">
            <a:spAutoFit/>
          </a:bodyPr>
          <a:p>
            <a:pPr>
              <a:spcAft>
                <a:spcPct val="60000"/>
              </a:spcAft>
            </a:pPr>
            <a:r>
              <a:rPr sz="2200" b="1"/>
              <a:t>Key Takeaways:</a:t>
            </a:r>
            <a:endParaRPr sz="2200" b="1"/>
          </a:p>
          <a:p>
            <a:pPr>
              <a:buFont typeface="Arial" panose="020B0604020202020204"/>
              <a:buChar char="•"/>
            </a:pPr>
            <a:r>
              <a:rPr sz="1600"/>
              <a:t>Inline styles let you modify individual element styles directly.</a:t>
            </a:r>
            <a:endParaRPr sz="1600"/>
          </a:p>
          <a:p>
            <a:pPr>
              <a:buFont typeface="Arial" panose="020B0604020202020204"/>
              <a:buChar char="•"/>
            </a:pPr>
            <a:r>
              <a:rPr sz="1600"/>
              <a:t>CSS classes can be dynamically added or removed with JavaScript to control styling.</a:t>
            </a:r>
            <a:endParaRPr sz="1600"/>
          </a:p>
          <a:p>
            <a:pPr>
              <a:buFont typeface="Arial" panose="020B0604020202020204"/>
              <a:buChar char="•"/>
            </a:pPr>
            <a:r>
              <a:rPr sz="1600"/>
              <a:t>Dynamic &lt;style&gt; tags allow you to inject CSS directly into the document at runtime.</a:t>
            </a:r>
            <a:endParaRPr sz="1600"/>
          </a:p>
          <a:p>
            <a:pPr>
              <a:buFont typeface="Arial" panose="020B0604020202020204"/>
              <a:buChar char="•"/>
            </a:pPr>
            <a:r>
              <a:rPr sz="1600"/>
              <a:t>CSS Variables enable you to control styles globally through JavaScript.</a:t>
            </a:r>
            <a:endParaRPr sz="1600"/>
          </a:p>
          <a:p>
            <a:pPr>
              <a:buFont typeface="Arial" panose="020B0604020202020204"/>
              <a:buChar char="•"/>
            </a:pPr>
            <a:r>
              <a:rPr sz="1600"/>
              <a:t>Switching external stylesheets can be done to change the entire page’s look without modifying individual styles.</a:t>
            </a:r>
            <a:endParaRPr sz="1600"/>
          </a:p>
        </p:txBody>
      </p:sp>
      <p:sp>
        <p:nvSpPr>
          <p:cNvPr id="7" name="Text Box 6"/>
          <p:cNvSpPr txBox="1"/>
          <p:nvPr/>
        </p:nvSpPr>
        <p:spPr>
          <a:xfrm>
            <a:off x="191135" y="627380"/>
            <a:ext cx="7771765" cy="829945"/>
          </a:xfrm>
          <a:prstGeom prst="rect">
            <a:avLst/>
          </a:prstGeom>
        </p:spPr>
        <p:txBody>
          <a:bodyPr wrap="square">
            <a:spAutoFit/>
          </a:bodyPr>
          <a:p>
            <a:r>
              <a:rPr sz="1600"/>
              <a:t>Managing web page styles using JavaScript and CSS involves using a combination of both CSS (for styling) and JavaScript (for interactivity and dynamic styling) to create an effective and interactive user experience. </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M</a:t>
            </a:r>
            <a:r>
              <a:rPr lang="en-US" altLang="en-GB" sz="2000"/>
              <a:t>anaging web page styles using JavaScript and CSS</a:t>
            </a:r>
            <a:endParaRPr lang="en-US" altLang="en-GB" sz="2000"/>
          </a:p>
        </p:txBody>
      </p:sp>
      <p:sp>
        <p:nvSpPr>
          <p:cNvPr id="7" name="Text Box 6"/>
          <p:cNvSpPr txBox="1"/>
          <p:nvPr/>
        </p:nvSpPr>
        <p:spPr>
          <a:xfrm>
            <a:off x="191135" y="577850"/>
            <a:ext cx="8102600" cy="1148715"/>
          </a:xfrm>
          <a:prstGeom prst="rect">
            <a:avLst/>
          </a:prstGeom>
        </p:spPr>
        <p:txBody>
          <a:bodyPr wrap="square">
            <a:spAutoFit/>
          </a:bodyPr>
          <a:p>
            <a:pPr>
              <a:spcAft>
                <a:spcPct val="60000"/>
              </a:spcAft>
            </a:pPr>
            <a:r>
              <a:rPr sz="2200" b="1"/>
              <a:t>1. CSS: Styling the Page</a:t>
            </a:r>
            <a:endParaRPr sz="2200" b="1"/>
          </a:p>
          <a:p>
            <a:r>
              <a:rPr sz="1600"/>
              <a:t>CSS is the primary tool for styling a web page. You can define colors, fonts, layouts, and other visual aspects</a:t>
            </a:r>
            <a:endParaRPr sz="1600"/>
          </a:p>
        </p:txBody>
      </p:sp>
      <p:sp>
        <p:nvSpPr>
          <p:cNvPr id="8" name="Text Box 7"/>
          <p:cNvSpPr txBox="1"/>
          <p:nvPr/>
        </p:nvSpPr>
        <p:spPr>
          <a:xfrm>
            <a:off x="284480" y="1807210"/>
            <a:ext cx="7879080" cy="337185"/>
          </a:xfrm>
          <a:prstGeom prst="rect">
            <a:avLst/>
          </a:prstGeom>
        </p:spPr>
        <p:txBody>
          <a:bodyPr wrap="square">
            <a:spAutoFit/>
          </a:bodyPr>
          <a:p>
            <a:r>
              <a:rPr sz="1600" b="1">
                <a:highlight>
                  <a:srgbClr val="FFFF00"/>
                </a:highlight>
              </a:rPr>
              <a:t>Inline CSS</a:t>
            </a:r>
            <a:r>
              <a:rPr sz="1600"/>
              <a:t>: Applied directly within an HTML element using the style attribute.</a:t>
            </a:r>
            <a:endParaRPr sz="1600"/>
          </a:p>
        </p:txBody>
      </p:sp>
      <p:sp>
        <p:nvSpPr>
          <p:cNvPr id="9" name="Text Box 8"/>
          <p:cNvSpPr txBox="1"/>
          <p:nvPr/>
        </p:nvSpPr>
        <p:spPr>
          <a:xfrm>
            <a:off x="406400" y="2264410"/>
            <a:ext cx="7886700" cy="615315"/>
          </a:xfrm>
          <a:prstGeom prst="rect">
            <a:avLst/>
          </a:prstGeom>
          <a:noFill/>
          <a:ln w="19050" algn="ctr">
            <a:noFill/>
            <a:miter lim="800000"/>
          </a:ln>
        </p:spPr>
        <p:txBody>
          <a:bodyPr wrap="square" lIns="0" tIns="0" rIns="0" bIns="0" rtlCol="0" anchor="t">
            <a:spAutoFit/>
          </a:bodyPr>
          <a:p>
            <a:r>
              <a:rPr lang="en-US" altLang="en-GB" sz="2000" dirty="0" err="1" smtClean="0"/>
              <a:t>&lt;div style="color: red; font-size: 16px;"&gt;This is inline CSS.&lt;/div&gt;</a:t>
            </a:r>
            <a:endParaRPr lang="en-US" altLang="en-GB" sz="2000" dirty="0" err="1" smtClean="0"/>
          </a:p>
          <a:p>
            <a:endParaRPr lang="en-GB" altLang="en-US" sz="2000" dirty="0" err="1" smtClean="0"/>
          </a:p>
        </p:txBody>
      </p:sp>
      <p:sp>
        <p:nvSpPr>
          <p:cNvPr id="10" name="Text Box 9"/>
          <p:cNvSpPr txBox="1"/>
          <p:nvPr/>
        </p:nvSpPr>
        <p:spPr>
          <a:xfrm>
            <a:off x="284480" y="2785110"/>
            <a:ext cx="7886700" cy="583565"/>
          </a:xfrm>
          <a:prstGeom prst="rect">
            <a:avLst/>
          </a:prstGeom>
        </p:spPr>
        <p:txBody>
          <a:bodyPr wrap="square">
            <a:spAutoFit/>
          </a:bodyPr>
          <a:p>
            <a:r>
              <a:rPr sz="1600">
                <a:highlight>
                  <a:srgbClr val="FFFF00"/>
                </a:highlight>
              </a:rPr>
              <a:t>Internal CSS</a:t>
            </a:r>
            <a:r>
              <a:rPr sz="1600"/>
              <a:t>: Defined within the &lt;style&gt; tag inside the &lt;head&gt; section of your HTML document.</a:t>
            </a:r>
            <a:endParaRPr sz="1600"/>
          </a:p>
        </p:txBody>
      </p:sp>
      <p:sp>
        <p:nvSpPr>
          <p:cNvPr id="11" name="Text Box 10"/>
          <p:cNvSpPr txBox="1"/>
          <p:nvPr/>
        </p:nvSpPr>
        <p:spPr>
          <a:xfrm>
            <a:off x="398780" y="3274695"/>
            <a:ext cx="7764780" cy="1661795"/>
          </a:xfrm>
          <a:prstGeom prst="rect">
            <a:avLst/>
          </a:prstGeom>
          <a:noFill/>
          <a:ln w="19050" algn="ctr">
            <a:noFill/>
            <a:miter lim="800000"/>
          </a:ln>
        </p:spPr>
        <p:txBody>
          <a:bodyPr wrap="square" lIns="0" tIns="0" rIns="0" bIns="0" rtlCol="0" anchor="t">
            <a:spAutoFit/>
          </a:bodyPr>
          <a:p>
            <a:r>
              <a:rPr lang="en-US" altLang="en-GB" sz="1200" dirty="0" err="1" smtClean="0"/>
              <a:t>&lt;style&gt;</a:t>
            </a:r>
            <a:endParaRPr lang="en-US" altLang="en-GB" sz="1200" dirty="0" err="1" smtClean="0"/>
          </a:p>
          <a:p>
            <a:r>
              <a:rPr lang="en-US" altLang="en-GB" sz="1200" dirty="0" err="1" smtClean="0"/>
              <a:t>  body {</a:t>
            </a:r>
            <a:endParaRPr lang="en-US" altLang="en-GB" sz="1200" dirty="0" err="1" smtClean="0"/>
          </a:p>
          <a:p>
            <a:r>
              <a:rPr lang="en-US" altLang="en-GB" sz="1200" dirty="0" err="1" smtClean="0"/>
              <a:t>    background-color: lightgray;</a:t>
            </a:r>
            <a:endParaRPr lang="en-US" altLang="en-GB" sz="1200" dirty="0" err="1" smtClean="0"/>
          </a:p>
          <a:p>
            <a:r>
              <a:rPr lang="en-US" altLang="en-GB" sz="1200" dirty="0" err="1" smtClean="0"/>
              <a:t>  }</a:t>
            </a:r>
            <a:endParaRPr lang="en-US" altLang="en-GB" sz="1200" dirty="0" err="1" smtClean="0"/>
          </a:p>
          <a:p>
            <a:r>
              <a:rPr lang="en-US" altLang="en-GB" sz="1200" dirty="0" err="1" smtClean="0"/>
              <a:t>  p {</a:t>
            </a:r>
            <a:endParaRPr lang="en-US" altLang="en-GB" sz="1200" dirty="0" err="1" smtClean="0"/>
          </a:p>
          <a:p>
            <a:r>
              <a:rPr lang="en-US" altLang="en-GB" sz="1200" dirty="0" err="1" smtClean="0"/>
              <a:t>    color: blue;</a:t>
            </a:r>
            <a:endParaRPr lang="en-US" altLang="en-GB" sz="1200" dirty="0" err="1" smtClean="0"/>
          </a:p>
          <a:p>
            <a:r>
              <a:rPr lang="en-US" altLang="en-GB" sz="1200" dirty="0" err="1" smtClean="0"/>
              <a:t>  }</a:t>
            </a:r>
            <a:endParaRPr lang="en-US" altLang="en-GB" sz="1200" dirty="0" err="1" smtClean="0"/>
          </a:p>
          <a:p>
            <a:r>
              <a:rPr lang="en-US" altLang="en-GB" sz="1200" dirty="0" err="1" smtClean="0"/>
              <a:t>&lt;/style&gt;</a:t>
            </a:r>
            <a:endParaRPr lang="en-US" altLang="en-GB" sz="1200" dirty="0" err="1" smtClean="0"/>
          </a:p>
          <a:p>
            <a:endParaRPr lang="en-GB" altLang="en-US" sz="1200" dirty="0" err="1" smtClean="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460375" y="587375"/>
            <a:ext cx="7903845" cy="337185"/>
          </a:xfrm>
          <a:prstGeom prst="rect">
            <a:avLst/>
          </a:prstGeom>
        </p:spPr>
        <p:txBody>
          <a:bodyPr wrap="square">
            <a:spAutoFit/>
          </a:bodyPr>
          <a:p>
            <a:r>
              <a:rPr sz="1600" b="1">
                <a:highlight>
                  <a:srgbClr val="FFFF00"/>
                </a:highlight>
              </a:rPr>
              <a:t>External CSS</a:t>
            </a:r>
            <a:r>
              <a:rPr sz="1600"/>
              <a:t>: The most common method. It involves linking to an external .css file.</a:t>
            </a:r>
            <a:endParaRPr sz="1600"/>
          </a:p>
        </p:txBody>
      </p:sp>
      <p:sp>
        <p:nvSpPr>
          <p:cNvPr id="6" name="Text Box 5"/>
          <p:cNvSpPr txBox="1"/>
          <p:nvPr/>
        </p:nvSpPr>
        <p:spPr>
          <a:xfrm>
            <a:off x="571500" y="1109345"/>
            <a:ext cx="7538720" cy="615315"/>
          </a:xfrm>
          <a:prstGeom prst="rect">
            <a:avLst/>
          </a:prstGeom>
          <a:noFill/>
          <a:ln w="19050" algn="ctr">
            <a:noFill/>
            <a:miter lim="800000"/>
          </a:ln>
        </p:spPr>
        <p:txBody>
          <a:bodyPr wrap="square" lIns="0" tIns="0" rIns="0" bIns="0" rtlCol="0" anchor="t">
            <a:spAutoFit/>
          </a:bodyPr>
          <a:p>
            <a:r>
              <a:rPr lang="en-US" altLang="en-GB" sz="2000" dirty="0" err="1" smtClean="0"/>
              <a:t>&lt;link rel="stylesheet" href="styles.css"&gt;</a:t>
            </a:r>
            <a:endParaRPr lang="en-US" altLang="en-GB" sz="2000" dirty="0" err="1" smtClean="0"/>
          </a:p>
          <a:p>
            <a:endParaRPr lang="en-GB" altLang="en-US" sz="2000" dirty="0" err="1" smtClean="0"/>
          </a:p>
        </p:txBody>
      </p:sp>
      <p:sp>
        <p:nvSpPr>
          <p:cNvPr id="7" name="Text Box 6"/>
          <p:cNvSpPr txBox="1"/>
          <p:nvPr/>
        </p:nvSpPr>
        <p:spPr>
          <a:xfrm>
            <a:off x="571500" y="1724660"/>
            <a:ext cx="7538085" cy="2153920"/>
          </a:xfrm>
          <a:prstGeom prst="rect">
            <a:avLst/>
          </a:prstGeom>
          <a:noFill/>
          <a:ln w="19050" algn="ctr">
            <a:noFill/>
            <a:miter lim="800000"/>
          </a:ln>
        </p:spPr>
        <p:txBody>
          <a:bodyPr wrap="square" lIns="0" tIns="0" rIns="0" bIns="0" rtlCol="0" anchor="t">
            <a:spAutoFit/>
          </a:bodyPr>
          <a:p>
            <a:r>
              <a:rPr lang="en-US" altLang="en-GB" sz="2000" dirty="0" err="1" smtClean="0"/>
              <a:t>body {</a:t>
            </a:r>
            <a:endParaRPr lang="en-US" altLang="en-GB" sz="2000" dirty="0" err="1" smtClean="0"/>
          </a:p>
          <a:p>
            <a:r>
              <a:rPr lang="en-US" altLang="en-GB" sz="2000" dirty="0" err="1" smtClean="0"/>
              <a:t>  background-color: lightgray;</a:t>
            </a:r>
            <a:endParaRPr lang="en-US" altLang="en-GB" sz="2000" dirty="0" err="1" smtClean="0"/>
          </a:p>
          <a:p>
            <a:r>
              <a:rPr lang="en-US" altLang="en-GB" sz="2000" dirty="0" err="1" smtClean="0"/>
              <a:t>}</a:t>
            </a:r>
            <a:endParaRPr lang="en-US" altLang="en-GB" sz="2000" dirty="0" err="1" smtClean="0"/>
          </a:p>
          <a:p>
            <a:r>
              <a:rPr lang="en-US" altLang="en-GB" sz="2000" dirty="0" err="1" smtClean="0"/>
              <a:t>p {</a:t>
            </a:r>
            <a:endParaRPr lang="en-US" altLang="en-GB" sz="2000" dirty="0" err="1" smtClean="0"/>
          </a:p>
          <a:p>
            <a:r>
              <a:rPr lang="en-US" altLang="en-GB" sz="2000" dirty="0" err="1" smtClean="0"/>
              <a:t>  color: blue;</a:t>
            </a:r>
            <a:endParaRPr lang="en-US" altLang="en-GB" sz="2000" dirty="0" err="1" smtClean="0"/>
          </a:p>
          <a:p>
            <a:r>
              <a:rPr lang="en-US" altLang="en-GB" sz="2000" dirty="0" err="1" smtClean="0"/>
              <a:t>}</a:t>
            </a:r>
            <a:endParaRPr lang="en-US" altLang="en-GB" sz="2000" dirty="0" err="1" smtClean="0"/>
          </a:p>
          <a:p>
            <a:endParaRPr lang="en-GB" altLang="en-US" sz="2000" dirty="0" err="1" smtClean="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73050" y="182563"/>
            <a:ext cx="5080000" cy="337185"/>
          </a:xfrm>
          <a:prstGeom prst="rect">
            <a:avLst/>
          </a:prstGeom>
        </p:spPr>
        <p:txBody>
          <a:bodyPr>
            <a:spAutoFit/>
          </a:bodyPr>
          <a:p>
            <a:r>
              <a:rPr sz="1600"/>
              <a:t>2. JavaScript: Changing Styles Dynamically</a:t>
            </a:r>
            <a:endParaRPr sz="1600"/>
          </a:p>
        </p:txBody>
      </p:sp>
      <p:sp>
        <p:nvSpPr>
          <p:cNvPr id="6" name="Text Box 5"/>
          <p:cNvSpPr txBox="1"/>
          <p:nvPr/>
        </p:nvSpPr>
        <p:spPr>
          <a:xfrm>
            <a:off x="361315" y="554355"/>
            <a:ext cx="7959090" cy="829945"/>
          </a:xfrm>
          <a:prstGeom prst="rect">
            <a:avLst/>
          </a:prstGeom>
        </p:spPr>
        <p:txBody>
          <a:bodyPr wrap="square">
            <a:spAutoFit/>
          </a:bodyPr>
          <a:p>
            <a:r>
              <a:rPr sz="1600"/>
              <a:t>JavaScript can be used to dynamically change the styles of elements on the web page. It’s particularly useful when you want to modify styles based on user interactions (e.g., clicks, hover events) or other conditions.</a:t>
            </a:r>
            <a:endParaRPr sz="1600"/>
          </a:p>
        </p:txBody>
      </p:sp>
      <p:sp>
        <p:nvSpPr>
          <p:cNvPr id="7" name="Text Box 6"/>
          <p:cNvSpPr txBox="1"/>
          <p:nvPr/>
        </p:nvSpPr>
        <p:spPr>
          <a:xfrm>
            <a:off x="361315" y="1601153"/>
            <a:ext cx="5080000" cy="337185"/>
          </a:xfrm>
          <a:prstGeom prst="rect">
            <a:avLst/>
          </a:prstGeom>
        </p:spPr>
        <p:txBody>
          <a:bodyPr>
            <a:spAutoFit/>
          </a:bodyPr>
          <a:p>
            <a:r>
              <a:rPr sz="1600"/>
              <a:t>a) Using style property in JavaScript</a:t>
            </a:r>
            <a:endParaRPr sz="1600"/>
          </a:p>
        </p:txBody>
      </p:sp>
      <p:graphicFrame>
        <p:nvGraphicFramePr>
          <p:cNvPr id="8" name="Object 7">
            <a:hlinkClick r:id="" action="ppaction://ole?verb="/>
          </p:cNvPr>
          <p:cNvGraphicFramePr>
            <a:graphicFrameLocks noChangeAspect="1"/>
          </p:cNvGraphicFramePr>
          <p:nvPr/>
        </p:nvGraphicFramePr>
        <p:xfrm>
          <a:off x="1096645" y="2356485"/>
          <a:ext cx="1993265" cy="1289685"/>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1096645" y="2356485"/>
                        <a:ext cx="1993265" cy="1289685"/>
                      </a:xfrm>
                      <a:prstGeom prst="rect">
                        <a:avLst/>
                      </a:prstGeom>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40030" y="160973"/>
            <a:ext cx="5080000" cy="337185"/>
          </a:xfrm>
          <a:prstGeom prst="rect">
            <a:avLst/>
          </a:prstGeom>
        </p:spPr>
        <p:txBody>
          <a:bodyPr>
            <a:spAutoFit/>
          </a:bodyPr>
          <a:p>
            <a:r>
              <a:rPr sz="1600"/>
              <a:t>Using CSS Classes with JavaScript</a:t>
            </a:r>
            <a:endParaRPr sz="1600"/>
          </a:p>
        </p:txBody>
      </p:sp>
      <p:sp>
        <p:nvSpPr>
          <p:cNvPr id="6" name="Text Box 5"/>
          <p:cNvSpPr txBox="1"/>
          <p:nvPr/>
        </p:nvSpPr>
        <p:spPr>
          <a:xfrm>
            <a:off x="339725" y="685800"/>
            <a:ext cx="7761605" cy="583565"/>
          </a:xfrm>
          <a:prstGeom prst="rect">
            <a:avLst/>
          </a:prstGeom>
        </p:spPr>
        <p:txBody>
          <a:bodyPr wrap="square">
            <a:spAutoFit/>
          </a:bodyPr>
          <a:p>
            <a:r>
              <a:rPr sz="1600"/>
              <a:t>Instead of directly changing inline styles, you can add, remove, or toggle CSS classes using JavaScript.</a:t>
            </a:r>
            <a:endParaRPr sz="1600"/>
          </a:p>
        </p:txBody>
      </p:sp>
      <p:graphicFrame>
        <p:nvGraphicFramePr>
          <p:cNvPr id="8" name="Object 7">
            <a:hlinkClick r:id="" action="ppaction://ole?verb="/>
          </p:cNvPr>
          <p:cNvGraphicFramePr>
            <a:graphicFrameLocks noChangeAspect="1"/>
          </p:cNvGraphicFramePr>
          <p:nvPr/>
        </p:nvGraphicFramePr>
        <p:xfrm>
          <a:off x="1360170" y="1878330"/>
          <a:ext cx="2143125" cy="1386840"/>
        </p:xfrm>
        <a:graphic>
          <a:graphicData uri="http://schemas.openxmlformats.org/presentationml/2006/ole">
            <mc:AlternateContent xmlns:mc="http://schemas.openxmlformats.org/markup-compatibility/2006">
              <mc:Choice xmlns:v="urn:schemas-microsoft-com:vml" Requires="v">
                <p:oleObj spid="_x0000_s2049" name="" showAsIcon="1" r:id="rId1" imgW="971550" imgH="628650" progId="Package">
                  <p:embed/>
                </p:oleObj>
              </mc:Choice>
              <mc:Fallback>
                <p:oleObj name="" showAsIcon="1" r:id="rId1" imgW="971550" imgH="628650" progId="Package">
                  <p:embed/>
                  <p:pic>
                    <p:nvPicPr>
                      <p:cNvPr id="0" name="Picture 2048"/>
                      <p:cNvPicPr/>
                      <p:nvPr/>
                    </p:nvPicPr>
                    <p:blipFill>
                      <a:blip r:embed="rId2"/>
                      <a:stretch>
                        <a:fillRect/>
                      </a:stretch>
                    </p:blipFill>
                    <p:spPr>
                      <a:xfrm>
                        <a:off x="1360170" y="1878330"/>
                        <a:ext cx="2143125" cy="1386840"/>
                      </a:xfrm>
                      <a:prstGeom prst="rect">
                        <a:avLst/>
                      </a:prstGeom>
                    </p:spPr>
                  </p:pic>
                </p:oleObj>
              </mc:Fallback>
            </mc:AlternateContent>
          </a:graphicData>
        </a:graphic>
      </p:graphicFrame>
      <p:sp>
        <p:nvSpPr>
          <p:cNvPr id="9" name="Text Box 8"/>
          <p:cNvSpPr txBox="1"/>
          <p:nvPr/>
        </p:nvSpPr>
        <p:spPr>
          <a:xfrm>
            <a:off x="427355" y="3706495"/>
            <a:ext cx="8038465" cy="583565"/>
          </a:xfrm>
          <a:prstGeom prst="rect">
            <a:avLst/>
          </a:prstGeom>
        </p:spPr>
        <p:txBody>
          <a:bodyPr wrap="square">
            <a:spAutoFit/>
          </a:bodyPr>
          <a:p>
            <a:r>
              <a:rPr sz="1600"/>
              <a:t>Here, when the button is clicked, JavaScript toggles the highlight class on the div, which will apply the predefined styles from the CSS.</a:t>
            </a:r>
            <a:endParaRPr sz="1600"/>
          </a:p>
        </p:txBody>
      </p:sp>
      <p:sp>
        <p:nvSpPr>
          <p:cNvPr id="10" name="Text Box 9"/>
          <p:cNvSpPr txBox="1"/>
          <p:nvPr/>
        </p:nvSpPr>
        <p:spPr>
          <a:xfrm>
            <a:off x="3988435" y="1456690"/>
            <a:ext cx="5080000" cy="1311910"/>
          </a:xfrm>
          <a:prstGeom prst="rect">
            <a:avLst/>
          </a:prstGeom>
        </p:spPr>
        <p:txBody>
          <a:bodyPr>
            <a:spAutoFit/>
          </a:bodyPr>
          <a:p>
            <a:pPr>
              <a:spcAft>
                <a:spcPct val="60000"/>
              </a:spcAft>
            </a:pPr>
            <a:r>
              <a:rPr sz="1400" b="1"/>
              <a:t>c) Adding/Removing Classes Using JavaScript</a:t>
            </a:r>
            <a:endParaRPr sz="1400" b="1"/>
          </a:p>
          <a:p>
            <a:pPr>
              <a:buFont typeface="Arial" panose="020B0604020202020204"/>
              <a:buChar char="•"/>
            </a:pPr>
            <a:r>
              <a:rPr sz="1400"/>
              <a:t>classList.add('className') adds a class to an element.</a:t>
            </a:r>
            <a:endParaRPr sz="1400"/>
          </a:p>
          <a:p>
            <a:pPr>
              <a:buFont typeface="Arial" panose="020B0604020202020204"/>
              <a:buChar char="•"/>
            </a:pPr>
            <a:r>
              <a:rPr sz="1400"/>
              <a:t>classList.remove('className') removes a class.</a:t>
            </a:r>
            <a:endParaRPr sz="1400"/>
          </a:p>
          <a:p>
            <a:pPr>
              <a:buFont typeface="Arial" panose="020B0604020202020204"/>
              <a:buChar char="•"/>
            </a:pPr>
            <a:r>
              <a:rPr sz="1400"/>
              <a:t>classList.toggle('className') toggles a class (adds if it doesn't exist, removes if it does).</a:t>
            </a:r>
            <a:endParaRPr sz="14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51460" y="216218"/>
            <a:ext cx="5080000" cy="337185"/>
          </a:xfrm>
          <a:prstGeom prst="rect">
            <a:avLst/>
          </a:prstGeom>
        </p:spPr>
        <p:txBody>
          <a:bodyPr>
            <a:spAutoFit/>
          </a:bodyPr>
          <a:p>
            <a:r>
              <a:rPr sz="1600"/>
              <a:t>Modifying Styles on Hover/Focus/Click Using CSS</a:t>
            </a:r>
            <a:endParaRPr sz="1600"/>
          </a:p>
        </p:txBody>
      </p:sp>
      <p:sp>
        <p:nvSpPr>
          <p:cNvPr id="6" name="Text Box 5"/>
          <p:cNvSpPr txBox="1"/>
          <p:nvPr/>
        </p:nvSpPr>
        <p:spPr>
          <a:xfrm>
            <a:off x="339725" y="641985"/>
            <a:ext cx="7849235" cy="275590"/>
          </a:xfrm>
          <a:prstGeom prst="rect">
            <a:avLst/>
          </a:prstGeom>
        </p:spPr>
        <p:txBody>
          <a:bodyPr wrap="square">
            <a:spAutoFit/>
          </a:bodyPr>
          <a:p>
            <a:r>
              <a:rPr sz="1200"/>
              <a:t>Sometimes, you can achieve dynamic styles without JavaScript by using CSS pseudo-classes:</a:t>
            </a:r>
            <a:endParaRPr sz="1200"/>
          </a:p>
        </p:txBody>
      </p:sp>
      <p:sp>
        <p:nvSpPr>
          <p:cNvPr id="7" name="Text Box 6"/>
          <p:cNvSpPr txBox="1"/>
          <p:nvPr/>
        </p:nvSpPr>
        <p:spPr>
          <a:xfrm>
            <a:off x="405130" y="1094740"/>
            <a:ext cx="4572000" cy="2954655"/>
          </a:xfrm>
          <a:prstGeom prst="rect">
            <a:avLst/>
          </a:prstGeom>
          <a:noFill/>
          <a:ln w="19050" algn="ctr">
            <a:noFill/>
            <a:miter lim="800000"/>
          </a:ln>
        </p:spPr>
        <p:txBody>
          <a:bodyPr wrap="square" lIns="0" tIns="0" rIns="0" bIns="0" rtlCol="0" anchor="t">
            <a:spAutoFit/>
          </a:bodyPr>
          <a:p>
            <a:r>
              <a:rPr lang="en-US" altLang="en-GB" sz="1600" dirty="0" err="1" smtClean="0"/>
              <a:t>/* Hover effect */</a:t>
            </a:r>
            <a:endParaRPr lang="en-US" altLang="en-GB" sz="1600" dirty="0" err="1" smtClean="0"/>
          </a:p>
          <a:p>
            <a:r>
              <a:rPr lang="en-US" altLang="en-GB" sz="1600" dirty="0" err="1" smtClean="0"/>
              <a:t>button:hover {</a:t>
            </a:r>
            <a:endParaRPr lang="en-US" altLang="en-GB" sz="1600" dirty="0" err="1" smtClean="0"/>
          </a:p>
          <a:p>
            <a:r>
              <a:rPr lang="en-US" altLang="en-GB" sz="1600" dirty="0" err="1" smtClean="0"/>
              <a:t>    background-color: red;</a:t>
            </a:r>
            <a:endParaRPr lang="en-US" altLang="en-GB" sz="1600" dirty="0" err="1" smtClean="0"/>
          </a:p>
          <a:p>
            <a:r>
              <a:rPr lang="en-US" altLang="en-GB" sz="1600" dirty="0" err="1" smtClean="0"/>
              <a:t>    color: white;</a:t>
            </a:r>
            <a:endParaRPr lang="en-US" altLang="en-GB" sz="1600" dirty="0" err="1" smtClean="0"/>
          </a:p>
          <a:p>
            <a:r>
              <a:rPr lang="en-US" altLang="en-GB" sz="1600" dirty="0" err="1" smtClean="0"/>
              <a:t>}</a:t>
            </a:r>
            <a:endParaRPr lang="en-US" altLang="en-GB" sz="1600" dirty="0" err="1" smtClean="0"/>
          </a:p>
          <a:p>
            <a:endParaRPr lang="en-US" altLang="en-GB" sz="1600" dirty="0" err="1" smtClean="0"/>
          </a:p>
          <a:p>
            <a:r>
              <a:rPr lang="en-US" altLang="en-GB" sz="1600" dirty="0" err="1" smtClean="0"/>
              <a:t>/* Focus effect */</a:t>
            </a:r>
            <a:endParaRPr lang="en-US" altLang="en-GB" sz="1600" dirty="0" err="1" smtClean="0"/>
          </a:p>
          <a:p>
            <a:r>
              <a:rPr lang="en-US" altLang="en-GB" sz="1600" dirty="0" err="1" smtClean="0"/>
              <a:t>input:focus {</a:t>
            </a:r>
            <a:endParaRPr lang="en-US" altLang="en-GB" sz="1600" dirty="0" err="1" smtClean="0"/>
          </a:p>
          <a:p>
            <a:r>
              <a:rPr lang="en-US" altLang="en-GB" sz="1600" dirty="0" err="1" smtClean="0"/>
              <a:t>    border-color: green;</a:t>
            </a:r>
            <a:endParaRPr lang="en-US" altLang="en-GB" sz="1600" dirty="0" err="1" smtClean="0"/>
          </a:p>
          <a:p>
            <a:r>
              <a:rPr lang="en-US" altLang="en-GB" sz="1600" dirty="0" err="1" smtClean="0"/>
              <a:t>    outline: none;</a:t>
            </a:r>
            <a:endParaRPr lang="en-US" altLang="en-GB" sz="1600" dirty="0" err="1" smtClean="0"/>
          </a:p>
          <a:p>
            <a:r>
              <a:rPr lang="en-US" altLang="en-GB" sz="1600" dirty="0" err="1" smtClean="0"/>
              <a:t>}</a:t>
            </a:r>
            <a:endParaRPr lang="en-US" altLang="en-GB" sz="1600" dirty="0" err="1" smtClean="0"/>
          </a:p>
          <a:p>
            <a:endParaRPr lang="en-GB" altLang="en-US" sz="1600" dirty="0" err="1" smtClean="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19075" y="160973"/>
            <a:ext cx="5080000" cy="337185"/>
          </a:xfrm>
          <a:prstGeom prst="rect">
            <a:avLst/>
          </a:prstGeom>
        </p:spPr>
        <p:txBody>
          <a:bodyPr>
            <a:spAutoFit/>
          </a:bodyPr>
          <a:p>
            <a:r>
              <a:rPr sz="1600"/>
              <a:t>CSS Variables (Custom Properties)</a:t>
            </a:r>
            <a:endParaRPr sz="1600"/>
          </a:p>
        </p:txBody>
      </p:sp>
      <p:sp>
        <p:nvSpPr>
          <p:cNvPr id="6" name="Text Box 5"/>
          <p:cNvSpPr txBox="1"/>
          <p:nvPr/>
        </p:nvSpPr>
        <p:spPr>
          <a:xfrm>
            <a:off x="350520" y="498475"/>
            <a:ext cx="7739380" cy="583565"/>
          </a:xfrm>
          <a:prstGeom prst="rect">
            <a:avLst/>
          </a:prstGeom>
        </p:spPr>
        <p:txBody>
          <a:bodyPr wrap="square">
            <a:spAutoFit/>
          </a:bodyPr>
          <a:p>
            <a:r>
              <a:rPr sz="1600"/>
              <a:t>CSS Variables allow you to define values that can be reused throughout your stylesheets. You can modify them using JavaScript for dynamic styling</a:t>
            </a:r>
            <a:endParaRPr sz="1600"/>
          </a:p>
        </p:txBody>
      </p:sp>
      <p:sp>
        <p:nvSpPr>
          <p:cNvPr id="7" name="Text Box 6"/>
          <p:cNvSpPr txBox="1"/>
          <p:nvPr/>
        </p:nvSpPr>
        <p:spPr>
          <a:xfrm>
            <a:off x="473075" y="1263650"/>
            <a:ext cx="4572000" cy="1723390"/>
          </a:xfrm>
          <a:prstGeom prst="rect">
            <a:avLst/>
          </a:prstGeom>
          <a:noFill/>
          <a:ln w="19050" algn="ctr">
            <a:noFill/>
            <a:miter lim="800000"/>
          </a:ln>
        </p:spPr>
        <p:txBody>
          <a:bodyPr wrap="square" lIns="0" tIns="0" rIns="0" bIns="0" rtlCol="0" anchor="t">
            <a:spAutoFit/>
          </a:bodyPr>
          <a:p>
            <a:r>
              <a:rPr lang="en-US" altLang="en-GB" sz="1400" dirty="0" err="1" smtClean="0"/>
              <a:t>:root {</a:t>
            </a:r>
            <a:endParaRPr lang="en-US" altLang="en-GB" sz="1400" dirty="0" err="1" smtClean="0"/>
          </a:p>
          <a:p>
            <a:r>
              <a:rPr lang="en-US" altLang="en-GB" sz="1400" dirty="0" err="1" smtClean="0"/>
              <a:t>    --main-color: blue;</a:t>
            </a:r>
            <a:endParaRPr lang="en-US" altLang="en-GB" sz="1400" dirty="0" err="1" smtClean="0"/>
          </a:p>
          <a:p>
            <a:r>
              <a:rPr lang="en-US" altLang="en-GB" sz="1400" dirty="0" err="1" smtClean="0"/>
              <a:t>}</a:t>
            </a:r>
            <a:endParaRPr lang="en-US" altLang="en-GB" sz="1400" dirty="0" err="1" smtClean="0"/>
          </a:p>
          <a:p>
            <a:endParaRPr lang="en-US" altLang="en-GB" sz="1400" dirty="0" err="1" smtClean="0"/>
          </a:p>
          <a:p>
            <a:r>
              <a:rPr lang="en-US" altLang="en-GB" sz="1400" dirty="0" err="1" smtClean="0"/>
              <a:t>div {</a:t>
            </a:r>
            <a:endParaRPr lang="en-US" altLang="en-GB" sz="1400" dirty="0" err="1" smtClean="0"/>
          </a:p>
          <a:p>
            <a:r>
              <a:rPr lang="en-US" altLang="en-GB" sz="1400" dirty="0" err="1" smtClean="0"/>
              <a:t>    color: var(--main-color);</a:t>
            </a:r>
            <a:endParaRPr lang="en-US" altLang="en-GB" sz="1400" dirty="0" err="1" smtClean="0"/>
          </a:p>
          <a:p>
            <a:r>
              <a:rPr lang="en-US" altLang="en-GB" sz="1400" dirty="0" err="1" smtClean="0"/>
              <a:t>}</a:t>
            </a:r>
            <a:endParaRPr lang="en-US" altLang="en-GB" sz="1400" dirty="0" err="1" smtClean="0"/>
          </a:p>
          <a:p>
            <a:endParaRPr lang="en-GB" altLang="en-US" sz="1400" dirty="0" err="1" smtClean="0"/>
          </a:p>
        </p:txBody>
      </p:sp>
      <p:sp>
        <p:nvSpPr>
          <p:cNvPr id="8" name="Text Box 7"/>
          <p:cNvSpPr txBox="1"/>
          <p:nvPr/>
        </p:nvSpPr>
        <p:spPr>
          <a:xfrm>
            <a:off x="350520" y="2986723"/>
            <a:ext cx="5080000" cy="337185"/>
          </a:xfrm>
          <a:prstGeom prst="rect">
            <a:avLst/>
          </a:prstGeom>
        </p:spPr>
        <p:txBody>
          <a:bodyPr>
            <a:spAutoFit/>
          </a:bodyPr>
          <a:p>
            <a:r>
              <a:rPr sz="1600"/>
              <a:t>Changing the variable with JavaScript:</a:t>
            </a:r>
            <a:endParaRPr sz="1600"/>
          </a:p>
        </p:txBody>
      </p:sp>
      <p:sp>
        <p:nvSpPr>
          <p:cNvPr id="9" name="Text Box 8"/>
          <p:cNvSpPr txBox="1"/>
          <p:nvPr/>
        </p:nvSpPr>
        <p:spPr>
          <a:xfrm>
            <a:off x="473075" y="3439795"/>
            <a:ext cx="7736840" cy="492125"/>
          </a:xfrm>
          <a:prstGeom prst="rect">
            <a:avLst/>
          </a:prstGeom>
          <a:noFill/>
          <a:ln w="19050" algn="ctr">
            <a:noFill/>
            <a:miter lim="800000"/>
          </a:ln>
        </p:spPr>
        <p:txBody>
          <a:bodyPr wrap="square" lIns="0" tIns="0" rIns="0" bIns="0" rtlCol="0" anchor="t">
            <a:spAutoFit/>
          </a:bodyPr>
          <a:p>
            <a:r>
              <a:rPr lang="en-US" altLang="en-GB" sz="1600" dirty="0" err="1" smtClean="0"/>
              <a:t>document.documentElement.style.setProperty('--main-color', 'red');</a:t>
            </a:r>
            <a:endParaRPr lang="en-US" altLang="en-GB" sz="1600" dirty="0" err="1" smtClean="0"/>
          </a:p>
          <a:p>
            <a:endParaRPr lang="en-US" altLang="en-GB" sz="1600" dirty="0" err="1" smtClean="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29235" y="227013"/>
            <a:ext cx="5080000" cy="337185"/>
          </a:xfrm>
          <a:prstGeom prst="rect">
            <a:avLst/>
          </a:prstGeom>
        </p:spPr>
        <p:txBody>
          <a:bodyPr>
            <a:spAutoFit/>
          </a:bodyPr>
          <a:p>
            <a:r>
              <a:rPr sz="1600"/>
              <a:t>Responsive Styling with JavaScript and CSS</a:t>
            </a:r>
            <a:endParaRPr sz="1600"/>
          </a:p>
        </p:txBody>
      </p:sp>
      <p:sp>
        <p:nvSpPr>
          <p:cNvPr id="6" name="Text Box 5"/>
          <p:cNvSpPr txBox="1"/>
          <p:nvPr/>
        </p:nvSpPr>
        <p:spPr>
          <a:xfrm>
            <a:off x="339090" y="712470"/>
            <a:ext cx="7992110" cy="737235"/>
          </a:xfrm>
          <a:prstGeom prst="rect">
            <a:avLst/>
          </a:prstGeom>
        </p:spPr>
        <p:txBody>
          <a:bodyPr wrap="square">
            <a:spAutoFit/>
          </a:bodyPr>
          <a:p>
            <a:r>
              <a:rPr sz="1400"/>
              <a:t>JavaScript can help adjust styles based on the viewport size or user interactions, such as resizing or changing themes. You can use window.innerWidth to get the current width of the window and adjust styles accordingly.</a:t>
            </a:r>
            <a:endParaRPr sz="1400"/>
          </a:p>
        </p:txBody>
      </p:sp>
      <p:sp>
        <p:nvSpPr>
          <p:cNvPr id="7" name="Text Box 6"/>
          <p:cNvSpPr txBox="1"/>
          <p:nvPr/>
        </p:nvSpPr>
        <p:spPr>
          <a:xfrm>
            <a:off x="339090" y="1597660"/>
            <a:ext cx="4572000" cy="1292225"/>
          </a:xfrm>
          <a:prstGeom prst="rect">
            <a:avLst/>
          </a:prstGeom>
          <a:noFill/>
          <a:ln w="19050" algn="ctr">
            <a:noFill/>
            <a:miter lim="800000"/>
          </a:ln>
        </p:spPr>
        <p:txBody>
          <a:bodyPr wrap="square" lIns="0" tIns="0" rIns="0" bIns="0" rtlCol="0" anchor="t">
            <a:spAutoFit/>
          </a:bodyPr>
          <a:p>
            <a:r>
              <a:rPr lang="en-US" altLang="en-GB" sz="1400" dirty="0" err="1" smtClean="0"/>
              <a:t>if (window.innerWidth &lt; 600) {</a:t>
            </a:r>
            <a:endParaRPr lang="en-US" altLang="en-GB" sz="1400" dirty="0" err="1" smtClean="0"/>
          </a:p>
          <a:p>
            <a:r>
              <a:rPr lang="en-US" altLang="en-GB" sz="1400" dirty="0" err="1" smtClean="0"/>
              <a:t>    document.body.style.backgroundColor = 'lightblue';</a:t>
            </a:r>
            <a:endParaRPr lang="en-US" altLang="en-GB" sz="1400" dirty="0" err="1" smtClean="0"/>
          </a:p>
          <a:p>
            <a:r>
              <a:rPr lang="en-US" altLang="en-GB" sz="1400" dirty="0" err="1" smtClean="0"/>
              <a:t>} else {</a:t>
            </a:r>
            <a:endParaRPr lang="en-US" altLang="en-GB" sz="1400" dirty="0" err="1" smtClean="0"/>
          </a:p>
          <a:p>
            <a:r>
              <a:rPr lang="en-US" altLang="en-GB" sz="1400" dirty="0" err="1" smtClean="0"/>
              <a:t>    document.body.style.backgroundColor = 'lightgreen';</a:t>
            </a:r>
            <a:endParaRPr lang="en-US" altLang="en-GB" sz="1400" dirty="0" err="1" smtClean="0"/>
          </a:p>
          <a:p>
            <a:r>
              <a:rPr lang="en-US" altLang="en-GB" sz="1400" dirty="0" err="1" smtClean="0"/>
              <a:t>}</a:t>
            </a:r>
            <a:endParaRPr lang="en-US" altLang="en-GB" sz="1400" dirty="0" err="1" smtClean="0"/>
          </a:p>
          <a:p>
            <a:endParaRPr lang="en-GB" altLang="en-US" sz="1400" dirty="0" err="1" smtClean="0"/>
          </a:p>
        </p:txBody>
      </p:sp>
      <p:sp>
        <p:nvSpPr>
          <p:cNvPr id="8" name="Text Box 7"/>
          <p:cNvSpPr txBox="1"/>
          <p:nvPr/>
        </p:nvSpPr>
        <p:spPr>
          <a:xfrm>
            <a:off x="229235" y="3315335"/>
            <a:ext cx="8486140" cy="1076325"/>
          </a:xfrm>
          <a:prstGeom prst="rect">
            <a:avLst/>
          </a:prstGeom>
        </p:spPr>
        <p:txBody>
          <a:bodyPr wrap="square">
            <a:spAutoFit/>
          </a:bodyPr>
          <a:p>
            <a:r>
              <a:rPr lang="en-GB" sz="1600"/>
              <a:t>Note: </a:t>
            </a:r>
            <a:r>
              <a:rPr sz="1600"/>
              <a:t>By combining CSS and JavaScript, you can create highly interactive and dynamic web pages. CSS handles the static visual appearance, while JavaScript is useful for real-time changes based on user interactions or other dynamic conditions. Leveraging both properly allows for a smooth and powerful user experience.</a:t>
            </a:r>
            <a:endParaRPr sz="160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3837</Words>
  <Application>WPS Presentation</Application>
  <PresentationFormat>On-screen Show (16:9)</PresentationFormat>
  <Paragraphs>143</Paragraphs>
  <Slides>10</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vt:i4>
      </vt:variant>
    </vt:vector>
  </HeadingPairs>
  <TitlesOfParts>
    <vt:vector size="21" baseType="lpstr">
      <vt:lpstr>Arial</vt:lpstr>
      <vt:lpstr>SimSun</vt:lpstr>
      <vt:lpstr>Wingdings</vt:lpstr>
      <vt:lpstr>Roboto</vt:lpstr>
      <vt:lpstr>Arial</vt:lpstr>
      <vt:lpstr>Microsoft YaHei</vt:lpstr>
      <vt:lpstr>Arial Unicode MS</vt:lpstr>
      <vt:lpstr>Garamond</vt:lpstr>
      <vt:lpstr>MC Powerpoint Template</vt:lpstr>
      <vt:lpstr>Package</vt:lpstr>
      <vt:lpstr>Package</vt:lpstr>
      <vt:lpstr>Course Title - Web System Engineering</vt:lpstr>
      <vt:lpstr>Managing web page styles using JavaScript and CSS</vt:lpstr>
      <vt:lpstr>Managing web page styles using JavaScript and CSS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31</cp:revision>
  <dcterms:created xsi:type="dcterms:W3CDTF">2016-09-09T13:34:00Z</dcterms:created>
  <dcterms:modified xsi:type="dcterms:W3CDTF">2025-03-04T05:52:31Z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2057-12.2.0.20323</vt:lpwstr>
  </property>
</Properties>
</file>