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7"/>
  </p:notesMasterIdLst>
  <p:handoutMasterIdLst>
    <p:handoutMasterId r:id="rId8"/>
  </p:handoutMasterIdLst>
  <p:sldIdLst>
    <p:sldId id="491" r:id="rId2"/>
    <p:sldId id="594" r:id="rId3"/>
    <p:sldId id="592" r:id="rId4"/>
    <p:sldId id="595" r:id="rId5"/>
    <p:sldId id="570" r:id="rId6"/>
  </p:sldIdLst>
  <p:sldSz cx="9144000" cy="5143500" type="screen16x9"/>
  <p:notesSz cx="6858000" cy="9296400"/>
  <p:embeddedFontLst>
    <p:embeddedFont>
      <p:font typeface="Garamond" panose="02020404030301010803" pitchFamily="18" charset="0"/>
      <p:regular r:id="rId9"/>
      <p:bold r:id="rId10"/>
      <p: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3" userDrawn="1">
          <p15:clr>
            <a:srgbClr val="A4A3A4"/>
          </p15:clr>
        </p15:guide>
        <p15:guide id="2" orient="horz" pos="264" userDrawn="1">
          <p15:clr>
            <a:srgbClr val="A4A3A4"/>
          </p15:clr>
        </p15:guide>
        <p15:guide id="3" orient="horz" pos="2904" userDrawn="1">
          <p15:clr>
            <a:srgbClr val="A4A3A4"/>
          </p15:clr>
        </p15:guide>
        <p15:guide id="4" orient="horz" pos="418" userDrawn="1">
          <p15:clr>
            <a:srgbClr val="A4A3A4"/>
          </p15:clr>
        </p15:guide>
        <p15:guide id="5" pos="576" userDrawn="1">
          <p15:clr>
            <a:srgbClr val="A4A3A4"/>
          </p15:clr>
        </p15:guide>
        <p15:guide id="6" pos="5158" userDrawn="1">
          <p15:clr>
            <a:srgbClr val="A4A3A4"/>
          </p15:clr>
        </p15:guide>
        <p15:guide id="7" pos="2934" userDrawn="1">
          <p15:clr>
            <a:srgbClr val="A4A3A4"/>
          </p15:clr>
        </p15:guide>
        <p15:guide id="8" pos="5089"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76">
          <p15:clr>
            <a:srgbClr val="A4A3A4"/>
          </p15:clr>
        </p15:guide>
        <p15:guide id="2" orient="horz" pos="5484">
          <p15:clr>
            <a:srgbClr val="A4A3A4"/>
          </p15:clr>
        </p15:guide>
        <p15:guide id="3" orient="horz" pos="5670">
          <p15:clr>
            <a:srgbClr val="A4A3A4"/>
          </p15:clr>
        </p15:guide>
        <p15:guide id="4" pos="302">
          <p15:clr>
            <a:srgbClr val="A4A3A4"/>
          </p15:clr>
        </p15:guide>
        <p15:guide id="5" pos="39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9011" autoAdjust="0"/>
  </p:normalViewPr>
  <p:slideViewPr>
    <p:cSldViewPr snapToGrid="0" showGuides="1">
      <p:cViewPr varScale="1">
        <p:scale>
          <a:sx n="81" d="100"/>
          <a:sy n="81" d="100"/>
        </p:scale>
        <p:origin x="1026" y="72"/>
      </p:cViewPr>
      <p:guideLst>
        <p:guide orient="horz" pos="2833"/>
        <p:guide orient="horz" pos="264"/>
        <p:guide orient="horz" pos="2904"/>
        <p:guide orient="horz" pos="418"/>
        <p:guide pos="576"/>
        <p:guide pos="5158"/>
        <p:guide pos="2934"/>
        <p:guide pos="5089"/>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6"/>
        <p:guide orient="horz" pos="5484"/>
        <p:guide orient="horz" pos="5670"/>
        <p:guide pos="302"/>
        <p:guide pos="399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9439" y="2181230"/>
            <a:ext cx="7069512" cy="516255"/>
          </a:xfrm>
        </p:spPr>
        <p:txBody>
          <a:bodyPr/>
          <a:lstStyle/>
          <a:p>
            <a:pPr algn="l"/>
            <a:r>
              <a:rPr lang="en-US" dirty="0"/>
              <a:t>Course Title - </a:t>
            </a:r>
            <a:r>
              <a:rPr lang="en-GB" altLang="en-US" sz="1800" b="1" dirty="0">
                <a:solidFill>
                  <a:srgbClr val="0070C0"/>
                </a:solidFill>
              </a:rPr>
              <a:t>DevOps</a:t>
            </a:r>
          </a:p>
        </p:txBody>
      </p:sp>
      <p:sp>
        <p:nvSpPr>
          <p:cNvPr id="5" name="Text Placeholder 4"/>
          <p:cNvSpPr>
            <a:spLocks noGrp="1"/>
          </p:cNvSpPr>
          <p:nvPr>
            <p:ph type="body" idx="1"/>
          </p:nvPr>
        </p:nvSpPr>
        <p:spPr/>
        <p:txBody>
          <a:bodyPr/>
          <a:lstStyle/>
          <a:p>
            <a:pPr algn="l"/>
            <a:r>
              <a:rPr lang="en-US" dirty="0"/>
              <a:t>Topic Title - </a:t>
            </a:r>
            <a:r>
              <a:rPr lang="en-US" altLang="en-GB" sz="1800" b="1" dirty="0">
                <a:solidFill>
                  <a:srgbClr val="0070C0"/>
                </a:solidFill>
              </a:rPr>
              <a:t>DevOps Tools and Technologies</a:t>
            </a:r>
            <a:r>
              <a:rPr lang="en-US" sz="1800" b="1" dirty="0">
                <a:solidFill>
                  <a:srgbClr val="0070C0"/>
                </a:solidFill>
              </a:rPr>
              <a:t> </a:t>
            </a:r>
          </a:p>
        </p:txBody>
      </p:sp>
      <p:sp>
        <p:nvSpPr>
          <p:cNvPr id="6" name="Text Placeholder 5"/>
          <p:cNvSpPr>
            <a:spLocks noGrp="1"/>
          </p:cNvSpPr>
          <p:nvPr>
            <p:ph type="body" sz="quarter" idx="10"/>
          </p:nvPr>
        </p:nvSpPr>
        <p:spPr>
          <a:xfrm>
            <a:off x="1039495" y="3597275"/>
            <a:ext cx="7069455" cy="1438910"/>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b="1" dirty="0">
                <a:solidFill>
                  <a:srgbClr val="0070C0"/>
                </a:solidFill>
                <a:latin typeface="+mj-lt"/>
              </a:rPr>
              <a:t>CSE (AI &amp; ML)</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a:t>
            </a:r>
            <a:r>
              <a:rPr lang="en-GB" altLang="en-US" dirty="0"/>
              <a:t> 04/03/2025</a:t>
            </a:r>
            <a:r>
              <a:rPr lang="en-US" dirty="0"/>
              <a:t> </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
        <p:nvSpPr>
          <p:cNvPr id="2" name="Text Box 1"/>
          <p:cNvSpPr txBox="1"/>
          <p:nvPr/>
        </p:nvSpPr>
        <p:spPr>
          <a:xfrm>
            <a:off x="1199408" y="3066098"/>
            <a:ext cx="6692372" cy="338554"/>
          </a:xfrm>
          <a:prstGeom prst="rect">
            <a:avLst/>
          </a:prstGeom>
        </p:spPr>
        <p:txBody>
          <a:bodyPr wrap="square">
            <a:spAutoFit/>
          </a:bodyPr>
          <a:lstStyle/>
          <a:p>
            <a:r>
              <a:rPr lang="en-US" sz="1600" dirty="0"/>
              <a:t>Understanding the difference between virtual machines and containers</a:t>
            </a:r>
            <a:endParaRPr lang="en-US" altLang="en-GB" sz="1600" dirty="0">
              <a:solidFill>
                <a:srgbClr val="000000"/>
              </a:solidFill>
              <a:latin typeface="Times New Roman" panose="02020603050405020304"/>
              <a:ea typeface="Times New Roman" panose="02020603050405020304"/>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2</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Understanding the difference between virtual machines and containers</a:t>
            </a:r>
            <a:endParaRPr lang="en-US" altLang="en-GB" sz="1600" dirty="0">
              <a:solidFill>
                <a:srgbClr val="262626"/>
              </a:solidFill>
              <a:latin typeface="Inter"/>
              <a:ea typeface="Inter"/>
              <a:sym typeface="+mn-ea"/>
            </a:endParaRPr>
          </a:p>
        </p:txBody>
      </p:sp>
      <p:sp>
        <p:nvSpPr>
          <p:cNvPr id="3" name="TextBox 2">
            <a:extLst>
              <a:ext uri="{FF2B5EF4-FFF2-40B4-BE49-F238E27FC236}">
                <a16:creationId xmlns:a16="http://schemas.microsoft.com/office/drawing/2014/main" id="{B862AF36-E522-A59D-7687-6D0DCD16EC08}"/>
              </a:ext>
            </a:extLst>
          </p:cNvPr>
          <p:cNvSpPr txBox="1"/>
          <p:nvPr/>
        </p:nvSpPr>
        <p:spPr bwMode="auto">
          <a:xfrm>
            <a:off x="86359" y="419576"/>
            <a:ext cx="8419605" cy="1169551"/>
          </a:xfrm>
          <a:prstGeom prst="rect">
            <a:avLst/>
          </a:prstGeom>
          <a:noFill/>
          <a:ln w="19050" algn="ctr">
            <a:noFill/>
            <a:miter lim="800000"/>
          </a:ln>
        </p:spPr>
        <p:txBody>
          <a:bodyPr wrap="square">
            <a:spAutoFit/>
          </a:bodyPr>
          <a:lstStyle/>
          <a:p>
            <a:r>
              <a:rPr lang="en-US" sz="1400" b="1" dirty="0"/>
              <a:t>Overview of Docker Containers</a:t>
            </a:r>
          </a:p>
          <a:p>
            <a:r>
              <a:rPr lang="en-US" sz="1400" dirty="0"/>
              <a:t>Docker containers are lightweight, portable, and self-sufficient units that encapsulate an application and its dependencies. They allow you to run applications in isolated environments, ensuring consistency across different environments (development, testing, production, etc.). Containers share the same host OS kernel but run in isolated processes, making them more efficient than traditional virtual machines.</a:t>
            </a:r>
          </a:p>
        </p:txBody>
      </p:sp>
      <p:sp>
        <p:nvSpPr>
          <p:cNvPr id="6" name="TextBox 5">
            <a:extLst>
              <a:ext uri="{FF2B5EF4-FFF2-40B4-BE49-F238E27FC236}">
                <a16:creationId xmlns:a16="http://schemas.microsoft.com/office/drawing/2014/main" id="{14EFFD6B-6AF4-A193-9F68-458648EC53A6}"/>
              </a:ext>
            </a:extLst>
          </p:cNvPr>
          <p:cNvSpPr txBox="1"/>
          <p:nvPr/>
        </p:nvSpPr>
        <p:spPr bwMode="auto">
          <a:xfrm>
            <a:off x="86360" y="1589127"/>
            <a:ext cx="8419604" cy="1600438"/>
          </a:xfrm>
          <a:prstGeom prst="rect">
            <a:avLst/>
          </a:prstGeom>
          <a:noFill/>
          <a:ln w="19050" algn="ctr">
            <a:noFill/>
            <a:miter lim="800000"/>
          </a:ln>
        </p:spPr>
        <p:txBody>
          <a:bodyPr wrap="square">
            <a:spAutoFit/>
          </a:bodyPr>
          <a:lstStyle/>
          <a:p>
            <a:r>
              <a:rPr lang="en-US" sz="1400" b="1" dirty="0"/>
              <a:t>1. What Are Docker Containers?</a:t>
            </a:r>
          </a:p>
          <a:p>
            <a:r>
              <a:rPr lang="en-US" sz="1400" dirty="0"/>
              <a:t>Docker containers are a way to package an application along with its dependencies, libraries, and other necessary configurations into a single unit that can run anywhere. A Docker container includes:</a:t>
            </a:r>
          </a:p>
          <a:p>
            <a:pPr>
              <a:buFont typeface="Arial" panose="020B0604020202020204" pitchFamily="34" charset="0"/>
              <a:buChar char="•"/>
            </a:pPr>
            <a:r>
              <a:rPr lang="en-US" sz="1400" b="1" dirty="0"/>
              <a:t>The application code</a:t>
            </a:r>
            <a:r>
              <a:rPr lang="en-US" sz="1400" dirty="0"/>
              <a:t> (e.g., a web app or a database server)</a:t>
            </a:r>
          </a:p>
          <a:p>
            <a:pPr>
              <a:buFont typeface="Arial" panose="020B0604020202020204" pitchFamily="34" charset="0"/>
              <a:buChar char="•"/>
            </a:pPr>
            <a:r>
              <a:rPr lang="en-US" sz="1400" b="1" dirty="0"/>
              <a:t>System tools</a:t>
            </a:r>
            <a:r>
              <a:rPr lang="en-US" sz="1400" dirty="0"/>
              <a:t> (such as command-line tools required by the application)</a:t>
            </a:r>
          </a:p>
          <a:p>
            <a:pPr>
              <a:buFont typeface="Arial" panose="020B0604020202020204" pitchFamily="34" charset="0"/>
              <a:buChar char="•"/>
            </a:pPr>
            <a:r>
              <a:rPr lang="en-US" sz="1400" b="1" dirty="0"/>
              <a:t>Libraries</a:t>
            </a:r>
            <a:r>
              <a:rPr lang="en-US" sz="1400" dirty="0"/>
              <a:t> (e.g., specific versions of Python, Node.js, etc.)</a:t>
            </a:r>
          </a:p>
          <a:p>
            <a:pPr>
              <a:buFont typeface="Arial" panose="020B0604020202020204" pitchFamily="34" charset="0"/>
              <a:buChar char="•"/>
            </a:pPr>
            <a:r>
              <a:rPr lang="en-US" sz="1400" b="1" dirty="0"/>
              <a:t>Settings/configuration files</a:t>
            </a:r>
            <a:r>
              <a:rPr lang="en-US" sz="1400" dirty="0"/>
              <a:t> (environment variables, etc.)</a:t>
            </a:r>
          </a:p>
        </p:txBody>
      </p:sp>
      <p:sp>
        <p:nvSpPr>
          <p:cNvPr id="9" name="TextBox 8">
            <a:extLst>
              <a:ext uri="{FF2B5EF4-FFF2-40B4-BE49-F238E27FC236}">
                <a16:creationId xmlns:a16="http://schemas.microsoft.com/office/drawing/2014/main" id="{26FB64EA-0B77-9E8F-58B0-BA5BA86C3D94}"/>
              </a:ext>
            </a:extLst>
          </p:cNvPr>
          <p:cNvSpPr txBox="1"/>
          <p:nvPr/>
        </p:nvSpPr>
        <p:spPr bwMode="auto">
          <a:xfrm>
            <a:off x="86358" y="3189565"/>
            <a:ext cx="8772633" cy="1415772"/>
          </a:xfrm>
          <a:prstGeom prst="rect">
            <a:avLst/>
          </a:prstGeom>
          <a:noFill/>
          <a:ln w="19050" algn="ctr">
            <a:noFill/>
            <a:miter lim="800000"/>
          </a:ln>
        </p:spPr>
        <p:txBody>
          <a:bodyPr wrap="square">
            <a:spAutoFit/>
          </a:bodyPr>
          <a:lstStyle/>
          <a:p>
            <a:r>
              <a:rPr lang="en-US" sz="1200" b="1" dirty="0"/>
              <a:t>How Containers Work</a:t>
            </a:r>
          </a:p>
          <a:p>
            <a:pPr>
              <a:buFont typeface="Arial" panose="020B0604020202020204" pitchFamily="34" charset="0"/>
              <a:buChar char="•"/>
            </a:pPr>
            <a:r>
              <a:rPr lang="en-US" sz="1200" b="1" dirty="0"/>
              <a:t>Isolation</a:t>
            </a:r>
            <a:r>
              <a:rPr lang="en-US" sz="1200" dirty="0"/>
              <a:t>: Containers isolate the application from the host system and other containers, ensuring that any changes made within a container do not affect other parts of the </a:t>
            </a:r>
            <a:r>
              <a:rPr lang="en-US" sz="1400" dirty="0"/>
              <a:t>system</a:t>
            </a:r>
            <a:r>
              <a:rPr lang="en-US" sz="1200" dirty="0"/>
              <a:t>.</a:t>
            </a:r>
          </a:p>
          <a:p>
            <a:pPr>
              <a:buFont typeface="Arial" panose="020B0604020202020204" pitchFamily="34" charset="0"/>
              <a:buChar char="•"/>
            </a:pPr>
            <a:r>
              <a:rPr lang="en-US" sz="1200" b="1" dirty="0"/>
              <a:t>Efficiency</a:t>
            </a:r>
            <a:r>
              <a:rPr lang="en-US" sz="1200" dirty="0"/>
              <a:t>: Containers use the host OS kernel and run as isolated processes, making them more resource-efficient than traditional virtual machines (VMs), which require separate operating systems for each instance.</a:t>
            </a:r>
          </a:p>
          <a:p>
            <a:pPr>
              <a:buFont typeface="Arial" panose="020B0604020202020204" pitchFamily="34" charset="0"/>
              <a:buChar char="•"/>
            </a:pPr>
            <a:r>
              <a:rPr lang="en-US" sz="1200" b="1" dirty="0"/>
              <a:t>Portability</a:t>
            </a:r>
            <a:r>
              <a:rPr lang="en-US" sz="1200" dirty="0"/>
              <a:t>: A container can run consistently across different environments (local machine, development server, cloud, etc.) as it contains everything needed for the application to work.</a:t>
            </a:r>
          </a:p>
        </p:txBody>
      </p:sp>
    </p:spTree>
    <p:extLst>
      <p:ext uri="{BB962C8B-B14F-4D97-AF65-F5344CB8AC3E}">
        <p14:creationId xmlns:p14="http://schemas.microsoft.com/office/powerpoint/2010/main" val="6921898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3</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Understanding the difference between virtual machines and containers</a:t>
            </a:r>
            <a:endParaRPr lang="en-US" altLang="en-GB" sz="1600" dirty="0">
              <a:solidFill>
                <a:srgbClr val="262626"/>
              </a:solidFill>
              <a:latin typeface="Inter"/>
              <a:ea typeface="Inter"/>
              <a:sym typeface="+mn-ea"/>
            </a:endParaRPr>
          </a:p>
        </p:txBody>
      </p:sp>
      <p:sp>
        <p:nvSpPr>
          <p:cNvPr id="6" name="TextBox 5">
            <a:extLst>
              <a:ext uri="{FF2B5EF4-FFF2-40B4-BE49-F238E27FC236}">
                <a16:creationId xmlns:a16="http://schemas.microsoft.com/office/drawing/2014/main" id="{76FEDD50-661D-95F5-E794-EDCEB9957A9A}"/>
              </a:ext>
            </a:extLst>
          </p:cNvPr>
          <p:cNvSpPr txBox="1"/>
          <p:nvPr/>
        </p:nvSpPr>
        <p:spPr bwMode="auto">
          <a:xfrm>
            <a:off x="86358" y="419576"/>
            <a:ext cx="7953235" cy="369332"/>
          </a:xfrm>
          <a:prstGeom prst="rect">
            <a:avLst/>
          </a:prstGeom>
          <a:noFill/>
          <a:ln w="19050" algn="ctr">
            <a:noFill/>
            <a:miter lim="800000"/>
          </a:ln>
        </p:spPr>
        <p:txBody>
          <a:bodyPr wrap="square">
            <a:spAutoFit/>
          </a:bodyPr>
          <a:lstStyle/>
          <a:p>
            <a:r>
              <a:rPr lang="en-US" dirty="0"/>
              <a:t>Here's a comparison of </a:t>
            </a:r>
            <a:r>
              <a:rPr lang="en-US" b="1" dirty="0"/>
              <a:t>Virtual Machines</a:t>
            </a:r>
            <a:r>
              <a:rPr lang="en-US" dirty="0"/>
              <a:t> and </a:t>
            </a:r>
            <a:r>
              <a:rPr lang="en-US" b="1" dirty="0"/>
              <a:t>Containers</a:t>
            </a:r>
            <a:r>
              <a:rPr lang="en-US" dirty="0"/>
              <a:t> </a:t>
            </a:r>
            <a:endParaRPr lang="en-IN" dirty="0"/>
          </a:p>
        </p:txBody>
      </p:sp>
      <p:pic>
        <p:nvPicPr>
          <p:cNvPr id="27" name="Picture 26">
            <a:extLst>
              <a:ext uri="{FF2B5EF4-FFF2-40B4-BE49-F238E27FC236}">
                <a16:creationId xmlns:a16="http://schemas.microsoft.com/office/drawing/2014/main" id="{5CD79EB2-EB55-84CB-CFDD-E8069C722300}"/>
              </a:ext>
            </a:extLst>
          </p:cNvPr>
          <p:cNvPicPr>
            <a:picLocks noChangeAspect="1"/>
          </p:cNvPicPr>
          <p:nvPr/>
        </p:nvPicPr>
        <p:blipFill>
          <a:blip r:embed="rId2"/>
          <a:stretch>
            <a:fillRect/>
          </a:stretch>
        </p:blipFill>
        <p:spPr>
          <a:xfrm>
            <a:off x="351745" y="990124"/>
            <a:ext cx="7134225" cy="3733800"/>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4</a:t>
            </a:fld>
            <a:endParaRPr lang="en-IN" dirty="0"/>
          </a:p>
        </p:txBody>
      </p:sp>
      <p:sp>
        <p:nvSpPr>
          <p:cNvPr id="7" name="Text Box 6"/>
          <p:cNvSpPr txBox="1"/>
          <p:nvPr/>
        </p:nvSpPr>
        <p:spPr>
          <a:xfrm>
            <a:off x="86359" y="173355"/>
            <a:ext cx="7953235" cy="246221"/>
          </a:xfrm>
          <a:prstGeom prst="rect">
            <a:avLst/>
          </a:prstGeom>
          <a:noFill/>
          <a:ln w="19050" algn="ctr">
            <a:noFill/>
            <a:miter lim="800000"/>
          </a:ln>
        </p:spPr>
        <p:txBody>
          <a:bodyPr wrap="square" lIns="0" tIns="0" rIns="0" bIns="0" rtlCol="0" anchor="t">
            <a:spAutoFit/>
          </a:bodyPr>
          <a:lstStyle/>
          <a:p>
            <a:pPr marL="0" indent="0"/>
            <a:r>
              <a:rPr lang="en-US" sz="1600" dirty="0"/>
              <a:t>Understanding the difference between virtual machines and containers</a:t>
            </a:r>
            <a:endParaRPr lang="en-US" altLang="en-GB" sz="1600" dirty="0">
              <a:solidFill>
                <a:srgbClr val="262626"/>
              </a:solidFill>
              <a:latin typeface="Inter"/>
              <a:ea typeface="Inter"/>
              <a:sym typeface="+mn-ea"/>
            </a:endParaRPr>
          </a:p>
        </p:txBody>
      </p:sp>
      <p:pic>
        <p:nvPicPr>
          <p:cNvPr id="3" name="Picture 2">
            <a:extLst>
              <a:ext uri="{FF2B5EF4-FFF2-40B4-BE49-F238E27FC236}">
                <a16:creationId xmlns:a16="http://schemas.microsoft.com/office/drawing/2014/main" id="{F67B57AF-5BC1-EE14-3F73-63BFCFA65944}"/>
              </a:ext>
            </a:extLst>
          </p:cNvPr>
          <p:cNvPicPr>
            <a:picLocks noChangeAspect="1"/>
          </p:cNvPicPr>
          <p:nvPr/>
        </p:nvPicPr>
        <p:blipFill>
          <a:blip r:embed="rId2"/>
          <a:stretch>
            <a:fillRect/>
          </a:stretch>
        </p:blipFill>
        <p:spPr>
          <a:xfrm>
            <a:off x="361208" y="857726"/>
            <a:ext cx="7143750" cy="2305050"/>
          </a:xfrm>
          <a:prstGeom prst="rect">
            <a:avLst/>
          </a:prstGeom>
        </p:spPr>
      </p:pic>
      <p:pic>
        <p:nvPicPr>
          <p:cNvPr id="6" name="Picture 5">
            <a:extLst>
              <a:ext uri="{FF2B5EF4-FFF2-40B4-BE49-F238E27FC236}">
                <a16:creationId xmlns:a16="http://schemas.microsoft.com/office/drawing/2014/main" id="{46CFCCE2-7117-819F-7093-92243BAE666B}"/>
              </a:ext>
            </a:extLst>
          </p:cNvPr>
          <p:cNvPicPr>
            <a:picLocks noChangeAspect="1"/>
          </p:cNvPicPr>
          <p:nvPr/>
        </p:nvPicPr>
        <p:blipFill>
          <a:blip r:embed="rId3"/>
          <a:stretch>
            <a:fillRect/>
          </a:stretch>
        </p:blipFill>
        <p:spPr>
          <a:xfrm>
            <a:off x="370733" y="419576"/>
            <a:ext cx="7124700" cy="438150"/>
          </a:xfrm>
          <a:prstGeom prst="rect">
            <a:avLst/>
          </a:prstGeom>
        </p:spPr>
      </p:pic>
      <p:sp>
        <p:nvSpPr>
          <p:cNvPr id="9" name="TextBox 8">
            <a:extLst>
              <a:ext uri="{FF2B5EF4-FFF2-40B4-BE49-F238E27FC236}">
                <a16:creationId xmlns:a16="http://schemas.microsoft.com/office/drawing/2014/main" id="{0193DE8F-056C-BB44-C43D-8F647EFAD474}"/>
              </a:ext>
            </a:extLst>
          </p:cNvPr>
          <p:cNvSpPr txBox="1"/>
          <p:nvPr/>
        </p:nvSpPr>
        <p:spPr bwMode="auto">
          <a:xfrm>
            <a:off x="255319" y="3162776"/>
            <a:ext cx="8527473" cy="1477328"/>
          </a:xfrm>
          <a:prstGeom prst="rect">
            <a:avLst/>
          </a:prstGeom>
          <a:noFill/>
          <a:ln w="19050" algn="ctr">
            <a:noFill/>
            <a:miter lim="800000"/>
          </a:ln>
        </p:spPr>
        <p:txBody>
          <a:bodyPr wrap="square">
            <a:spAutoFit/>
          </a:bodyPr>
          <a:lstStyle/>
          <a:p>
            <a:r>
              <a:rPr lang="en-US" b="1" dirty="0"/>
              <a:t>Summary:</a:t>
            </a:r>
          </a:p>
          <a:p>
            <a:pPr>
              <a:buFont typeface="Arial" panose="020B0604020202020204" pitchFamily="34" charset="0"/>
              <a:buChar char="•"/>
            </a:pPr>
            <a:r>
              <a:rPr lang="en-US" b="1" dirty="0"/>
              <a:t>VMs</a:t>
            </a:r>
            <a:r>
              <a:rPr lang="en-US" dirty="0"/>
              <a:t> are like running an entire computer inside another computer with its own OS and full resource allocation.</a:t>
            </a:r>
          </a:p>
          <a:p>
            <a:pPr>
              <a:buFont typeface="Arial" panose="020B0604020202020204" pitchFamily="34" charset="0"/>
              <a:buChar char="•"/>
            </a:pPr>
            <a:r>
              <a:rPr lang="en-US" b="1" dirty="0"/>
              <a:t>Containers</a:t>
            </a:r>
            <a:r>
              <a:rPr lang="en-US" dirty="0"/>
              <a:t> are like running isolated applications within the same OS, sharing the kernel for efficiency.</a:t>
            </a:r>
          </a:p>
        </p:txBody>
      </p:sp>
    </p:spTree>
    <p:extLst>
      <p:ext uri="{BB962C8B-B14F-4D97-AF65-F5344CB8AC3E}">
        <p14:creationId xmlns:p14="http://schemas.microsoft.com/office/powerpoint/2010/main" val="25477512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l"/>
            <a:r>
              <a:rPr lang="en-GB" altLang="en-US" dirty="0"/>
              <a:t>Thank You</a:t>
            </a:r>
            <a:endParaRPr lang="en-GB" altLang="en-US" sz="1800" b="1" dirty="0">
              <a:solidFill>
                <a:srgbClr val="0070C0"/>
              </a:solidFill>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5</a:t>
            </a:fld>
            <a:endParaRPr lang="en-IN" dirty="0"/>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Words>
  <Application>Microsoft Office PowerPoint</Application>
  <PresentationFormat>On-screen Show (16:9)</PresentationFormat>
  <Paragraphs>33</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Times New Roman</vt:lpstr>
      <vt:lpstr>Inter</vt:lpstr>
      <vt:lpstr>Garamond</vt:lpstr>
      <vt:lpstr>Wingdings</vt:lpstr>
      <vt:lpstr>Arial</vt:lpstr>
      <vt:lpstr>MC Powerpoint Template</vt:lpstr>
      <vt:lpstr>Course Title - DevOps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27</cp:revision>
  <dcterms:created xsi:type="dcterms:W3CDTF">2016-09-09T13:34:00Z</dcterms:created>
  <dcterms:modified xsi:type="dcterms:W3CDTF">2025-03-27T16:14:05Z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59B43F18C2364ABAA64F7D154AAA5294_13</vt:lpwstr>
  </property>
  <property fmtid="{D5CDD505-2E9C-101B-9397-08002B2CF9AE}" pid="3" name="KSOProductBuildVer">
    <vt:lpwstr>2057-12.2.0.20323</vt:lpwstr>
  </property>
</Properties>
</file>