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15"/>
  </p:notesMasterIdLst>
  <p:handoutMasterIdLst>
    <p:handoutMasterId r:id="rId16"/>
  </p:handoutMasterIdLst>
  <p:sldIdLst>
    <p:sldId id="491" r:id="rId2"/>
    <p:sldId id="594" r:id="rId3"/>
    <p:sldId id="596" r:id="rId4"/>
    <p:sldId id="595" r:id="rId5"/>
    <p:sldId id="597" r:id="rId6"/>
    <p:sldId id="598" r:id="rId7"/>
    <p:sldId id="599" r:id="rId8"/>
    <p:sldId id="600" r:id="rId9"/>
    <p:sldId id="601" r:id="rId10"/>
    <p:sldId id="603" r:id="rId11"/>
    <p:sldId id="602" r:id="rId12"/>
    <p:sldId id="604" r:id="rId13"/>
    <p:sldId id="570" r:id="rId14"/>
  </p:sldIdLst>
  <p:sldSz cx="9144000" cy="5143500" type="screen16x9"/>
  <p:notesSz cx="6858000" cy="9296400"/>
  <p:embeddedFontLst>
    <p:embeddedFont>
      <p:font typeface="Garamond" panose="02020404030301010803" pitchFamily="18" charset="0"/>
      <p:regular r:id="rId17"/>
      <p:bold r:id="rId18"/>
      <p: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33" userDrawn="1">
          <p15:clr>
            <a:srgbClr val="A4A3A4"/>
          </p15:clr>
        </p15:guide>
        <p15:guide id="2" orient="horz" pos="264" userDrawn="1">
          <p15:clr>
            <a:srgbClr val="A4A3A4"/>
          </p15:clr>
        </p15:guide>
        <p15:guide id="3" orient="horz" pos="2904" userDrawn="1">
          <p15:clr>
            <a:srgbClr val="A4A3A4"/>
          </p15:clr>
        </p15:guide>
        <p15:guide id="4" orient="horz" pos="418" userDrawn="1">
          <p15:clr>
            <a:srgbClr val="A4A3A4"/>
          </p15:clr>
        </p15:guide>
        <p15:guide id="5" pos="576" userDrawn="1">
          <p15:clr>
            <a:srgbClr val="A4A3A4"/>
          </p15:clr>
        </p15:guide>
        <p15:guide id="6" pos="5158" userDrawn="1">
          <p15:clr>
            <a:srgbClr val="A4A3A4"/>
          </p15:clr>
        </p15:guide>
        <p15:guide id="7" pos="2934" userDrawn="1">
          <p15:clr>
            <a:srgbClr val="A4A3A4"/>
          </p15:clr>
        </p15:guide>
        <p15:guide id="8" pos="5089" userDrawn="1">
          <p15:clr>
            <a:srgbClr val="A4A3A4"/>
          </p15:clr>
        </p15:guide>
        <p15:guide id="9" pos="655" userDrawn="1">
          <p15:clr>
            <a:srgbClr val="A4A3A4"/>
          </p15:clr>
        </p15:guide>
      </p15:sldGuideLst>
    </p:ext>
    <p:ext uri="{2D200454-40CA-4A62-9FC3-DE9A4176ACB9}">
      <p15:notesGuideLst xmlns:p15="http://schemas.microsoft.com/office/powerpoint/2012/main">
        <p15:guide id="1" orient="horz" pos="2676">
          <p15:clr>
            <a:srgbClr val="A4A3A4"/>
          </p15:clr>
        </p15:guide>
        <p15:guide id="2" orient="horz" pos="5484">
          <p15:clr>
            <a:srgbClr val="A4A3A4"/>
          </p15:clr>
        </p15:guide>
        <p15:guide id="3" orient="horz" pos="5670">
          <p15:clr>
            <a:srgbClr val="A4A3A4"/>
          </p15:clr>
        </p15:guide>
        <p15:guide id="4" pos="302">
          <p15:clr>
            <a:srgbClr val="A4A3A4"/>
          </p15:clr>
        </p15:guide>
        <p15:guide id="5" pos="39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varScale="1">
        <p:scale>
          <a:sx n="81" d="100"/>
          <a:sy n="81" d="100"/>
        </p:scale>
        <p:origin x="1026" y="72"/>
      </p:cViewPr>
      <p:guideLst>
        <p:guide orient="horz" pos="2833"/>
        <p:guide orient="horz" pos="264"/>
        <p:guide orient="horz" pos="2904"/>
        <p:guide orient="horz" pos="418"/>
        <p:guide pos="576"/>
        <p:guide pos="5158"/>
        <p:guide pos="2934"/>
        <p:guide pos="5089"/>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76"/>
        <p:guide orient="horz" pos="5484"/>
        <p:guide orient="horz" pos="5670"/>
        <p:guide pos="302"/>
        <p:guide pos="399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p>
          <a:p>
            <a:pPr marL="0" lvl="0"/>
            <a:r>
              <a:rPr lang="en-US" dirty="0"/>
              <a:t>Department Name</a:t>
            </a:r>
          </a:p>
          <a:p>
            <a:pPr marL="0" lvl="0"/>
            <a:r>
              <a:rPr lang="en-US" dirty="0"/>
              <a:t>Presentation Date</a:t>
            </a:r>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blue and black logo&#10;&#10;Description automatically generated"/>
          <p:cNvPicPr>
            <a:picLocks noChangeAspect="1"/>
          </p:cNvPicPr>
          <p:nvPr userDrawn="1"/>
        </p:nvPicPr>
        <p:blipFill rotWithShape="1">
          <a:blip r:embed="rId13"/>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39439" y="2181230"/>
            <a:ext cx="7069512" cy="516255"/>
          </a:xfrm>
        </p:spPr>
        <p:txBody>
          <a:bodyPr/>
          <a:lstStyle/>
          <a:p>
            <a:pPr algn="l"/>
            <a:r>
              <a:rPr lang="en-US" dirty="0"/>
              <a:t>Course Title - </a:t>
            </a:r>
            <a:r>
              <a:rPr lang="en-GB" altLang="en-US" sz="1800" b="1" dirty="0">
                <a:solidFill>
                  <a:srgbClr val="0070C0"/>
                </a:solidFill>
              </a:rPr>
              <a:t>DevOps</a:t>
            </a:r>
          </a:p>
        </p:txBody>
      </p:sp>
      <p:sp>
        <p:nvSpPr>
          <p:cNvPr id="5" name="Text Placeholder 4"/>
          <p:cNvSpPr>
            <a:spLocks noGrp="1"/>
          </p:cNvSpPr>
          <p:nvPr>
            <p:ph type="body" idx="1"/>
          </p:nvPr>
        </p:nvSpPr>
        <p:spPr/>
        <p:txBody>
          <a:bodyPr/>
          <a:lstStyle/>
          <a:p>
            <a:pPr algn="l"/>
            <a:r>
              <a:rPr lang="en-US" dirty="0"/>
              <a:t>Topic Title -</a:t>
            </a:r>
            <a:endParaRPr lang="en-US" sz="1800" b="1" dirty="0">
              <a:solidFill>
                <a:srgbClr val="0070C0"/>
              </a:solidFill>
            </a:endParaRPr>
          </a:p>
        </p:txBody>
      </p:sp>
      <p:sp>
        <p:nvSpPr>
          <p:cNvPr id="6" name="Text Placeholder 5"/>
          <p:cNvSpPr>
            <a:spLocks noGrp="1"/>
          </p:cNvSpPr>
          <p:nvPr>
            <p:ph type="body" sz="quarter" idx="10"/>
          </p:nvPr>
        </p:nvSpPr>
        <p:spPr>
          <a:xfrm>
            <a:off x="1039495" y="3597275"/>
            <a:ext cx="7069455" cy="1438910"/>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b="1" dirty="0">
                <a:solidFill>
                  <a:srgbClr val="0070C0"/>
                </a:solidFill>
                <a:latin typeface="+mj-lt"/>
              </a:rPr>
              <a:t>CSE (AI &amp; ML)</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a:t>
            </a:r>
            <a:r>
              <a:rPr lang="en-GB" altLang="en-US" dirty="0"/>
              <a:t> 04/03/2025</a:t>
            </a:r>
            <a:r>
              <a:rPr lang="en-US" dirty="0"/>
              <a:t> </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t>1</a:t>
            </a:fld>
            <a:endParaRPr lang="en-IN" dirty="0"/>
          </a:p>
        </p:txBody>
      </p:sp>
      <p:sp>
        <p:nvSpPr>
          <p:cNvPr id="2" name="Text Box 1"/>
          <p:cNvSpPr txBox="1"/>
          <p:nvPr/>
        </p:nvSpPr>
        <p:spPr>
          <a:xfrm>
            <a:off x="3009769" y="2740291"/>
            <a:ext cx="6692372" cy="338554"/>
          </a:xfrm>
          <a:prstGeom prst="rect">
            <a:avLst/>
          </a:prstGeom>
        </p:spPr>
        <p:txBody>
          <a:bodyPr wrap="square">
            <a:spAutoFit/>
          </a:bodyPr>
          <a:lstStyle/>
          <a:p>
            <a:r>
              <a:rPr lang="en-US" sz="1600" dirty="0"/>
              <a:t>An overview of Docker's elements</a:t>
            </a:r>
            <a:endParaRPr lang="en-US" altLang="en-GB" sz="1600" dirty="0">
              <a:solidFill>
                <a:srgbClr val="000000"/>
              </a:solidFill>
              <a:latin typeface="Times New Roman" panose="02020603050405020304"/>
              <a:ea typeface="Times New Roman" panose="02020603050405020304"/>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10</a:t>
            </a:fld>
            <a:endParaRPr lang="en-IN" dirty="0"/>
          </a:p>
        </p:txBody>
      </p:sp>
      <p:sp>
        <p:nvSpPr>
          <p:cNvPr id="7" name="Text Box 6"/>
          <p:cNvSpPr txBox="1"/>
          <p:nvPr/>
        </p:nvSpPr>
        <p:spPr>
          <a:xfrm>
            <a:off x="86359" y="173355"/>
            <a:ext cx="7953235" cy="246221"/>
          </a:xfrm>
          <a:prstGeom prst="rect">
            <a:avLst/>
          </a:prstGeom>
          <a:noFill/>
          <a:ln w="19050" algn="ctr">
            <a:noFill/>
            <a:miter lim="800000"/>
          </a:ln>
        </p:spPr>
        <p:txBody>
          <a:bodyPr wrap="square" lIns="0" tIns="0" rIns="0" bIns="0" rtlCol="0" anchor="t">
            <a:spAutoFit/>
          </a:bodyPr>
          <a:lstStyle/>
          <a:p>
            <a:pPr marL="0" indent="0"/>
            <a:r>
              <a:rPr lang="en-US" sz="1600" dirty="0"/>
              <a:t>An overview of Docker's elements</a:t>
            </a:r>
            <a:endParaRPr lang="en-US" altLang="en-GB" sz="1600" dirty="0">
              <a:solidFill>
                <a:srgbClr val="262626"/>
              </a:solidFill>
              <a:latin typeface="Inter"/>
              <a:ea typeface="Inter"/>
              <a:sym typeface="+mn-ea"/>
            </a:endParaRPr>
          </a:p>
        </p:txBody>
      </p:sp>
      <p:sp>
        <p:nvSpPr>
          <p:cNvPr id="2" name="Rectangle 1">
            <a:extLst>
              <a:ext uri="{FF2B5EF4-FFF2-40B4-BE49-F238E27FC236}">
                <a16:creationId xmlns:a16="http://schemas.microsoft.com/office/drawing/2014/main" id="{0F1DED4B-6CD2-2BDB-2A8D-4A482AB8059B}"/>
              </a:ext>
            </a:extLst>
          </p:cNvPr>
          <p:cNvSpPr>
            <a:spLocks noChangeArrowheads="1"/>
          </p:cNvSpPr>
          <p:nvPr/>
        </p:nvSpPr>
        <p:spPr bwMode="auto">
          <a:xfrm>
            <a:off x="86359" y="419576"/>
            <a:ext cx="86571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8. Docker Compose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What it is</a:t>
            </a:r>
            <a:r>
              <a:rPr kumimoji="0" lang="en-US" altLang="en-US" b="0" i="0" u="none" strike="noStrike" cap="none" normalizeH="0" baseline="0" dirty="0">
                <a:ln>
                  <a:noFill/>
                </a:ln>
                <a:solidFill>
                  <a:schemeClr val="tx1"/>
                </a:solidFill>
                <a:effectLst/>
                <a:latin typeface="+mj-lt"/>
              </a:rPr>
              <a:t>: Docker Compose is a tool for defining and running multi-container Docker applications. It allows you to configure multiple containers, networks, and volumes in a YAML file (docker-</a:t>
            </a:r>
            <a:r>
              <a:rPr kumimoji="0" lang="en-US" altLang="en-US" b="0" i="0" u="none" strike="noStrike" cap="none" normalizeH="0" baseline="0" dirty="0" err="1">
                <a:ln>
                  <a:noFill/>
                </a:ln>
                <a:solidFill>
                  <a:schemeClr val="tx1"/>
                </a:solidFill>
                <a:effectLst/>
                <a:latin typeface="+mj-lt"/>
              </a:rPr>
              <a:t>compose.yml</a:t>
            </a:r>
            <a:r>
              <a:rPr kumimoji="0" lang="en-US" altLang="en-US"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How it works</a:t>
            </a:r>
            <a:r>
              <a:rPr kumimoji="0" lang="en-US" altLang="en-US" b="0" i="0" u="none" strike="noStrike" cap="none" normalizeH="0" baseline="0" dirty="0">
                <a:ln>
                  <a:noFill/>
                </a:ln>
                <a:solidFill>
                  <a:schemeClr val="tx1"/>
                </a:solidFill>
                <a:effectLst/>
                <a:latin typeface="+mj-lt"/>
              </a:rPr>
              <a:t>: In docker-</a:t>
            </a:r>
            <a:r>
              <a:rPr kumimoji="0" lang="en-US" altLang="en-US" b="0" i="0" u="none" strike="noStrike" cap="none" normalizeH="0" baseline="0" dirty="0" err="1">
                <a:ln>
                  <a:noFill/>
                </a:ln>
                <a:solidFill>
                  <a:schemeClr val="tx1"/>
                </a:solidFill>
                <a:effectLst/>
                <a:latin typeface="+mj-lt"/>
              </a:rPr>
              <a:t>compose.yml</a:t>
            </a:r>
            <a:r>
              <a:rPr kumimoji="0" lang="en-US" altLang="en-US" b="0" i="0" u="none" strike="noStrike" cap="none" normalizeH="0" baseline="0" dirty="0">
                <a:ln>
                  <a:noFill/>
                </a:ln>
                <a:solidFill>
                  <a:schemeClr val="tx1"/>
                </a:solidFill>
                <a:effectLst/>
                <a:latin typeface="+mj-lt"/>
              </a:rPr>
              <a:t>, you define the services (containers), their configurations, and any dependencies between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p:txBody>
      </p:sp>
      <p:sp>
        <p:nvSpPr>
          <p:cNvPr id="5" name="TextBox 4">
            <a:extLst>
              <a:ext uri="{FF2B5EF4-FFF2-40B4-BE49-F238E27FC236}">
                <a16:creationId xmlns:a16="http://schemas.microsoft.com/office/drawing/2014/main" id="{D3ED6614-4BA6-8F57-AA28-712FB489B47F}"/>
              </a:ext>
            </a:extLst>
          </p:cNvPr>
          <p:cNvSpPr txBox="1"/>
          <p:nvPr/>
        </p:nvSpPr>
        <p:spPr bwMode="auto">
          <a:xfrm>
            <a:off x="469075" y="2272530"/>
            <a:ext cx="8274396" cy="2246769"/>
          </a:xfrm>
          <a:prstGeom prst="rect">
            <a:avLst/>
          </a:prstGeom>
          <a:noFill/>
          <a:ln w="19050" algn="ctr">
            <a:noFill/>
            <a:miter lim="800000"/>
          </a:ln>
        </p:spPr>
        <p:txBody>
          <a:bodyPr wrap="square">
            <a:spAutoFit/>
          </a:bodyPr>
          <a:lstStyle/>
          <a:p>
            <a:r>
              <a:rPr lang="en-IN" sz="1400" dirty="0"/>
              <a:t>version: '3'</a:t>
            </a:r>
          </a:p>
          <a:p>
            <a:r>
              <a:rPr lang="en-IN" sz="1400" dirty="0"/>
              <a:t>services:</a:t>
            </a:r>
          </a:p>
          <a:p>
            <a:r>
              <a:rPr lang="en-IN" sz="1400" dirty="0"/>
              <a:t>  web:</a:t>
            </a:r>
          </a:p>
          <a:p>
            <a:r>
              <a:rPr lang="en-IN" sz="1400" dirty="0"/>
              <a:t>    image: my-web-app</a:t>
            </a:r>
          </a:p>
          <a:p>
            <a:r>
              <a:rPr lang="en-IN" sz="1400" dirty="0"/>
              <a:t>    ports:</a:t>
            </a:r>
          </a:p>
          <a:p>
            <a:r>
              <a:rPr lang="en-IN" sz="1400" dirty="0"/>
              <a:t>      - "5000:80"</a:t>
            </a:r>
          </a:p>
          <a:p>
            <a:r>
              <a:rPr lang="en-IN" sz="1400" dirty="0"/>
              <a:t>  </a:t>
            </a:r>
            <a:r>
              <a:rPr lang="en-IN" sz="1400" dirty="0" err="1"/>
              <a:t>db</a:t>
            </a:r>
            <a:r>
              <a:rPr lang="en-IN" sz="1400" dirty="0"/>
              <a:t>:</a:t>
            </a:r>
          </a:p>
          <a:p>
            <a:r>
              <a:rPr lang="en-IN" sz="1400" dirty="0"/>
              <a:t>    image: </a:t>
            </a:r>
            <a:r>
              <a:rPr lang="en-IN" sz="1400" dirty="0" err="1"/>
              <a:t>postgres:latest</a:t>
            </a:r>
            <a:endParaRPr lang="en-IN" sz="1400" dirty="0"/>
          </a:p>
          <a:p>
            <a:r>
              <a:rPr lang="en-IN" sz="1400" dirty="0"/>
              <a:t>    environment:</a:t>
            </a:r>
          </a:p>
          <a:p>
            <a:r>
              <a:rPr lang="en-IN" sz="1400" dirty="0"/>
              <a:t>      POSTGRES_PASSWORD: example</a:t>
            </a:r>
          </a:p>
        </p:txBody>
      </p:sp>
      <p:sp>
        <p:nvSpPr>
          <p:cNvPr id="6" name="Rectangle 2">
            <a:extLst>
              <a:ext uri="{FF2B5EF4-FFF2-40B4-BE49-F238E27FC236}">
                <a16:creationId xmlns:a16="http://schemas.microsoft.com/office/drawing/2014/main" id="{4F9C40E3-45A4-2009-228A-ADD3B098BEE8}"/>
              </a:ext>
            </a:extLst>
          </p:cNvPr>
          <p:cNvSpPr>
            <a:spLocks noChangeArrowheads="1"/>
          </p:cNvSpPr>
          <p:nvPr/>
        </p:nvSpPr>
        <p:spPr bwMode="auto">
          <a:xfrm>
            <a:off x="86359" y="4441159"/>
            <a:ext cx="86166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Unicode MS"/>
              </a:rPr>
              <a:t>docker-compose up</a:t>
            </a:r>
            <a:r>
              <a:rPr kumimoji="0" lang="en-US" altLang="en-US" sz="1600" b="0" i="0" u="none" strike="noStrike" cap="none" normalizeH="0" baseline="0">
                <a:ln>
                  <a:noFill/>
                </a:ln>
                <a:solidFill>
                  <a:schemeClr val="tx1"/>
                </a:solidFill>
                <a:effectLst/>
              </a:rPr>
              <a:t>: Starts all the services defined in the </a:t>
            </a:r>
            <a:r>
              <a:rPr kumimoji="0" lang="en-US" altLang="en-US" sz="1600" b="0" i="0" u="none" strike="noStrike" cap="none" normalizeH="0" baseline="0">
                <a:ln>
                  <a:noFill/>
                </a:ln>
                <a:solidFill>
                  <a:schemeClr val="tx1"/>
                </a:solidFill>
                <a:effectLst/>
                <a:latin typeface="Arial Unicode MS"/>
              </a:rPr>
              <a:t>docker-compose.yml</a:t>
            </a:r>
            <a:r>
              <a:rPr kumimoji="0" lang="en-US" altLang="en-US" sz="1600" b="0" i="0" u="none" strike="noStrike" cap="none" normalizeH="0" baseline="0">
                <a:ln>
                  <a:noFill/>
                </a:ln>
                <a:solidFill>
                  <a:schemeClr val="tx1"/>
                </a:solidFill>
                <a:effectLst/>
              </a:rPr>
              <a:t> file.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09473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11</a:t>
            </a:fld>
            <a:endParaRPr lang="en-IN" dirty="0"/>
          </a:p>
        </p:txBody>
      </p:sp>
      <p:sp>
        <p:nvSpPr>
          <p:cNvPr id="7" name="Text Box 6"/>
          <p:cNvSpPr txBox="1"/>
          <p:nvPr/>
        </p:nvSpPr>
        <p:spPr>
          <a:xfrm>
            <a:off x="86359" y="173355"/>
            <a:ext cx="7953235" cy="246221"/>
          </a:xfrm>
          <a:prstGeom prst="rect">
            <a:avLst/>
          </a:prstGeom>
          <a:noFill/>
          <a:ln w="19050" algn="ctr">
            <a:noFill/>
            <a:miter lim="800000"/>
          </a:ln>
        </p:spPr>
        <p:txBody>
          <a:bodyPr wrap="square" lIns="0" tIns="0" rIns="0" bIns="0" rtlCol="0" anchor="t">
            <a:spAutoFit/>
          </a:bodyPr>
          <a:lstStyle/>
          <a:p>
            <a:pPr marL="0" indent="0"/>
            <a:r>
              <a:rPr lang="en-US" sz="1600" dirty="0"/>
              <a:t>An overview of Docker's elements</a:t>
            </a:r>
            <a:endParaRPr lang="en-US" altLang="en-GB" sz="1600" dirty="0">
              <a:solidFill>
                <a:srgbClr val="262626"/>
              </a:solidFill>
              <a:latin typeface="Inter"/>
              <a:ea typeface="Inter"/>
              <a:sym typeface="+mn-ea"/>
            </a:endParaRPr>
          </a:p>
        </p:txBody>
      </p:sp>
      <p:sp>
        <p:nvSpPr>
          <p:cNvPr id="3" name="TextBox 2">
            <a:extLst>
              <a:ext uri="{FF2B5EF4-FFF2-40B4-BE49-F238E27FC236}">
                <a16:creationId xmlns:a16="http://schemas.microsoft.com/office/drawing/2014/main" id="{3A9524DF-5E7F-3E74-B69F-4679B2505028}"/>
              </a:ext>
            </a:extLst>
          </p:cNvPr>
          <p:cNvSpPr txBox="1"/>
          <p:nvPr/>
        </p:nvSpPr>
        <p:spPr bwMode="auto">
          <a:xfrm>
            <a:off x="219693" y="851387"/>
            <a:ext cx="8924307" cy="3139321"/>
          </a:xfrm>
          <a:prstGeom prst="rect">
            <a:avLst/>
          </a:prstGeom>
          <a:noFill/>
          <a:ln w="19050" algn="ctr">
            <a:noFill/>
            <a:miter lim="800000"/>
          </a:ln>
        </p:spPr>
        <p:txBody>
          <a:bodyPr wrap="square">
            <a:spAutoFit/>
          </a:bodyPr>
          <a:lstStyle/>
          <a:p>
            <a:r>
              <a:rPr lang="en-US" b="1" dirty="0"/>
              <a:t>9. Docker Swarm and Kubernetes (Orchestration)</a:t>
            </a:r>
          </a:p>
          <a:p>
            <a:pPr>
              <a:buFont typeface="Arial" panose="020B0604020202020204" pitchFamily="34" charset="0"/>
              <a:buChar char="•"/>
            </a:pPr>
            <a:r>
              <a:rPr lang="en-US" b="1" dirty="0"/>
              <a:t>What it is</a:t>
            </a:r>
            <a:r>
              <a:rPr lang="en-US" dirty="0"/>
              <a:t>: Docker Swarm and Kubernetes are orchestration tools that help you manage multiple Docker containers running on multiple hosts (servers).</a:t>
            </a:r>
          </a:p>
          <a:p>
            <a:pPr>
              <a:buFont typeface="Arial" panose="020B0604020202020204" pitchFamily="34" charset="0"/>
              <a:buChar char="•"/>
            </a:pPr>
            <a:r>
              <a:rPr lang="en-US" b="1" dirty="0"/>
              <a:t>Docker Swarm</a:t>
            </a:r>
            <a:r>
              <a:rPr lang="en-US" dirty="0"/>
              <a:t>: Docker’s native orchestration tool that manages clusters of Docker nodes.</a:t>
            </a:r>
          </a:p>
          <a:p>
            <a:pPr marL="742950" lvl="1" indent="-285750">
              <a:buFont typeface="Arial" panose="020B0604020202020204" pitchFamily="34" charset="0"/>
              <a:buChar char="•"/>
            </a:pPr>
            <a:r>
              <a:rPr lang="en-US" dirty="0"/>
              <a:t>It allows you to deploy and scale containers, manage service discovery, load balancing, and more.</a:t>
            </a:r>
          </a:p>
          <a:p>
            <a:pPr>
              <a:buFont typeface="Arial" panose="020B0604020202020204" pitchFamily="34" charset="0"/>
              <a:buChar char="•"/>
            </a:pPr>
            <a:r>
              <a:rPr lang="en-US" b="1" dirty="0"/>
              <a:t>Kubernetes</a:t>
            </a:r>
            <a:r>
              <a:rPr lang="en-US" dirty="0"/>
              <a:t>: An open-source container orchestration tool, widely used for managing containerized applications at scale.</a:t>
            </a:r>
          </a:p>
          <a:p>
            <a:pPr marL="742950" lvl="1" indent="-285750">
              <a:buFont typeface="Arial" panose="020B0604020202020204" pitchFamily="34" charset="0"/>
              <a:buChar char="•"/>
            </a:pPr>
            <a:r>
              <a:rPr lang="en-US" dirty="0"/>
              <a:t>It automates deployment, scaling, and management of containerized applications across clusters of hosts.</a:t>
            </a:r>
          </a:p>
        </p:txBody>
      </p:sp>
    </p:spTree>
    <p:extLst>
      <p:ext uri="{BB962C8B-B14F-4D97-AF65-F5344CB8AC3E}">
        <p14:creationId xmlns:p14="http://schemas.microsoft.com/office/powerpoint/2010/main" val="17908324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12</a:t>
            </a:fld>
            <a:endParaRPr lang="en-IN" dirty="0"/>
          </a:p>
        </p:txBody>
      </p:sp>
      <p:sp>
        <p:nvSpPr>
          <p:cNvPr id="7" name="Text Box 6"/>
          <p:cNvSpPr txBox="1"/>
          <p:nvPr/>
        </p:nvSpPr>
        <p:spPr>
          <a:xfrm>
            <a:off x="86359" y="173355"/>
            <a:ext cx="7953235" cy="246221"/>
          </a:xfrm>
          <a:prstGeom prst="rect">
            <a:avLst/>
          </a:prstGeom>
          <a:noFill/>
          <a:ln w="19050" algn="ctr">
            <a:noFill/>
            <a:miter lim="800000"/>
          </a:ln>
        </p:spPr>
        <p:txBody>
          <a:bodyPr wrap="square" lIns="0" tIns="0" rIns="0" bIns="0" rtlCol="0" anchor="t">
            <a:spAutoFit/>
          </a:bodyPr>
          <a:lstStyle/>
          <a:p>
            <a:pPr marL="0" indent="0"/>
            <a:r>
              <a:rPr lang="en-US" sz="1600" dirty="0"/>
              <a:t>An overview of Docker's elements</a:t>
            </a:r>
            <a:endParaRPr lang="en-US" altLang="en-GB" sz="1600" dirty="0">
              <a:solidFill>
                <a:srgbClr val="262626"/>
              </a:solidFill>
              <a:latin typeface="Inter"/>
              <a:ea typeface="Inter"/>
              <a:sym typeface="+mn-ea"/>
            </a:endParaRPr>
          </a:p>
        </p:txBody>
      </p:sp>
      <p:sp>
        <p:nvSpPr>
          <p:cNvPr id="2" name="Rectangle 1">
            <a:extLst>
              <a:ext uri="{FF2B5EF4-FFF2-40B4-BE49-F238E27FC236}">
                <a16:creationId xmlns:a16="http://schemas.microsoft.com/office/drawing/2014/main" id="{346DC7B6-7F41-E4A8-BC54-17C6547E53D6}"/>
              </a:ext>
            </a:extLst>
          </p:cNvPr>
          <p:cNvSpPr>
            <a:spLocks noChangeArrowheads="1"/>
          </p:cNvSpPr>
          <p:nvPr/>
        </p:nvSpPr>
        <p:spPr bwMode="auto">
          <a:xfrm>
            <a:off x="86359" y="832394"/>
            <a:ext cx="77902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10. Docker Registry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What it is</a:t>
            </a:r>
            <a:r>
              <a:rPr kumimoji="0" lang="en-US" altLang="en-US" b="0" i="0" u="none" strike="noStrike" cap="none" normalizeH="0" baseline="0" dirty="0">
                <a:ln>
                  <a:noFill/>
                </a:ln>
                <a:solidFill>
                  <a:schemeClr val="tx1"/>
                </a:solidFill>
                <a:effectLst/>
                <a:latin typeface="+mj-lt"/>
              </a:rPr>
              <a:t>: A registry is a repository where Docker images are stored. Docker Hub is the default registry, but you can set up your own private registry for storing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How it works</a:t>
            </a:r>
            <a:r>
              <a:rPr kumimoji="0" lang="en-US" altLang="en-US" b="0" i="0" u="none" strike="noStrike" cap="none" normalizeH="0" baseline="0" dirty="0">
                <a:ln>
                  <a:noFill/>
                </a:ln>
                <a:solidFill>
                  <a:schemeClr val="tx1"/>
                </a:solidFill>
                <a:effectLst/>
                <a:latin typeface="+mj-lt"/>
              </a:rPr>
              <a:t>: When you run docker push, Docker uploads the image to a registry. Conversely, when you run docker pull, it downloads the image from the registry.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7590903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l"/>
            <a:r>
              <a:rPr lang="en-GB" altLang="en-US" dirty="0"/>
              <a:t>Thank You</a:t>
            </a:r>
            <a:endParaRPr lang="en-GB" altLang="en-US" sz="1800" b="1" dirty="0">
              <a:solidFill>
                <a:srgbClr val="0070C0"/>
              </a:solidFill>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t>13</a:t>
            </a:fld>
            <a:endParaRPr lang="en-IN"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2</a:t>
            </a:fld>
            <a:endParaRPr lang="en-IN" dirty="0"/>
          </a:p>
        </p:txBody>
      </p:sp>
      <p:sp>
        <p:nvSpPr>
          <p:cNvPr id="7" name="Text Box 6"/>
          <p:cNvSpPr txBox="1"/>
          <p:nvPr/>
        </p:nvSpPr>
        <p:spPr>
          <a:xfrm>
            <a:off x="86359" y="173355"/>
            <a:ext cx="7953235" cy="246221"/>
          </a:xfrm>
          <a:prstGeom prst="rect">
            <a:avLst/>
          </a:prstGeom>
          <a:noFill/>
          <a:ln w="19050" algn="ctr">
            <a:noFill/>
            <a:miter lim="800000"/>
          </a:ln>
        </p:spPr>
        <p:txBody>
          <a:bodyPr wrap="square" lIns="0" tIns="0" rIns="0" bIns="0" rtlCol="0" anchor="t">
            <a:spAutoFit/>
          </a:bodyPr>
          <a:lstStyle/>
          <a:p>
            <a:pPr marL="0" indent="0"/>
            <a:r>
              <a:rPr lang="en-US" sz="1600" dirty="0"/>
              <a:t>An overview of Docker's elements</a:t>
            </a:r>
            <a:endParaRPr lang="en-US" altLang="en-GB" sz="1600" dirty="0">
              <a:solidFill>
                <a:srgbClr val="262626"/>
              </a:solidFill>
              <a:latin typeface="Inter"/>
              <a:ea typeface="Inter"/>
              <a:sym typeface="+mn-ea"/>
            </a:endParaRPr>
          </a:p>
        </p:txBody>
      </p:sp>
      <p:sp>
        <p:nvSpPr>
          <p:cNvPr id="9" name="TextBox 8">
            <a:extLst>
              <a:ext uri="{FF2B5EF4-FFF2-40B4-BE49-F238E27FC236}">
                <a16:creationId xmlns:a16="http://schemas.microsoft.com/office/drawing/2014/main" id="{9E762669-B5BA-DED1-9F96-B6693A82F712}"/>
              </a:ext>
            </a:extLst>
          </p:cNvPr>
          <p:cNvSpPr txBox="1"/>
          <p:nvPr/>
        </p:nvSpPr>
        <p:spPr bwMode="auto">
          <a:xfrm>
            <a:off x="219694" y="384751"/>
            <a:ext cx="4595750" cy="369332"/>
          </a:xfrm>
          <a:prstGeom prst="rect">
            <a:avLst/>
          </a:prstGeom>
          <a:noFill/>
          <a:ln w="19050" algn="ctr">
            <a:noFill/>
            <a:miter lim="800000"/>
          </a:ln>
        </p:spPr>
        <p:txBody>
          <a:bodyPr wrap="square">
            <a:spAutoFit/>
          </a:bodyPr>
          <a:lstStyle/>
          <a:p>
            <a:r>
              <a:rPr lang="en-IN" dirty="0"/>
              <a:t>Summary of Docker Elements:</a:t>
            </a:r>
          </a:p>
        </p:txBody>
      </p:sp>
      <p:graphicFrame>
        <p:nvGraphicFramePr>
          <p:cNvPr id="10" name="Table 9">
            <a:extLst>
              <a:ext uri="{FF2B5EF4-FFF2-40B4-BE49-F238E27FC236}">
                <a16:creationId xmlns:a16="http://schemas.microsoft.com/office/drawing/2014/main" id="{D9E6C278-68A1-7A86-2B68-D25B82A6C678}"/>
              </a:ext>
            </a:extLst>
          </p:cNvPr>
          <p:cNvGraphicFramePr>
            <a:graphicFrameLocks noGrp="1"/>
          </p:cNvGraphicFramePr>
          <p:nvPr>
            <p:extLst>
              <p:ext uri="{D42A27DB-BD31-4B8C-83A1-F6EECF244321}">
                <p14:modId xmlns:p14="http://schemas.microsoft.com/office/powerpoint/2010/main" val="2452982577"/>
              </p:ext>
            </p:extLst>
          </p:nvPr>
        </p:nvGraphicFramePr>
        <p:xfrm>
          <a:off x="890649" y="882666"/>
          <a:ext cx="7575422" cy="3851421"/>
        </p:xfrm>
        <a:graphic>
          <a:graphicData uri="http://schemas.openxmlformats.org/drawingml/2006/table">
            <a:tbl>
              <a:tblPr/>
              <a:tblGrid>
                <a:gridCol w="3787711">
                  <a:extLst>
                    <a:ext uri="{9D8B030D-6E8A-4147-A177-3AD203B41FA5}">
                      <a16:colId xmlns:a16="http://schemas.microsoft.com/office/drawing/2014/main" val="1249063481"/>
                    </a:ext>
                  </a:extLst>
                </a:gridCol>
                <a:gridCol w="3787711">
                  <a:extLst>
                    <a:ext uri="{9D8B030D-6E8A-4147-A177-3AD203B41FA5}">
                      <a16:colId xmlns:a16="http://schemas.microsoft.com/office/drawing/2014/main" val="1656322063"/>
                    </a:ext>
                  </a:extLst>
                </a:gridCol>
              </a:tblGrid>
              <a:tr h="152859">
                <a:tc>
                  <a:txBody>
                    <a:bodyPr/>
                    <a:lstStyle/>
                    <a:p>
                      <a:r>
                        <a:rPr lang="en-IN" sz="1200" b="1"/>
                        <a:t>Element</a:t>
                      </a:r>
                      <a:endParaRPr lang="en-IN" sz="1200"/>
                    </a:p>
                  </a:txBody>
                  <a:tcPr marL="38215" marR="38215" marT="19107" marB="19107" anchor="ctr">
                    <a:lnL>
                      <a:noFill/>
                    </a:lnL>
                    <a:lnR>
                      <a:noFill/>
                    </a:lnR>
                    <a:lnT>
                      <a:noFill/>
                    </a:lnT>
                    <a:lnB>
                      <a:noFill/>
                    </a:lnB>
                    <a:noFill/>
                  </a:tcPr>
                </a:tc>
                <a:tc>
                  <a:txBody>
                    <a:bodyPr/>
                    <a:lstStyle/>
                    <a:p>
                      <a:r>
                        <a:rPr lang="en-IN" sz="1200" b="1"/>
                        <a:t>Description</a:t>
                      </a:r>
                      <a:endParaRPr lang="en-IN" sz="1200"/>
                    </a:p>
                  </a:txBody>
                  <a:tcPr marL="38215" marR="38215" marT="19107" marB="19107" anchor="ctr">
                    <a:lnL>
                      <a:noFill/>
                    </a:lnL>
                    <a:lnR>
                      <a:noFill/>
                    </a:lnR>
                    <a:lnT>
                      <a:noFill/>
                    </a:lnT>
                    <a:lnB>
                      <a:noFill/>
                    </a:lnB>
                    <a:noFill/>
                  </a:tcPr>
                </a:tc>
                <a:extLst>
                  <a:ext uri="{0D108BD9-81ED-4DB2-BD59-A6C34878D82A}">
                    <a16:rowId xmlns:a16="http://schemas.microsoft.com/office/drawing/2014/main" val="56401426"/>
                  </a:ext>
                </a:extLst>
              </a:tr>
              <a:tr h="267503">
                <a:tc>
                  <a:txBody>
                    <a:bodyPr/>
                    <a:lstStyle/>
                    <a:p>
                      <a:r>
                        <a:rPr lang="en-IN" sz="1200" b="1"/>
                        <a:t>Docker Engine</a:t>
                      </a:r>
                      <a:endParaRPr lang="en-IN" sz="1200"/>
                    </a:p>
                  </a:txBody>
                  <a:tcPr marL="38215" marR="38215" marT="19107" marB="19107" anchor="ctr">
                    <a:lnL>
                      <a:noFill/>
                    </a:lnL>
                    <a:lnR>
                      <a:noFill/>
                    </a:lnR>
                    <a:lnT>
                      <a:noFill/>
                    </a:lnT>
                    <a:lnB>
                      <a:noFill/>
                    </a:lnB>
                    <a:noFill/>
                  </a:tcPr>
                </a:tc>
                <a:tc>
                  <a:txBody>
                    <a:bodyPr/>
                    <a:lstStyle/>
                    <a:p>
                      <a:r>
                        <a:rPr lang="en-US" sz="1200"/>
                        <a:t>Core component of Docker that runs and manages containers.</a:t>
                      </a:r>
                    </a:p>
                  </a:txBody>
                  <a:tcPr marL="38215" marR="38215" marT="19107" marB="19107" anchor="ctr">
                    <a:lnL>
                      <a:noFill/>
                    </a:lnL>
                    <a:lnR>
                      <a:noFill/>
                    </a:lnR>
                    <a:lnT>
                      <a:noFill/>
                    </a:lnT>
                    <a:lnB>
                      <a:noFill/>
                    </a:lnB>
                    <a:noFill/>
                  </a:tcPr>
                </a:tc>
                <a:extLst>
                  <a:ext uri="{0D108BD9-81ED-4DB2-BD59-A6C34878D82A}">
                    <a16:rowId xmlns:a16="http://schemas.microsoft.com/office/drawing/2014/main" val="4175080846"/>
                  </a:ext>
                </a:extLst>
              </a:tr>
              <a:tr h="382148">
                <a:tc>
                  <a:txBody>
                    <a:bodyPr/>
                    <a:lstStyle/>
                    <a:p>
                      <a:r>
                        <a:rPr lang="en-IN" sz="1200" b="1" dirty="0"/>
                        <a:t>Docker Images</a:t>
                      </a:r>
                      <a:endParaRPr lang="en-IN" sz="1200" dirty="0"/>
                    </a:p>
                  </a:txBody>
                  <a:tcPr marL="38215" marR="38215" marT="19107" marB="19107" anchor="ctr">
                    <a:lnL>
                      <a:noFill/>
                    </a:lnL>
                    <a:lnR>
                      <a:noFill/>
                    </a:lnR>
                    <a:lnT>
                      <a:noFill/>
                    </a:lnT>
                    <a:lnB>
                      <a:noFill/>
                    </a:lnB>
                    <a:noFill/>
                  </a:tcPr>
                </a:tc>
                <a:tc>
                  <a:txBody>
                    <a:bodyPr/>
                    <a:lstStyle/>
                    <a:p>
                      <a:r>
                        <a:rPr lang="en-US" sz="1200"/>
                        <a:t>Read-only templates used to create containers, defined in Dockerfiles.</a:t>
                      </a:r>
                    </a:p>
                  </a:txBody>
                  <a:tcPr marL="38215" marR="38215" marT="19107" marB="19107" anchor="ctr">
                    <a:lnL>
                      <a:noFill/>
                    </a:lnL>
                    <a:lnR>
                      <a:noFill/>
                    </a:lnR>
                    <a:lnT>
                      <a:noFill/>
                    </a:lnT>
                    <a:lnB>
                      <a:noFill/>
                    </a:lnB>
                    <a:noFill/>
                  </a:tcPr>
                </a:tc>
                <a:extLst>
                  <a:ext uri="{0D108BD9-81ED-4DB2-BD59-A6C34878D82A}">
                    <a16:rowId xmlns:a16="http://schemas.microsoft.com/office/drawing/2014/main" val="1379520861"/>
                  </a:ext>
                </a:extLst>
              </a:tr>
              <a:tr h="267503">
                <a:tc>
                  <a:txBody>
                    <a:bodyPr/>
                    <a:lstStyle/>
                    <a:p>
                      <a:r>
                        <a:rPr lang="en-IN" sz="1200" b="1"/>
                        <a:t>Docker Containers</a:t>
                      </a:r>
                      <a:endParaRPr lang="en-IN" sz="1200"/>
                    </a:p>
                  </a:txBody>
                  <a:tcPr marL="38215" marR="38215" marT="19107" marB="19107" anchor="ctr">
                    <a:lnL>
                      <a:noFill/>
                    </a:lnL>
                    <a:lnR>
                      <a:noFill/>
                    </a:lnR>
                    <a:lnT>
                      <a:noFill/>
                    </a:lnT>
                    <a:lnB>
                      <a:noFill/>
                    </a:lnB>
                    <a:noFill/>
                  </a:tcPr>
                </a:tc>
                <a:tc>
                  <a:txBody>
                    <a:bodyPr/>
                    <a:lstStyle/>
                    <a:p>
                      <a:r>
                        <a:rPr lang="en-US" sz="1200"/>
                        <a:t>Running instances of Docker images.</a:t>
                      </a:r>
                    </a:p>
                  </a:txBody>
                  <a:tcPr marL="38215" marR="38215" marT="19107" marB="19107" anchor="ctr">
                    <a:lnL>
                      <a:noFill/>
                    </a:lnL>
                    <a:lnR>
                      <a:noFill/>
                    </a:lnR>
                    <a:lnT>
                      <a:noFill/>
                    </a:lnT>
                    <a:lnB>
                      <a:noFill/>
                    </a:lnB>
                    <a:noFill/>
                  </a:tcPr>
                </a:tc>
                <a:extLst>
                  <a:ext uri="{0D108BD9-81ED-4DB2-BD59-A6C34878D82A}">
                    <a16:rowId xmlns:a16="http://schemas.microsoft.com/office/drawing/2014/main" val="2870603876"/>
                  </a:ext>
                </a:extLst>
              </a:tr>
              <a:tr h="267503">
                <a:tc>
                  <a:txBody>
                    <a:bodyPr/>
                    <a:lstStyle/>
                    <a:p>
                      <a:r>
                        <a:rPr lang="en-IN" sz="1200" b="1"/>
                        <a:t>Dockerfile</a:t>
                      </a:r>
                      <a:endParaRPr lang="en-IN" sz="1200"/>
                    </a:p>
                  </a:txBody>
                  <a:tcPr marL="38215" marR="38215" marT="19107" marB="19107" anchor="ctr">
                    <a:lnL>
                      <a:noFill/>
                    </a:lnL>
                    <a:lnR>
                      <a:noFill/>
                    </a:lnR>
                    <a:lnT>
                      <a:noFill/>
                    </a:lnT>
                    <a:lnB>
                      <a:noFill/>
                    </a:lnB>
                    <a:noFill/>
                  </a:tcPr>
                </a:tc>
                <a:tc>
                  <a:txBody>
                    <a:bodyPr/>
                    <a:lstStyle/>
                    <a:p>
                      <a:r>
                        <a:rPr lang="en-US" sz="1200"/>
                        <a:t>Text file that defines the steps to build a Docker image.</a:t>
                      </a:r>
                    </a:p>
                  </a:txBody>
                  <a:tcPr marL="38215" marR="38215" marT="19107" marB="19107" anchor="ctr">
                    <a:lnL>
                      <a:noFill/>
                    </a:lnL>
                    <a:lnR>
                      <a:noFill/>
                    </a:lnR>
                    <a:lnT>
                      <a:noFill/>
                    </a:lnT>
                    <a:lnB>
                      <a:noFill/>
                    </a:lnB>
                    <a:noFill/>
                  </a:tcPr>
                </a:tc>
                <a:extLst>
                  <a:ext uri="{0D108BD9-81ED-4DB2-BD59-A6C34878D82A}">
                    <a16:rowId xmlns:a16="http://schemas.microsoft.com/office/drawing/2014/main" val="4242924888"/>
                  </a:ext>
                </a:extLst>
              </a:tr>
              <a:tr h="267503">
                <a:tc>
                  <a:txBody>
                    <a:bodyPr/>
                    <a:lstStyle/>
                    <a:p>
                      <a:r>
                        <a:rPr lang="en-IN" sz="1200" b="1" dirty="0"/>
                        <a:t>Docker Hub</a:t>
                      </a:r>
                      <a:endParaRPr lang="en-IN" sz="1200" dirty="0"/>
                    </a:p>
                  </a:txBody>
                  <a:tcPr marL="38215" marR="38215" marT="19107" marB="19107" anchor="ctr">
                    <a:lnL>
                      <a:noFill/>
                    </a:lnL>
                    <a:lnR>
                      <a:noFill/>
                    </a:lnR>
                    <a:lnT>
                      <a:noFill/>
                    </a:lnT>
                    <a:lnB>
                      <a:noFill/>
                    </a:lnB>
                    <a:noFill/>
                  </a:tcPr>
                </a:tc>
                <a:tc>
                  <a:txBody>
                    <a:bodyPr/>
                    <a:lstStyle/>
                    <a:p>
                      <a:r>
                        <a:rPr lang="en-US" sz="1200"/>
                        <a:t>Cloud-based registry for sharing and storing Docker images.</a:t>
                      </a:r>
                    </a:p>
                  </a:txBody>
                  <a:tcPr marL="38215" marR="38215" marT="19107" marB="19107" anchor="ctr">
                    <a:lnL>
                      <a:noFill/>
                    </a:lnL>
                    <a:lnR>
                      <a:noFill/>
                    </a:lnR>
                    <a:lnT>
                      <a:noFill/>
                    </a:lnT>
                    <a:lnB>
                      <a:noFill/>
                    </a:lnB>
                    <a:noFill/>
                  </a:tcPr>
                </a:tc>
                <a:extLst>
                  <a:ext uri="{0D108BD9-81ED-4DB2-BD59-A6C34878D82A}">
                    <a16:rowId xmlns:a16="http://schemas.microsoft.com/office/drawing/2014/main" val="317803039"/>
                  </a:ext>
                </a:extLst>
              </a:tr>
              <a:tr h="267503">
                <a:tc>
                  <a:txBody>
                    <a:bodyPr/>
                    <a:lstStyle/>
                    <a:p>
                      <a:r>
                        <a:rPr lang="en-IN" sz="1200" b="1"/>
                        <a:t>Docker Volumes</a:t>
                      </a:r>
                      <a:endParaRPr lang="en-IN" sz="1200"/>
                    </a:p>
                  </a:txBody>
                  <a:tcPr marL="38215" marR="38215" marT="19107" marB="19107" anchor="ctr">
                    <a:lnL>
                      <a:noFill/>
                    </a:lnL>
                    <a:lnR>
                      <a:noFill/>
                    </a:lnR>
                    <a:lnT>
                      <a:noFill/>
                    </a:lnT>
                    <a:lnB>
                      <a:noFill/>
                    </a:lnB>
                    <a:noFill/>
                  </a:tcPr>
                </a:tc>
                <a:tc>
                  <a:txBody>
                    <a:bodyPr/>
                    <a:lstStyle/>
                    <a:p>
                      <a:r>
                        <a:rPr lang="en-US" sz="1200"/>
                        <a:t>Persistent storage outside the container filesystem.</a:t>
                      </a:r>
                    </a:p>
                  </a:txBody>
                  <a:tcPr marL="38215" marR="38215" marT="19107" marB="19107" anchor="ctr">
                    <a:lnL>
                      <a:noFill/>
                    </a:lnL>
                    <a:lnR>
                      <a:noFill/>
                    </a:lnR>
                    <a:lnT>
                      <a:noFill/>
                    </a:lnT>
                    <a:lnB>
                      <a:noFill/>
                    </a:lnB>
                    <a:noFill/>
                  </a:tcPr>
                </a:tc>
                <a:extLst>
                  <a:ext uri="{0D108BD9-81ED-4DB2-BD59-A6C34878D82A}">
                    <a16:rowId xmlns:a16="http://schemas.microsoft.com/office/drawing/2014/main" val="3009576801"/>
                  </a:ext>
                </a:extLst>
              </a:tr>
              <a:tr h="267503">
                <a:tc>
                  <a:txBody>
                    <a:bodyPr/>
                    <a:lstStyle/>
                    <a:p>
                      <a:r>
                        <a:rPr lang="en-IN" sz="1200" b="1"/>
                        <a:t>Docker Networks</a:t>
                      </a:r>
                      <a:endParaRPr lang="en-IN" sz="1200"/>
                    </a:p>
                  </a:txBody>
                  <a:tcPr marL="38215" marR="38215" marT="19107" marB="19107" anchor="ctr">
                    <a:lnL>
                      <a:noFill/>
                    </a:lnL>
                    <a:lnR>
                      <a:noFill/>
                    </a:lnR>
                    <a:lnT>
                      <a:noFill/>
                    </a:lnT>
                    <a:lnB>
                      <a:noFill/>
                    </a:lnB>
                    <a:noFill/>
                  </a:tcPr>
                </a:tc>
                <a:tc>
                  <a:txBody>
                    <a:bodyPr/>
                    <a:lstStyle/>
                    <a:p>
                      <a:r>
                        <a:rPr lang="en-US" sz="1200"/>
                        <a:t>Allows communication between containers across hosts.</a:t>
                      </a:r>
                    </a:p>
                  </a:txBody>
                  <a:tcPr marL="38215" marR="38215" marT="19107" marB="19107" anchor="ctr">
                    <a:lnL>
                      <a:noFill/>
                    </a:lnL>
                    <a:lnR>
                      <a:noFill/>
                    </a:lnR>
                    <a:lnT>
                      <a:noFill/>
                    </a:lnT>
                    <a:lnB>
                      <a:noFill/>
                    </a:lnB>
                    <a:noFill/>
                  </a:tcPr>
                </a:tc>
                <a:extLst>
                  <a:ext uri="{0D108BD9-81ED-4DB2-BD59-A6C34878D82A}">
                    <a16:rowId xmlns:a16="http://schemas.microsoft.com/office/drawing/2014/main" val="1853513739"/>
                  </a:ext>
                </a:extLst>
              </a:tr>
              <a:tr h="382148">
                <a:tc>
                  <a:txBody>
                    <a:bodyPr/>
                    <a:lstStyle/>
                    <a:p>
                      <a:r>
                        <a:rPr lang="en-IN" sz="1200" b="1"/>
                        <a:t>Docker Compose</a:t>
                      </a:r>
                      <a:endParaRPr lang="en-IN" sz="1200"/>
                    </a:p>
                  </a:txBody>
                  <a:tcPr marL="38215" marR="38215" marT="19107" marB="19107" anchor="ctr">
                    <a:lnL>
                      <a:noFill/>
                    </a:lnL>
                    <a:lnR>
                      <a:noFill/>
                    </a:lnR>
                    <a:lnT>
                      <a:noFill/>
                    </a:lnT>
                    <a:lnB>
                      <a:noFill/>
                    </a:lnB>
                    <a:noFill/>
                  </a:tcPr>
                </a:tc>
                <a:tc>
                  <a:txBody>
                    <a:bodyPr/>
                    <a:lstStyle/>
                    <a:p>
                      <a:r>
                        <a:rPr lang="en-US" sz="1200"/>
                        <a:t>Tool for defining and managing multi-container Docker applications.</a:t>
                      </a:r>
                    </a:p>
                  </a:txBody>
                  <a:tcPr marL="38215" marR="38215" marT="19107" marB="19107" anchor="ctr">
                    <a:lnL>
                      <a:noFill/>
                    </a:lnL>
                    <a:lnR>
                      <a:noFill/>
                    </a:lnR>
                    <a:lnT>
                      <a:noFill/>
                    </a:lnT>
                    <a:lnB>
                      <a:noFill/>
                    </a:lnB>
                    <a:noFill/>
                  </a:tcPr>
                </a:tc>
                <a:extLst>
                  <a:ext uri="{0D108BD9-81ED-4DB2-BD59-A6C34878D82A}">
                    <a16:rowId xmlns:a16="http://schemas.microsoft.com/office/drawing/2014/main" val="2083214281"/>
                  </a:ext>
                </a:extLst>
              </a:tr>
              <a:tr h="267503">
                <a:tc>
                  <a:txBody>
                    <a:bodyPr/>
                    <a:lstStyle/>
                    <a:p>
                      <a:r>
                        <a:rPr lang="en-IN" sz="1200" b="1"/>
                        <a:t>Docker Swarm/Kubernetes</a:t>
                      </a:r>
                      <a:endParaRPr lang="en-IN" sz="1200"/>
                    </a:p>
                  </a:txBody>
                  <a:tcPr marL="38215" marR="38215" marT="19107" marB="19107" anchor="ctr">
                    <a:lnL>
                      <a:noFill/>
                    </a:lnL>
                    <a:lnR>
                      <a:noFill/>
                    </a:lnR>
                    <a:lnT>
                      <a:noFill/>
                    </a:lnT>
                    <a:lnB>
                      <a:noFill/>
                    </a:lnB>
                    <a:noFill/>
                  </a:tcPr>
                </a:tc>
                <a:tc>
                  <a:txBody>
                    <a:bodyPr/>
                    <a:lstStyle/>
                    <a:p>
                      <a:r>
                        <a:rPr lang="en-US" sz="1200"/>
                        <a:t>Orchestration tools for managing multiple containers in production.</a:t>
                      </a:r>
                    </a:p>
                  </a:txBody>
                  <a:tcPr marL="38215" marR="38215" marT="19107" marB="19107" anchor="ctr">
                    <a:lnL>
                      <a:noFill/>
                    </a:lnL>
                    <a:lnR>
                      <a:noFill/>
                    </a:lnR>
                    <a:lnT>
                      <a:noFill/>
                    </a:lnT>
                    <a:lnB>
                      <a:noFill/>
                    </a:lnB>
                    <a:noFill/>
                  </a:tcPr>
                </a:tc>
                <a:extLst>
                  <a:ext uri="{0D108BD9-81ED-4DB2-BD59-A6C34878D82A}">
                    <a16:rowId xmlns:a16="http://schemas.microsoft.com/office/drawing/2014/main" val="326863450"/>
                  </a:ext>
                </a:extLst>
              </a:tr>
              <a:tr h="382148">
                <a:tc>
                  <a:txBody>
                    <a:bodyPr/>
                    <a:lstStyle/>
                    <a:p>
                      <a:r>
                        <a:rPr lang="en-IN" sz="1200" b="1"/>
                        <a:t>Docker Registry</a:t>
                      </a:r>
                      <a:endParaRPr lang="en-IN" sz="1200"/>
                    </a:p>
                  </a:txBody>
                  <a:tcPr marL="38215" marR="38215" marT="19107" marB="19107" anchor="ctr">
                    <a:lnL>
                      <a:noFill/>
                    </a:lnL>
                    <a:lnR>
                      <a:noFill/>
                    </a:lnR>
                    <a:lnT>
                      <a:noFill/>
                    </a:lnT>
                    <a:lnB>
                      <a:noFill/>
                    </a:lnB>
                    <a:noFill/>
                  </a:tcPr>
                </a:tc>
                <a:tc>
                  <a:txBody>
                    <a:bodyPr/>
                    <a:lstStyle/>
                    <a:p>
                      <a:r>
                        <a:rPr lang="en-US" sz="1200" dirty="0"/>
                        <a:t>Storage for Docker images, such as Docker Hub or a private registry.</a:t>
                      </a:r>
                    </a:p>
                  </a:txBody>
                  <a:tcPr marL="38215" marR="38215" marT="19107" marB="19107" anchor="ctr">
                    <a:lnL>
                      <a:noFill/>
                    </a:lnL>
                    <a:lnR>
                      <a:noFill/>
                    </a:lnR>
                    <a:lnT>
                      <a:noFill/>
                    </a:lnT>
                    <a:lnB>
                      <a:noFill/>
                    </a:lnB>
                    <a:noFill/>
                  </a:tcPr>
                </a:tc>
                <a:extLst>
                  <a:ext uri="{0D108BD9-81ED-4DB2-BD59-A6C34878D82A}">
                    <a16:rowId xmlns:a16="http://schemas.microsoft.com/office/drawing/2014/main" val="1469215310"/>
                  </a:ext>
                </a:extLst>
              </a:tr>
            </a:tbl>
          </a:graphicData>
        </a:graphic>
      </p:graphicFrame>
    </p:spTree>
    <p:extLst>
      <p:ext uri="{BB962C8B-B14F-4D97-AF65-F5344CB8AC3E}">
        <p14:creationId xmlns:p14="http://schemas.microsoft.com/office/powerpoint/2010/main" val="6921898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3</a:t>
            </a:fld>
            <a:endParaRPr lang="en-IN" dirty="0"/>
          </a:p>
        </p:txBody>
      </p:sp>
      <p:sp>
        <p:nvSpPr>
          <p:cNvPr id="7" name="Text Box 6"/>
          <p:cNvSpPr txBox="1"/>
          <p:nvPr/>
        </p:nvSpPr>
        <p:spPr>
          <a:xfrm>
            <a:off x="86359" y="173355"/>
            <a:ext cx="7953235" cy="246221"/>
          </a:xfrm>
          <a:prstGeom prst="rect">
            <a:avLst/>
          </a:prstGeom>
          <a:noFill/>
          <a:ln w="19050" algn="ctr">
            <a:noFill/>
            <a:miter lim="800000"/>
          </a:ln>
        </p:spPr>
        <p:txBody>
          <a:bodyPr wrap="square" lIns="0" tIns="0" rIns="0" bIns="0" rtlCol="0" anchor="t">
            <a:spAutoFit/>
          </a:bodyPr>
          <a:lstStyle/>
          <a:p>
            <a:pPr marL="0" indent="0"/>
            <a:r>
              <a:rPr lang="en-US" sz="1600" dirty="0"/>
              <a:t>An overview of Docker's elements</a:t>
            </a:r>
            <a:endParaRPr lang="en-US" altLang="en-GB" sz="1600" dirty="0">
              <a:solidFill>
                <a:srgbClr val="262626"/>
              </a:solidFill>
              <a:latin typeface="Inter"/>
              <a:ea typeface="Inter"/>
              <a:sym typeface="+mn-ea"/>
            </a:endParaRPr>
          </a:p>
        </p:txBody>
      </p:sp>
      <p:sp>
        <p:nvSpPr>
          <p:cNvPr id="5" name="Rectangle 1">
            <a:extLst>
              <a:ext uri="{FF2B5EF4-FFF2-40B4-BE49-F238E27FC236}">
                <a16:creationId xmlns:a16="http://schemas.microsoft.com/office/drawing/2014/main" id="{8BF0ACED-57DB-37D9-311C-F1930864E838}"/>
              </a:ext>
            </a:extLst>
          </p:cNvPr>
          <p:cNvSpPr>
            <a:spLocks noChangeArrowheads="1"/>
          </p:cNvSpPr>
          <p:nvPr/>
        </p:nvSpPr>
        <p:spPr bwMode="auto">
          <a:xfrm>
            <a:off x="86359" y="411677"/>
            <a:ext cx="795323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1. Docker Engine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What it is</a:t>
            </a:r>
            <a:r>
              <a:rPr kumimoji="0" lang="en-US" altLang="en-US" b="0" i="0" u="none" strike="noStrike" cap="none" normalizeH="0" baseline="0" dirty="0">
                <a:ln>
                  <a:noFill/>
                </a:ln>
                <a:solidFill>
                  <a:schemeClr val="tx1"/>
                </a:solidFill>
                <a:effectLst/>
                <a:latin typeface="+mj-lt"/>
              </a:rPr>
              <a:t>: The Docker Engine is the core component of Docker. It is the client-server application that enables you to build, run, and manage Docker containers.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Components</a:t>
            </a:r>
            <a:r>
              <a:rPr kumimoji="0" lang="en-US" altLang="en-US" b="0" i="0" u="none" strike="noStrike" cap="none" normalizeH="0" baseline="0" dirty="0">
                <a:ln>
                  <a:noFill/>
                </a:ln>
                <a:solidFill>
                  <a:schemeClr val="tx1"/>
                </a:solidFill>
                <a:effectLst/>
                <a:latin typeface="+mj-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Docker Daemon</a:t>
            </a:r>
            <a:r>
              <a:rPr kumimoji="0" lang="en-US" altLang="en-US" b="0" i="0" u="none" strike="noStrike" cap="none" normalizeH="0" baseline="0" dirty="0">
                <a:ln>
                  <a:noFill/>
                </a:ln>
                <a:solidFill>
                  <a:schemeClr val="tx1"/>
                </a:solidFill>
                <a:effectLst/>
                <a:latin typeface="+mj-lt"/>
              </a:rPr>
              <a:t> (</a:t>
            </a:r>
            <a:r>
              <a:rPr kumimoji="0" lang="en-US" altLang="en-US" b="0" i="0" u="none" strike="noStrike" cap="none" normalizeH="0" baseline="0" dirty="0" err="1">
                <a:ln>
                  <a:noFill/>
                </a:ln>
                <a:solidFill>
                  <a:schemeClr val="tx1"/>
                </a:solidFill>
                <a:effectLst/>
                <a:latin typeface="+mj-lt"/>
              </a:rPr>
              <a:t>dockerd</a:t>
            </a:r>
            <a:r>
              <a:rPr kumimoji="0" lang="en-US" altLang="en-US" b="0" i="0" u="none" strike="noStrike" cap="none" normalizeH="0" baseline="0" dirty="0">
                <a:ln>
                  <a:noFill/>
                </a:ln>
                <a:solidFill>
                  <a:schemeClr val="tx1"/>
                </a:solidFill>
                <a:effectLst/>
                <a:latin typeface="+mj-lt"/>
              </a:rPr>
              <a:t>): A background service that manages Docker containers. It listens for Docker API requests and manages containers, images, networks, and volumes.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Docker CLI</a:t>
            </a:r>
            <a:r>
              <a:rPr kumimoji="0" lang="en-US" altLang="en-US" b="0" i="0" u="none" strike="noStrike" cap="none" normalizeH="0" baseline="0" dirty="0">
                <a:ln>
                  <a:noFill/>
                </a:ln>
                <a:solidFill>
                  <a:schemeClr val="tx1"/>
                </a:solidFill>
                <a:effectLst/>
                <a:latin typeface="+mj-lt"/>
              </a:rPr>
              <a:t> (docker): A command-line interface that interacts with the Docker Daemon. Users run Docker commands (like docker run, docker build) through the CLI.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Docker REST API</a:t>
            </a:r>
            <a:r>
              <a:rPr kumimoji="0" lang="en-US" altLang="en-US" b="0" i="0" u="none" strike="noStrike" cap="none" normalizeH="0" baseline="0" dirty="0">
                <a:ln>
                  <a:noFill/>
                </a:ln>
                <a:solidFill>
                  <a:schemeClr val="tx1"/>
                </a:solidFill>
                <a:effectLst/>
                <a:latin typeface="+mj-lt"/>
              </a:rPr>
              <a:t>: Provides a programmatic interface to interact with the Docker Daemon over HTTP.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7128170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4</a:t>
            </a:fld>
            <a:endParaRPr lang="en-IN" dirty="0"/>
          </a:p>
        </p:txBody>
      </p:sp>
      <p:sp>
        <p:nvSpPr>
          <p:cNvPr id="7" name="Text Box 6"/>
          <p:cNvSpPr txBox="1"/>
          <p:nvPr/>
        </p:nvSpPr>
        <p:spPr>
          <a:xfrm>
            <a:off x="86359" y="173355"/>
            <a:ext cx="7953235" cy="246221"/>
          </a:xfrm>
          <a:prstGeom prst="rect">
            <a:avLst/>
          </a:prstGeom>
          <a:noFill/>
          <a:ln w="19050" algn="ctr">
            <a:noFill/>
            <a:miter lim="800000"/>
          </a:ln>
        </p:spPr>
        <p:txBody>
          <a:bodyPr wrap="square" lIns="0" tIns="0" rIns="0" bIns="0" rtlCol="0" anchor="t">
            <a:spAutoFit/>
          </a:bodyPr>
          <a:lstStyle/>
          <a:p>
            <a:pPr marL="0" indent="0"/>
            <a:r>
              <a:rPr lang="en-US" sz="1600" dirty="0"/>
              <a:t>An overview of Docker's elements</a:t>
            </a:r>
            <a:endParaRPr lang="en-US" altLang="en-GB" sz="1600" dirty="0">
              <a:solidFill>
                <a:srgbClr val="262626"/>
              </a:solidFill>
              <a:latin typeface="Inter"/>
              <a:ea typeface="Inter"/>
              <a:sym typeface="+mn-ea"/>
            </a:endParaRPr>
          </a:p>
        </p:txBody>
      </p:sp>
      <p:sp>
        <p:nvSpPr>
          <p:cNvPr id="2" name="Rectangle 1">
            <a:extLst>
              <a:ext uri="{FF2B5EF4-FFF2-40B4-BE49-F238E27FC236}">
                <a16:creationId xmlns:a16="http://schemas.microsoft.com/office/drawing/2014/main" id="{D867DACF-86D5-0627-151B-B610D20A74A4}"/>
              </a:ext>
            </a:extLst>
          </p:cNvPr>
          <p:cNvSpPr>
            <a:spLocks noChangeArrowheads="1"/>
          </p:cNvSpPr>
          <p:nvPr/>
        </p:nvSpPr>
        <p:spPr bwMode="auto">
          <a:xfrm>
            <a:off x="86359" y="455964"/>
            <a:ext cx="837971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2. Docker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What it is</a:t>
            </a:r>
            <a:r>
              <a:rPr kumimoji="0" lang="en-US" altLang="en-US" b="0" i="0" u="none" strike="noStrike" cap="none" normalizeH="0" baseline="0" dirty="0">
                <a:ln>
                  <a:noFill/>
                </a:ln>
                <a:solidFill>
                  <a:schemeClr val="tx1"/>
                </a:solidFill>
                <a:effectLst/>
                <a:latin typeface="+mj-lt"/>
              </a:rPr>
              <a:t>: A Docker image is a lightweight, stand-alone, and executable package that includes everything needed to run an application, including the code, runtime, libraries, and system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How it works</a:t>
            </a:r>
            <a:r>
              <a:rPr kumimoji="0" lang="en-US" altLang="en-US" b="0" i="0" u="none" strike="noStrike" cap="none" normalizeH="0" baseline="0" dirty="0">
                <a:ln>
                  <a:noFill/>
                </a:ln>
                <a:solidFill>
                  <a:schemeClr val="tx1"/>
                </a:solidFill>
                <a:effectLst/>
                <a:latin typeface="+mj-lt"/>
              </a:rPr>
              <a:t>: An image is built using a </a:t>
            </a:r>
            <a:r>
              <a:rPr kumimoji="0" lang="en-US" altLang="en-US" b="1" i="0" u="none" strike="noStrike" cap="none" normalizeH="0" baseline="0" dirty="0" err="1">
                <a:ln>
                  <a:noFill/>
                </a:ln>
                <a:solidFill>
                  <a:schemeClr val="tx1"/>
                </a:solidFill>
                <a:effectLst/>
                <a:latin typeface="+mj-lt"/>
              </a:rPr>
              <a:t>Dockerfile</a:t>
            </a:r>
            <a:r>
              <a:rPr kumimoji="0" lang="en-US" altLang="en-US" b="0" i="0" u="none" strike="noStrike" cap="none" normalizeH="0" baseline="0" dirty="0">
                <a:ln>
                  <a:noFill/>
                </a:ln>
                <a:solidFill>
                  <a:schemeClr val="tx1"/>
                </a:solidFill>
                <a:effectLst/>
                <a:latin typeface="+mj-lt"/>
              </a:rPr>
              <a:t>, which contains instructions for creating an image, such as copying files, installing dependencies, and defining startup commands.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Types</a:t>
            </a:r>
            <a:r>
              <a:rPr kumimoji="0" lang="en-US" altLang="en-US" b="0" i="0" u="none" strike="noStrike" cap="none" normalizeH="0" baseline="0" dirty="0">
                <a:ln>
                  <a:noFill/>
                </a:ln>
                <a:solidFill>
                  <a:schemeClr val="tx1"/>
                </a:solidFill>
                <a:effectLst/>
                <a:latin typeface="+mj-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Base Images</a:t>
            </a:r>
            <a:r>
              <a:rPr kumimoji="0" lang="en-US" altLang="en-US" b="0" i="0" u="none" strike="noStrike" cap="none" normalizeH="0" baseline="0" dirty="0">
                <a:ln>
                  <a:noFill/>
                </a:ln>
                <a:solidFill>
                  <a:schemeClr val="tx1"/>
                </a:solidFill>
                <a:effectLst/>
                <a:latin typeface="+mj-lt"/>
              </a:rPr>
              <a:t>: The foundational image used as the starting point for your Docker image (e.g., python:3.9-slim).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Custom Images</a:t>
            </a:r>
            <a:r>
              <a:rPr kumimoji="0" lang="en-US" altLang="en-US" b="0" i="0" u="none" strike="noStrike" cap="none" normalizeH="0" baseline="0" dirty="0">
                <a:ln>
                  <a:noFill/>
                </a:ln>
                <a:solidFill>
                  <a:schemeClr val="tx1"/>
                </a:solidFill>
                <a:effectLst/>
                <a:latin typeface="+mj-lt"/>
              </a:rPr>
              <a:t>: Images built from a </a:t>
            </a:r>
            <a:r>
              <a:rPr kumimoji="0" lang="en-US" altLang="en-US" b="0" i="0" u="none" strike="noStrike" cap="none" normalizeH="0" baseline="0" dirty="0" err="1">
                <a:ln>
                  <a:noFill/>
                </a:ln>
                <a:solidFill>
                  <a:schemeClr val="tx1"/>
                </a:solidFill>
                <a:effectLst/>
                <a:latin typeface="+mj-lt"/>
              </a:rPr>
              <a:t>Dockerfile</a:t>
            </a:r>
            <a:r>
              <a:rPr kumimoji="0" lang="en-US" altLang="en-US" b="0" i="0" u="none" strike="noStrike" cap="none" normalizeH="0" baseline="0" dirty="0">
                <a:ln>
                  <a:noFill/>
                </a:ln>
                <a:solidFill>
                  <a:schemeClr val="tx1"/>
                </a:solidFill>
                <a:effectLst/>
                <a:latin typeface="+mj-lt"/>
              </a:rPr>
              <a:t>, where you can customize the base image by installing additional dependencies and setting up the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3366035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5</a:t>
            </a:fld>
            <a:endParaRPr lang="en-IN" dirty="0"/>
          </a:p>
        </p:txBody>
      </p:sp>
      <p:sp>
        <p:nvSpPr>
          <p:cNvPr id="7" name="Text Box 6"/>
          <p:cNvSpPr txBox="1"/>
          <p:nvPr/>
        </p:nvSpPr>
        <p:spPr>
          <a:xfrm>
            <a:off x="86359" y="173355"/>
            <a:ext cx="7953235" cy="246221"/>
          </a:xfrm>
          <a:prstGeom prst="rect">
            <a:avLst/>
          </a:prstGeom>
          <a:noFill/>
          <a:ln w="19050" algn="ctr">
            <a:noFill/>
            <a:miter lim="800000"/>
          </a:ln>
        </p:spPr>
        <p:txBody>
          <a:bodyPr wrap="square" lIns="0" tIns="0" rIns="0" bIns="0" rtlCol="0" anchor="t">
            <a:spAutoFit/>
          </a:bodyPr>
          <a:lstStyle/>
          <a:p>
            <a:pPr marL="0" indent="0"/>
            <a:r>
              <a:rPr lang="en-US" sz="1600" dirty="0"/>
              <a:t>An overview of Docker's elements</a:t>
            </a:r>
            <a:endParaRPr lang="en-US" altLang="en-GB" sz="1600" dirty="0">
              <a:solidFill>
                <a:srgbClr val="262626"/>
              </a:solidFill>
              <a:latin typeface="Inter"/>
              <a:ea typeface="Inter"/>
              <a:sym typeface="+mn-ea"/>
            </a:endParaRPr>
          </a:p>
        </p:txBody>
      </p:sp>
      <p:sp>
        <p:nvSpPr>
          <p:cNvPr id="3" name="TextBox 2">
            <a:extLst>
              <a:ext uri="{FF2B5EF4-FFF2-40B4-BE49-F238E27FC236}">
                <a16:creationId xmlns:a16="http://schemas.microsoft.com/office/drawing/2014/main" id="{67189399-D728-0075-9295-CEA500523DA0}"/>
              </a:ext>
            </a:extLst>
          </p:cNvPr>
          <p:cNvSpPr txBox="1"/>
          <p:nvPr/>
        </p:nvSpPr>
        <p:spPr bwMode="auto">
          <a:xfrm>
            <a:off x="163577" y="570127"/>
            <a:ext cx="7953235" cy="3693319"/>
          </a:xfrm>
          <a:prstGeom prst="rect">
            <a:avLst/>
          </a:prstGeom>
          <a:noFill/>
          <a:ln w="19050" algn="ctr">
            <a:noFill/>
            <a:miter lim="800000"/>
          </a:ln>
        </p:spPr>
        <p:txBody>
          <a:bodyPr wrap="square">
            <a:spAutoFit/>
          </a:bodyPr>
          <a:lstStyle/>
          <a:p>
            <a:r>
              <a:rPr lang="en-US" b="1" dirty="0"/>
              <a:t>3. Docker Containers</a:t>
            </a:r>
          </a:p>
          <a:p>
            <a:pPr>
              <a:buFont typeface="Arial" panose="020B0604020202020204" pitchFamily="34" charset="0"/>
              <a:buChar char="•"/>
            </a:pPr>
            <a:r>
              <a:rPr lang="en-US" b="1" dirty="0"/>
              <a:t>What it is</a:t>
            </a:r>
            <a:r>
              <a:rPr lang="en-US" dirty="0"/>
              <a:t>: A container is a running instance of a Docker image. Containers are lightweight, portable, and isolated environments that run your application and its dependencies.</a:t>
            </a:r>
          </a:p>
          <a:p>
            <a:pPr>
              <a:buFont typeface="Arial" panose="020B0604020202020204" pitchFamily="34" charset="0"/>
              <a:buChar char="•"/>
            </a:pPr>
            <a:r>
              <a:rPr lang="en-US" b="1" dirty="0"/>
              <a:t>How it works</a:t>
            </a:r>
            <a:r>
              <a:rPr lang="en-US" dirty="0"/>
              <a:t>: Containers share the host system's kernel but are isolated from other containers, allowing multiple containers to run on the same machine.</a:t>
            </a:r>
          </a:p>
          <a:p>
            <a:pPr>
              <a:buFont typeface="Arial" panose="020B0604020202020204" pitchFamily="34" charset="0"/>
              <a:buChar char="•"/>
            </a:pPr>
            <a:r>
              <a:rPr lang="en-US" b="1" dirty="0"/>
              <a:t>Container Lifecycle</a:t>
            </a:r>
            <a:r>
              <a:rPr lang="en-US" dirty="0"/>
              <a:t>:</a:t>
            </a:r>
          </a:p>
          <a:p>
            <a:pPr marL="742950" lvl="1" indent="-285750">
              <a:buFont typeface="Arial" panose="020B0604020202020204" pitchFamily="34" charset="0"/>
              <a:buChar char="•"/>
            </a:pPr>
            <a:r>
              <a:rPr lang="en-US" b="1" dirty="0"/>
              <a:t>Create</a:t>
            </a:r>
            <a:r>
              <a:rPr lang="en-US" dirty="0"/>
              <a:t>: A container is created from an image.</a:t>
            </a:r>
          </a:p>
          <a:p>
            <a:pPr marL="742950" lvl="1" indent="-285750">
              <a:buFont typeface="Arial" panose="020B0604020202020204" pitchFamily="34" charset="0"/>
              <a:buChar char="•"/>
            </a:pPr>
            <a:r>
              <a:rPr lang="en-US" b="1" dirty="0"/>
              <a:t>Run</a:t>
            </a:r>
            <a:r>
              <a:rPr lang="en-US" dirty="0"/>
              <a:t>: The container is started and can be executed.</a:t>
            </a:r>
          </a:p>
          <a:p>
            <a:pPr marL="742950" lvl="1" indent="-285750">
              <a:buFont typeface="Arial" panose="020B0604020202020204" pitchFamily="34" charset="0"/>
              <a:buChar char="•"/>
            </a:pPr>
            <a:r>
              <a:rPr lang="en-US" b="1" dirty="0"/>
              <a:t>Stop</a:t>
            </a:r>
            <a:r>
              <a:rPr lang="en-US" dirty="0"/>
              <a:t>: The container is stopped but still exists in the system.</a:t>
            </a:r>
          </a:p>
          <a:p>
            <a:pPr marL="742950" lvl="1" indent="-285750">
              <a:buFont typeface="Arial" panose="020B0604020202020204" pitchFamily="34" charset="0"/>
              <a:buChar char="•"/>
            </a:pPr>
            <a:r>
              <a:rPr lang="en-US" b="1" dirty="0"/>
              <a:t>Remove</a:t>
            </a:r>
            <a:r>
              <a:rPr lang="en-US" dirty="0"/>
              <a:t>: The container is deleted, and all its data is lost unless volumes are used.</a:t>
            </a:r>
          </a:p>
        </p:txBody>
      </p:sp>
    </p:spTree>
    <p:extLst>
      <p:ext uri="{BB962C8B-B14F-4D97-AF65-F5344CB8AC3E}">
        <p14:creationId xmlns:p14="http://schemas.microsoft.com/office/powerpoint/2010/main" val="30794712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6</a:t>
            </a:fld>
            <a:endParaRPr lang="en-IN" dirty="0"/>
          </a:p>
        </p:txBody>
      </p:sp>
      <p:sp>
        <p:nvSpPr>
          <p:cNvPr id="7" name="Text Box 6"/>
          <p:cNvSpPr txBox="1"/>
          <p:nvPr/>
        </p:nvSpPr>
        <p:spPr>
          <a:xfrm>
            <a:off x="86359" y="173355"/>
            <a:ext cx="7953235" cy="246221"/>
          </a:xfrm>
          <a:prstGeom prst="rect">
            <a:avLst/>
          </a:prstGeom>
          <a:noFill/>
          <a:ln w="19050" algn="ctr">
            <a:noFill/>
            <a:miter lim="800000"/>
          </a:ln>
        </p:spPr>
        <p:txBody>
          <a:bodyPr wrap="square" lIns="0" tIns="0" rIns="0" bIns="0" rtlCol="0" anchor="t">
            <a:spAutoFit/>
          </a:bodyPr>
          <a:lstStyle/>
          <a:p>
            <a:pPr marL="0" indent="0"/>
            <a:r>
              <a:rPr lang="en-US" sz="1600" dirty="0"/>
              <a:t>An overview of Docker's elements</a:t>
            </a:r>
            <a:endParaRPr lang="en-US" altLang="en-GB" sz="1600" dirty="0">
              <a:solidFill>
                <a:srgbClr val="262626"/>
              </a:solidFill>
              <a:latin typeface="Inter"/>
              <a:ea typeface="Inter"/>
              <a:sym typeface="+mn-ea"/>
            </a:endParaRPr>
          </a:p>
        </p:txBody>
      </p:sp>
      <p:sp>
        <p:nvSpPr>
          <p:cNvPr id="2" name="Rectangle 1">
            <a:extLst>
              <a:ext uri="{FF2B5EF4-FFF2-40B4-BE49-F238E27FC236}">
                <a16:creationId xmlns:a16="http://schemas.microsoft.com/office/drawing/2014/main" id="{102ADCFB-8B67-502C-2551-549A134F51B0}"/>
              </a:ext>
            </a:extLst>
          </p:cNvPr>
          <p:cNvSpPr>
            <a:spLocks noChangeArrowheads="1"/>
          </p:cNvSpPr>
          <p:nvPr/>
        </p:nvSpPr>
        <p:spPr bwMode="auto">
          <a:xfrm>
            <a:off x="163577" y="985625"/>
            <a:ext cx="869541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4. </a:t>
            </a:r>
            <a:r>
              <a:rPr kumimoji="0" lang="en-US" altLang="en-US" b="1" i="0" u="none" strike="noStrike" cap="none" normalizeH="0" baseline="0" dirty="0" err="1">
                <a:ln>
                  <a:noFill/>
                </a:ln>
                <a:solidFill>
                  <a:schemeClr val="tx1"/>
                </a:solidFill>
                <a:effectLst/>
                <a:latin typeface="+mj-lt"/>
              </a:rPr>
              <a:t>Dockerfile</a:t>
            </a:r>
            <a:endParaRPr kumimoji="0" lang="en-US" altLang="en-US"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What it is</a:t>
            </a:r>
            <a:r>
              <a:rPr kumimoji="0" lang="en-US" altLang="en-US" b="0" i="0" u="none" strike="noStrike" cap="none" normalizeH="0" baseline="0" dirty="0">
                <a:ln>
                  <a:noFill/>
                </a:ln>
                <a:solidFill>
                  <a:schemeClr val="tx1"/>
                </a:solidFill>
                <a:effectLst/>
                <a:latin typeface="+mj-lt"/>
              </a:rPr>
              <a:t>: A </a:t>
            </a:r>
            <a:r>
              <a:rPr kumimoji="0" lang="en-US" altLang="en-US" b="0" i="0" u="none" strike="noStrike" cap="none" normalizeH="0" baseline="0" dirty="0" err="1">
                <a:ln>
                  <a:noFill/>
                </a:ln>
                <a:solidFill>
                  <a:schemeClr val="tx1"/>
                </a:solidFill>
                <a:effectLst/>
                <a:latin typeface="+mj-lt"/>
              </a:rPr>
              <a:t>Dockerfile</a:t>
            </a:r>
            <a:r>
              <a:rPr kumimoji="0" lang="en-US" altLang="en-US" b="0" i="0" u="none" strike="noStrike" cap="none" normalizeH="0" baseline="0" dirty="0">
                <a:ln>
                  <a:noFill/>
                </a:ln>
                <a:solidFill>
                  <a:schemeClr val="tx1"/>
                </a:solidFill>
                <a:effectLst/>
                <a:latin typeface="+mj-lt"/>
              </a:rPr>
              <a:t> is a text file that contains instructions to build a Docker image. It defines the base image, copies files, installs dependencies, and sets up the environment for the application to run.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Key Instructions</a:t>
            </a:r>
            <a:r>
              <a:rPr kumimoji="0" lang="en-US" altLang="en-US" b="0" i="0" u="none" strike="noStrike" cap="none" normalizeH="0" baseline="0" dirty="0">
                <a:ln>
                  <a:noFill/>
                </a:ln>
                <a:solidFill>
                  <a:schemeClr val="tx1"/>
                </a:solidFill>
                <a:effectLst/>
                <a:latin typeface="+mj-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FROM: Specifies the base image (e.g., FROM ubuntu).</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RUN: Executes commands inside the container (e.g., RUN apt-get update).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COPY: Copies files from the host into the container (e.g., COPY . /app).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CMD: Specifies the command to run when the container starts (e.g., CMD ["python", "app.py"]).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EXPOSE: Exposes a port to be accessed externally (e.g., EXPOSE 80).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3853154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7</a:t>
            </a:fld>
            <a:endParaRPr lang="en-IN" dirty="0"/>
          </a:p>
        </p:txBody>
      </p:sp>
      <p:sp>
        <p:nvSpPr>
          <p:cNvPr id="7" name="Text Box 6"/>
          <p:cNvSpPr txBox="1"/>
          <p:nvPr/>
        </p:nvSpPr>
        <p:spPr>
          <a:xfrm>
            <a:off x="86359" y="173355"/>
            <a:ext cx="7953235" cy="246221"/>
          </a:xfrm>
          <a:prstGeom prst="rect">
            <a:avLst/>
          </a:prstGeom>
          <a:noFill/>
          <a:ln w="19050" algn="ctr">
            <a:noFill/>
            <a:miter lim="800000"/>
          </a:ln>
        </p:spPr>
        <p:txBody>
          <a:bodyPr wrap="square" lIns="0" tIns="0" rIns="0" bIns="0" rtlCol="0" anchor="t">
            <a:spAutoFit/>
          </a:bodyPr>
          <a:lstStyle/>
          <a:p>
            <a:pPr marL="0" indent="0"/>
            <a:r>
              <a:rPr lang="en-US" sz="1600" dirty="0"/>
              <a:t>An overview of Docker's elements</a:t>
            </a:r>
            <a:endParaRPr lang="en-US" altLang="en-GB" sz="1600" dirty="0">
              <a:solidFill>
                <a:srgbClr val="262626"/>
              </a:solidFill>
              <a:latin typeface="Inter"/>
              <a:ea typeface="Inter"/>
              <a:sym typeface="+mn-ea"/>
            </a:endParaRPr>
          </a:p>
        </p:txBody>
      </p:sp>
      <p:sp>
        <p:nvSpPr>
          <p:cNvPr id="5" name="TextBox 4">
            <a:extLst>
              <a:ext uri="{FF2B5EF4-FFF2-40B4-BE49-F238E27FC236}">
                <a16:creationId xmlns:a16="http://schemas.microsoft.com/office/drawing/2014/main" id="{CF608A75-91CB-44C5-D959-5056CA727A31}"/>
              </a:ext>
            </a:extLst>
          </p:cNvPr>
          <p:cNvSpPr txBox="1"/>
          <p:nvPr/>
        </p:nvSpPr>
        <p:spPr bwMode="auto">
          <a:xfrm>
            <a:off x="184066" y="601867"/>
            <a:ext cx="8484921" cy="3416320"/>
          </a:xfrm>
          <a:prstGeom prst="rect">
            <a:avLst/>
          </a:prstGeom>
          <a:noFill/>
          <a:ln w="19050" algn="ctr">
            <a:noFill/>
            <a:miter lim="800000"/>
          </a:ln>
        </p:spPr>
        <p:txBody>
          <a:bodyPr wrap="square">
            <a:spAutoFit/>
          </a:bodyPr>
          <a:lstStyle/>
          <a:p>
            <a:r>
              <a:rPr lang="en-US" b="1" dirty="0"/>
              <a:t>5. Docker Hub</a:t>
            </a:r>
          </a:p>
          <a:p>
            <a:pPr>
              <a:buFont typeface="Arial" panose="020B0604020202020204" pitchFamily="34" charset="0"/>
              <a:buChar char="•"/>
            </a:pPr>
            <a:r>
              <a:rPr lang="en-US" b="1" dirty="0"/>
              <a:t>What it is</a:t>
            </a:r>
            <a:r>
              <a:rPr lang="en-US" dirty="0"/>
              <a:t>: Docker Hub is a cloud-based registry where Docker images can be stored, shared, and downloaded. It provides a centralized location for finding pre-built images (such as official images for programming languages, databases, etc.).</a:t>
            </a:r>
          </a:p>
          <a:p>
            <a:pPr>
              <a:buFont typeface="Arial" panose="020B0604020202020204" pitchFamily="34" charset="0"/>
              <a:buChar char="•"/>
            </a:pPr>
            <a:r>
              <a:rPr lang="en-US" b="1" dirty="0"/>
              <a:t>Key Features</a:t>
            </a:r>
            <a:r>
              <a:rPr lang="en-US" dirty="0"/>
              <a:t>:</a:t>
            </a:r>
          </a:p>
          <a:p>
            <a:pPr marL="742950" lvl="1" indent="-285750">
              <a:buFont typeface="Arial" panose="020B0604020202020204" pitchFamily="34" charset="0"/>
              <a:buChar char="•"/>
            </a:pPr>
            <a:r>
              <a:rPr lang="en-US" b="1" dirty="0"/>
              <a:t>Public Repositories</a:t>
            </a:r>
            <a:r>
              <a:rPr lang="en-US" dirty="0"/>
              <a:t>: Free repositories where anyone can upload and download Docker images.</a:t>
            </a:r>
          </a:p>
          <a:p>
            <a:pPr marL="742950" lvl="1" indent="-285750">
              <a:buFont typeface="Arial" panose="020B0604020202020204" pitchFamily="34" charset="0"/>
              <a:buChar char="•"/>
            </a:pPr>
            <a:r>
              <a:rPr lang="en-US" b="1" dirty="0"/>
              <a:t>Private Repositories</a:t>
            </a:r>
            <a:r>
              <a:rPr lang="en-US" dirty="0"/>
              <a:t>: Paid repositories where users can store images privately.</a:t>
            </a:r>
          </a:p>
          <a:p>
            <a:pPr marL="742950" lvl="1" indent="-285750">
              <a:buFont typeface="Arial" panose="020B0604020202020204" pitchFamily="34" charset="0"/>
              <a:buChar char="•"/>
            </a:pPr>
            <a:r>
              <a:rPr lang="en-US" b="1" dirty="0"/>
              <a:t>Automated Builds</a:t>
            </a:r>
            <a:r>
              <a:rPr lang="en-US" dirty="0"/>
              <a:t>: Docker Hub can automatically build images from GitHub or Bitbucket repositories.</a:t>
            </a:r>
          </a:p>
        </p:txBody>
      </p:sp>
    </p:spTree>
    <p:extLst>
      <p:ext uri="{BB962C8B-B14F-4D97-AF65-F5344CB8AC3E}">
        <p14:creationId xmlns:p14="http://schemas.microsoft.com/office/powerpoint/2010/main" val="1362827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8</a:t>
            </a:fld>
            <a:endParaRPr lang="en-IN" dirty="0"/>
          </a:p>
        </p:txBody>
      </p:sp>
      <p:sp>
        <p:nvSpPr>
          <p:cNvPr id="7" name="Text Box 6"/>
          <p:cNvSpPr txBox="1"/>
          <p:nvPr/>
        </p:nvSpPr>
        <p:spPr>
          <a:xfrm>
            <a:off x="86359" y="173355"/>
            <a:ext cx="7953235" cy="246221"/>
          </a:xfrm>
          <a:prstGeom prst="rect">
            <a:avLst/>
          </a:prstGeom>
          <a:noFill/>
          <a:ln w="19050" algn="ctr">
            <a:noFill/>
            <a:miter lim="800000"/>
          </a:ln>
        </p:spPr>
        <p:txBody>
          <a:bodyPr wrap="square" lIns="0" tIns="0" rIns="0" bIns="0" rtlCol="0" anchor="t">
            <a:spAutoFit/>
          </a:bodyPr>
          <a:lstStyle/>
          <a:p>
            <a:pPr marL="0" indent="0"/>
            <a:r>
              <a:rPr lang="en-US" sz="1600" dirty="0"/>
              <a:t>An overview of Docker's elements</a:t>
            </a:r>
            <a:endParaRPr lang="en-US" altLang="en-GB" sz="1600" dirty="0">
              <a:solidFill>
                <a:srgbClr val="262626"/>
              </a:solidFill>
              <a:latin typeface="Inter"/>
              <a:ea typeface="Inter"/>
              <a:sym typeface="+mn-ea"/>
            </a:endParaRPr>
          </a:p>
        </p:txBody>
      </p:sp>
      <p:sp>
        <p:nvSpPr>
          <p:cNvPr id="2" name="Rectangle 1">
            <a:extLst>
              <a:ext uri="{FF2B5EF4-FFF2-40B4-BE49-F238E27FC236}">
                <a16:creationId xmlns:a16="http://schemas.microsoft.com/office/drawing/2014/main" id="{4D97C88D-3025-4E80-B745-0531A5810EAB}"/>
              </a:ext>
            </a:extLst>
          </p:cNvPr>
          <p:cNvSpPr>
            <a:spLocks noChangeArrowheads="1"/>
          </p:cNvSpPr>
          <p:nvPr/>
        </p:nvSpPr>
        <p:spPr bwMode="auto">
          <a:xfrm>
            <a:off x="86359" y="744837"/>
            <a:ext cx="858262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6. Docker Volumes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What it is</a:t>
            </a:r>
            <a:r>
              <a:rPr kumimoji="0" lang="en-US" altLang="en-US" b="0" i="0" u="none" strike="noStrike" cap="none" normalizeH="0" baseline="0" dirty="0">
                <a:ln>
                  <a:noFill/>
                </a:ln>
                <a:solidFill>
                  <a:schemeClr val="tx1"/>
                </a:solidFill>
                <a:effectLst/>
                <a:latin typeface="+mj-lt"/>
              </a:rPr>
              <a:t>: Docker volumes are used to persist data generated by and used by Docker containers. Volumes are stored outside of the container's filesystem and remain intact even if the container is deleted.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Why Use Volumes</a:t>
            </a:r>
            <a:r>
              <a:rPr kumimoji="0" lang="en-US" altLang="en-US" b="0" i="0" u="none" strike="noStrike" cap="none" normalizeH="0" baseline="0" dirty="0">
                <a:ln>
                  <a:noFill/>
                </a:ln>
                <a:solidFill>
                  <a:schemeClr val="tx1"/>
                </a:solidFill>
                <a:effectLst/>
                <a:latin typeface="+mj-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Data persistence: Even if containers are stopped or removed, data remains in the volume.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Sharing data: Volumes allow containers to share data between each other.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Performance: Volumes are optimized for performance and can be backed up or restored.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Example</a:t>
            </a:r>
            <a:r>
              <a:rPr kumimoji="0" lang="en-US" altLang="en-US" b="0" i="0" u="none" strike="noStrike" cap="none" normalizeH="0" baseline="0" dirty="0">
                <a:ln>
                  <a:noFill/>
                </a:ln>
                <a:solidFill>
                  <a:schemeClr val="tx1"/>
                </a:solidFill>
                <a:effectLst/>
                <a:latin typeface="+mj-lt"/>
              </a:rPr>
              <a:t>: docker volume create </a:t>
            </a:r>
            <a:r>
              <a:rPr kumimoji="0" lang="en-US" altLang="en-US" b="0" i="0" u="none" strike="noStrike" cap="none" normalizeH="0" baseline="0" dirty="0" err="1">
                <a:ln>
                  <a:noFill/>
                </a:ln>
                <a:solidFill>
                  <a:schemeClr val="tx1"/>
                </a:solidFill>
                <a:effectLst/>
                <a:latin typeface="+mj-lt"/>
              </a:rPr>
              <a:t>my_volume</a:t>
            </a: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1939203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9</a:t>
            </a:fld>
            <a:endParaRPr lang="en-IN" dirty="0"/>
          </a:p>
        </p:txBody>
      </p:sp>
      <p:sp>
        <p:nvSpPr>
          <p:cNvPr id="7" name="Text Box 6"/>
          <p:cNvSpPr txBox="1"/>
          <p:nvPr/>
        </p:nvSpPr>
        <p:spPr>
          <a:xfrm>
            <a:off x="86359" y="173355"/>
            <a:ext cx="7953235" cy="246221"/>
          </a:xfrm>
          <a:prstGeom prst="rect">
            <a:avLst/>
          </a:prstGeom>
          <a:noFill/>
          <a:ln w="19050" algn="ctr">
            <a:noFill/>
            <a:miter lim="800000"/>
          </a:ln>
        </p:spPr>
        <p:txBody>
          <a:bodyPr wrap="square" lIns="0" tIns="0" rIns="0" bIns="0" rtlCol="0" anchor="t">
            <a:spAutoFit/>
          </a:bodyPr>
          <a:lstStyle/>
          <a:p>
            <a:pPr marL="0" indent="0"/>
            <a:r>
              <a:rPr lang="en-US" sz="1600" dirty="0"/>
              <a:t>An overview of Docker's elements</a:t>
            </a:r>
            <a:endParaRPr lang="en-US" altLang="en-GB" sz="1600" dirty="0">
              <a:solidFill>
                <a:srgbClr val="262626"/>
              </a:solidFill>
              <a:latin typeface="Inter"/>
              <a:ea typeface="Inter"/>
              <a:sym typeface="+mn-ea"/>
            </a:endParaRPr>
          </a:p>
        </p:txBody>
      </p:sp>
      <p:sp>
        <p:nvSpPr>
          <p:cNvPr id="2" name="Rectangle 1">
            <a:extLst>
              <a:ext uri="{FF2B5EF4-FFF2-40B4-BE49-F238E27FC236}">
                <a16:creationId xmlns:a16="http://schemas.microsoft.com/office/drawing/2014/main" id="{CC713E09-9942-5B3B-08C1-9BFE76F2CAB5}"/>
              </a:ext>
            </a:extLst>
          </p:cNvPr>
          <p:cNvSpPr>
            <a:spLocks noChangeArrowheads="1"/>
          </p:cNvSpPr>
          <p:nvPr/>
        </p:nvSpPr>
        <p:spPr bwMode="auto">
          <a:xfrm>
            <a:off x="86359" y="478712"/>
            <a:ext cx="8466073" cy="426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7. Docker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What it is</a:t>
            </a:r>
            <a:r>
              <a:rPr kumimoji="0" lang="en-US" altLang="en-US" b="0" i="0" u="none" strike="noStrike" cap="none" normalizeH="0" baseline="0" dirty="0">
                <a:ln>
                  <a:noFill/>
                </a:ln>
                <a:solidFill>
                  <a:schemeClr val="tx1"/>
                </a:solidFill>
                <a:effectLst/>
                <a:latin typeface="+mj-lt"/>
              </a:rPr>
              <a:t>: Docker Networks provide communication between containers. Containers on the same network can communicate with each other using container names or IP addresses.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Types of Networks</a:t>
            </a:r>
            <a:r>
              <a:rPr kumimoji="0" lang="en-US" altLang="en-US" b="0" i="0" u="none" strike="noStrike" cap="none" normalizeH="0" baseline="0" dirty="0">
                <a:ln>
                  <a:noFill/>
                </a:ln>
                <a:solidFill>
                  <a:schemeClr val="tx1"/>
                </a:solidFill>
                <a:effectLst/>
                <a:latin typeface="+mj-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Bridge Network</a:t>
            </a:r>
            <a:r>
              <a:rPr kumimoji="0" lang="en-US" altLang="en-US" b="0" i="0" u="none" strike="noStrike" cap="none" normalizeH="0" baseline="0" dirty="0">
                <a:ln>
                  <a:noFill/>
                </a:ln>
                <a:solidFill>
                  <a:schemeClr val="tx1"/>
                </a:solidFill>
                <a:effectLst/>
                <a:latin typeface="+mj-lt"/>
              </a:rPr>
              <a:t>: The default network driver, which allows containers to communicate on the same host.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Host Network</a:t>
            </a:r>
            <a:r>
              <a:rPr kumimoji="0" lang="en-US" altLang="en-US" b="0" i="0" u="none" strike="noStrike" cap="none" normalizeH="0" baseline="0" dirty="0">
                <a:ln>
                  <a:noFill/>
                </a:ln>
                <a:solidFill>
                  <a:schemeClr val="tx1"/>
                </a:solidFill>
                <a:effectLst/>
                <a:latin typeface="+mj-lt"/>
              </a:rPr>
              <a:t>: The container shares the host's network stack (useful for performance).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Overlay Network</a:t>
            </a:r>
            <a:r>
              <a:rPr kumimoji="0" lang="en-US" altLang="en-US" b="0" i="0" u="none" strike="noStrike" cap="none" normalizeH="0" baseline="0" dirty="0">
                <a:ln>
                  <a:noFill/>
                </a:ln>
                <a:solidFill>
                  <a:schemeClr val="tx1"/>
                </a:solidFill>
                <a:effectLst/>
                <a:latin typeface="+mj-lt"/>
              </a:rPr>
              <a:t>: Allows containers on different Docker hosts to communicate securely.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None Network</a:t>
            </a:r>
            <a:r>
              <a:rPr kumimoji="0" lang="en-US" altLang="en-US" b="0" i="0" u="none" strike="noStrike" cap="none" normalizeH="0" baseline="0" dirty="0">
                <a:ln>
                  <a:noFill/>
                </a:ln>
                <a:solidFill>
                  <a:schemeClr val="tx1"/>
                </a:solidFill>
                <a:effectLst/>
                <a:latin typeface="+mj-lt"/>
              </a:rPr>
              <a:t>: Disables networking for a container.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How it works</a:t>
            </a:r>
            <a:r>
              <a:rPr kumimoji="0" lang="en-US" altLang="en-US" b="0" i="0" u="none" strike="noStrike" cap="none" normalizeH="0" baseline="0" dirty="0">
                <a:ln>
                  <a:noFill/>
                </a:ln>
                <a:solidFill>
                  <a:schemeClr val="tx1"/>
                </a:solidFill>
                <a:effectLst/>
                <a:latin typeface="+mj-lt"/>
              </a:rPr>
              <a:t>: You can create custom networks for containers to communicate and control network settings (e.g., using docker network create).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533428589"/>
      </p:ext>
    </p:extLst>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1332</Words>
  <Application>Microsoft Office PowerPoint</Application>
  <PresentationFormat>On-screen Show (16:9)</PresentationFormat>
  <Paragraphs>128</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Times New Roman</vt:lpstr>
      <vt:lpstr>Inter</vt:lpstr>
      <vt:lpstr>Garamond</vt:lpstr>
      <vt:lpstr>Wingdings</vt:lpstr>
      <vt:lpstr>Arial</vt:lpstr>
      <vt:lpstr>Arial Unicode MS</vt:lpstr>
      <vt:lpstr>MC Powerpoint Template</vt:lpstr>
      <vt:lpstr>Course Title - DevOps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27</cp:revision>
  <dcterms:created xsi:type="dcterms:W3CDTF">2016-09-09T13:34:00Z</dcterms:created>
  <dcterms:modified xsi:type="dcterms:W3CDTF">2025-03-27T16:59:41Z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59B43F18C2364ABAA64F7D154AAA5294_13</vt:lpwstr>
  </property>
  <property fmtid="{D5CDD505-2E9C-101B-9397-08002B2CF9AE}" pid="3" name="KSOProductBuildVer">
    <vt:lpwstr>2057-12.2.0.20323</vt:lpwstr>
  </property>
</Properties>
</file>