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9"/>
  </p:notesMasterIdLst>
  <p:handoutMasterIdLst>
    <p:handoutMasterId r:id="rId10"/>
  </p:handoutMasterIdLst>
  <p:sldIdLst>
    <p:sldId id="491" r:id="rId2"/>
    <p:sldId id="592" r:id="rId3"/>
    <p:sldId id="593" r:id="rId4"/>
    <p:sldId id="594" r:id="rId5"/>
    <p:sldId id="597" r:id="rId6"/>
    <p:sldId id="595" r:id="rId7"/>
    <p:sldId id="570" r:id="rId8"/>
  </p:sldIdLst>
  <p:sldSz cx="9144000" cy="5143500" type="screen16x9"/>
  <p:notesSz cx="6858000" cy="9296400"/>
  <p:embeddedFontLst>
    <p:embeddedFont>
      <p:font typeface="Garamond" panose="02020404030301010803" pitchFamily="18" charset="0"/>
      <p:regular r:id="rId11"/>
      <p:bold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3" userDrawn="1">
          <p15:clr>
            <a:srgbClr val="A4A3A4"/>
          </p15:clr>
        </p15:guide>
        <p15:guide id="2" orient="horz" pos="264" userDrawn="1">
          <p15:clr>
            <a:srgbClr val="A4A3A4"/>
          </p15:clr>
        </p15:guide>
        <p15:guide id="3" orient="horz" pos="2904" userDrawn="1">
          <p15:clr>
            <a:srgbClr val="A4A3A4"/>
          </p15:clr>
        </p15:guide>
        <p15:guide id="4" orient="horz" pos="418" userDrawn="1">
          <p15:clr>
            <a:srgbClr val="A4A3A4"/>
          </p15:clr>
        </p15:guide>
        <p15:guide id="5" pos="576" userDrawn="1">
          <p15:clr>
            <a:srgbClr val="A4A3A4"/>
          </p15:clr>
        </p15:guide>
        <p15:guide id="6" pos="5158" userDrawn="1">
          <p15:clr>
            <a:srgbClr val="A4A3A4"/>
          </p15:clr>
        </p15:guide>
        <p15:guide id="7" pos="2934" userDrawn="1">
          <p15:clr>
            <a:srgbClr val="A4A3A4"/>
          </p15:clr>
        </p15:guide>
        <p15:guide id="8" pos="5089"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76">
          <p15:clr>
            <a:srgbClr val="A4A3A4"/>
          </p15:clr>
        </p15:guide>
        <p15:guide id="2" orient="horz" pos="5484">
          <p15:clr>
            <a:srgbClr val="A4A3A4"/>
          </p15:clr>
        </p15:guide>
        <p15:guide id="3" orient="horz" pos="5670">
          <p15:clr>
            <a:srgbClr val="A4A3A4"/>
          </p15:clr>
        </p15:guide>
        <p15:guide id="4" pos="302">
          <p15:clr>
            <a:srgbClr val="A4A3A4"/>
          </p15:clr>
        </p15:guide>
        <p15:guide id="5" pos="39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9011" autoAdjust="0"/>
  </p:normalViewPr>
  <p:slideViewPr>
    <p:cSldViewPr snapToGrid="0" showGuides="1">
      <p:cViewPr varScale="1">
        <p:scale>
          <a:sx n="85" d="100"/>
          <a:sy n="85" d="100"/>
        </p:scale>
        <p:origin x="906" y="84"/>
      </p:cViewPr>
      <p:guideLst>
        <p:guide orient="horz" pos="2833"/>
        <p:guide orient="horz" pos="264"/>
        <p:guide orient="horz" pos="2904"/>
        <p:guide orient="horz" pos="418"/>
        <p:guide pos="576"/>
        <p:guide pos="5158"/>
        <p:guide pos="2934"/>
        <p:guide pos="5089"/>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6"/>
        <p:guide orient="horz" pos="5484"/>
        <p:guide orient="horz" pos="5670"/>
        <p:guide pos="302"/>
        <p:guide pos="399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9439" y="2181230"/>
            <a:ext cx="7069512" cy="516255"/>
          </a:xfrm>
        </p:spPr>
        <p:txBody>
          <a:bodyPr/>
          <a:lstStyle/>
          <a:p>
            <a:pPr algn="l"/>
            <a:r>
              <a:rPr lang="en-US" dirty="0"/>
              <a:t>Course Title - </a:t>
            </a:r>
            <a:r>
              <a:rPr lang="en-GB" altLang="en-US" sz="1800" b="1" dirty="0">
                <a:solidFill>
                  <a:srgbClr val="0070C0"/>
                </a:solidFill>
              </a:rPr>
              <a:t>DevOps</a:t>
            </a:r>
          </a:p>
        </p:txBody>
      </p:sp>
      <p:sp>
        <p:nvSpPr>
          <p:cNvPr id="5" name="Text Placeholder 4"/>
          <p:cNvSpPr>
            <a:spLocks noGrp="1"/>
          </p:cNvSpPr>
          <p:nvPr>
            <p:ph type="body" idx="1"/>
          </p:nvPr>
        </p:nvSpPr>
        <p:spPr/>
        <p:txBody>
          <a:bodyPr/>
          <a:lstStyle/>
          <a:p>
            <a:pPr algn="l"/>
            <a:r>
              <a:rPr lang="en-US" dirty="0"/>
              <a:t>Topic Title - </a:t>
            </a:r>
            <a:r>
              <a:rPr lang="en-US" altLang="en-GB" sz="1800" b="1" dirty="0">
                <a:solidFill>
                  <a:srgbClr val="0070C0"/>
                </a:solidFill>
              </a:rPr>
              <a:t>DevOps Tools and Technologies</a:t>
            </a:r>
            <a:r>
              <a:rPr lang="en-US" sz="1800" b="1" dirty="0">
                <a:solidFill>
                  <a:srgbClr val="0070C0"/>
                </a:solidFill>
              </a:rPr>
              <a:t> </a:t>
            </a:r>
          </a:p>
        </p:txBody>
      </p:sp>
      <p:sp>
        <p:nvSpPr>
          <p:cNvPr id="6" name="Text Placeholder 5"/>
          <p:cNvSpPr>
            <a:spLocks noGrp="1"/>
          </p:cNvSpPr>
          <p:nvPr>
            <p:ph type="body" sz="quarter" idx="10"/>
          </p:nvPr>
        </p:nvSpPr>
        <p:spPr>
          <a:xfrm>
            <a:off x="1039495" y="3597275"/>
            <a:ext cx="7069455" cy="1438910"/>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b="1" dirty="0">
                <a:solidFill>
                  <a:srgbClr val="0070C0"/>
                </a:solidFill>
                <a:latin typeface="+mj-lt"/>
              </a:rPr>
              <a:t>CSE (AI &amp; ML)</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a:t>
            </a:r>
            <a:r>
              <a:rPr lang="en-GB" altLang="en-US" dirty="0"/>
              <a:t> ##/02/2025</a:t>
            </a:r>
            <a:r>
              <a:rPr lang="en-US" dirty="0"/>
              <a:t> </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
        <p:nvSpPr>
          <p:cNvPr id="2" name="Text Box 1"/>
          <p:cNvSpPr txBox="1"/>
          <p:nvPr/>
        </p:nvSpPr>
        <p:spPr>
          <a:xfrm>
            <a:off x="2811780" y="3066098"/>
            <a:ext cx="5080000" cy="337185"/>
          </a:xfrm>
          <a:prstGeom prst="rect">
            <a:avLst/>
          </a:prstGeom>
        </p:spPr>
        <p:txBody>
          <a:bodyPr>
            <a:spAutoFit/>
          </a:bodyPr>
          <a:lstStyle/>
          <a:p>
            <a:r>
              <a:rPr lang="en-US" altLang="en-GB" sz="1600">
                <a:solidFill>
                  <a:srgbClr val="000000"/>
                </a:solidFill>
                <a:latin typeface="Times New Roman" panose="02020603050405020304"/>
                <a:ea typeface="Times New Roman" panose="02020603050405020304"/>
              </a:rPr>
              <a:t> Container Technology – Docker</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2</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pPr marL="0" indent="0"/>
            <a:r>
              <a:rPr lang="en-US" altLang="en-GB" sz="1600" dirty="0" err="1">
                <a:solidFill>
                  <a:srgbClr val="262626"/>
                </a:solidFill>
                <a:latin typeface="Inter"/>
                <a:ea typeface="Inter"/>
                <a:sym typeface="+mn-ea"/>
              </a:rPr>
              <a:t>Container Technology – Docker</a:t>
            </a:r>
          </a:p>
        </p:txBody>
      </p:sp>
      <p:sp>
        <p:nvSpPr>
          <p:cNvPr id="2" name="Rectangle 1">
            <a:extLst>
              <a:ext uri="{FF2B5EF4-FFF2-40B4-BE49-F238E27FC236}">
                <a16:creationId xmlns:a16="http://schemas.microsoft.com/office/drawing/2014/main" id="{0A09C729-4E9E-4DB0-9C80-64A36D8427E0}"/>
              </a:ext>
            </a:extLst>
          </p:cNvPr>
          <p:cNvSpPr/>
          <p:nvPr/>
        </p:nvSpPr>
        <p:spPr>
          <a:xfrm>
            <a:off x="287654" y="521904"/>
            <a:ext cx="7964523" cy="1477328"/>
          </a:xfrm>
          <a:prstGeom prst="rect">
            <a:avLst/>
          </a:prstGeom>
        </p:spPr>
        <p:txBody>
          <a:bodyPr wrap="square">
            <a:spAutoFit/>
          </a:bodyPr>
          <a:lstStyle/>
          <a:p>
            <a:r>
              <a:rPr lang="en-US" dirty="0"/>
              <a:t>Docker is an open-source platform that automates the deployment, scaling, and management of applications within containers. Containers are lightweight, standalone, and executable software packages that include everything needed to run a piece of software, such as the code, runtime, libraries, and dependencies.</a:t>
            </a:r>
            <a:endParaRPr lang="en-IN" dirty="0"/>
          </a:p>
        </p:txBody>
      </p:sp>
      <p:sp>
        <p:nvSpPr>
          <p:cNvPr id="3" name="Rectangle 2">
            <a:extLst>
              <a:ext uri="{FF2B5EF4-FFF2-40B4-BE49-F238E27FC236}">
                <a16:creationId xmlns:a16="http://schemas.microsoft.com/office/drawing/2014/main" id="{4BA2F873-A399-4F04-9878-3F1843639D91}"/>
              </a:ext>
            </a:extLst>
          </p:cNvPr>
          <p:cNvSpPr/>
          <p:nvPr/>
        </p:nvSpPr>
        <p:spPr>
          <a:xfrm>
            <a:off x="287654" y="2102036"/>
            <a:ext cx="2723823" cy="369332"/>
          </a:xfrm>
          <a:prstGeom prst="rect">
            <a:avLst/>
          </a:prstGeom>
        </p:spPr>
        <p:txBody>
          <a:bodyPr wrap="none">
            <a:spAutoFit/>
          </a:bodyPr>
          <a:lstStyle/>
          <a:p>
            <a:r>
              <a:rPr lang="en-IN" dirty="0"/>
              <a:t>Key Concepts in Docker:</a:t>
            </a:r>
          </a:p>
        </p:txBody>
      </p:sp>
      <p:sp>
        <p:nvSpPr>
          <p:cNvPr id="8" name="Rectangle 7">
            <a:extLst>
              <a:ext uri="{FF2B5EF4-FFF2-40B4-BE49-F238E27FC236}">
                <a16:creationId xmlns:a16="http://schemas.microsoft.com/office/drawing/2014/main" id="{04EEA7E1-6D13-4731-8675-706F01FD865A}"/>
              </a:ext>
            </a:extLst>
          </p:cNvPr>
          <p:cNvSpPr/>
          <p:nvPr/>
        </p:nvSpPr>
        <p:spPr>
          <a:xfrm>
            <a:off x="287654" y="2956790"/>
            <a:ext cx="8568692" cy="923330"/>
          </a:xfrm>
          <a:prstGeom prst="rect">
            <a:avLst/>
          </a:prstGeom>
        </p:spPr>
        <p:txBody>
          <a:bodyPr wrap="square">
            <a:spAutoFit/>
          </a:bodyPr>
          <a:lstStyle/>
          <a:p>
            <a:r>
              <a:rPr lang="en-US" b="1" dirty="0"/>
              <a:t>Container</a:t>
            </a:r>
            <a:r>
              <a:rPr lang="en-US" dirty="0"/>
              <a:t>: A container is a standardized unit of software that packages the code and all its dependencies so the application can run consistently across different computing environments.</a:t>
            </a:r>
            <a:endParaRPr lang="en-IN"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3</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pPr marL="0" indent="0"/>
            <a:r>
              <a:rPr lang="en-US" altLang="en-GB" sz="1600" dirty="0" err="1">
                <a:solidFill>
                  <a:srgbClr val="262626"/>
                </a:solidFill>
                <a:latin typeface="Inter"/>
                <a:ea typeface="Inter"/>
                <a:sym typeface="+mn-ea"/>
              </a:rPr>
              <a:t>Container Technology – Docker</a:t>
            </a:r>
          </a:p>
        </p:txBody>
      </p:sp>
      <p:sp>
        <p:nvSpPr>
          <p:cNvPr id="5" name="Rectangle 4">
            <a:extLst>
              <a:ext uri="{FF2B5EF4-FFF2-40B4-BE49-F238E27FC236}">
                <a16:creationId xmlns:a16="http://schemas.microsoft.com/office/drawing/2014/main" id="{441D2D22-3BEA-48D3-A0D6-BF405B8CBF9E}"/>
              </a:ext>
            </a:extLst>
          </p:cNvPr>
          <p:cNvSpPr/>
          <p:nvPr/>
        </p:nvSpPr>
        <p:spPr>
          <a:xfrm>
            <a:off x="143693" y="540425"/>
            <a:ext cx="8579555" cy="2031325"/>
          </a:xfrm>
          <a:prstGeom prst="rect">
            <a:avLst/>
          </a:prstGeom>
        </p:spPr>
        <p:txBody>
          <a:bodyPr wrap="square">
            <a:spAutoFit/>
          </a:bodyPr>
          <a:lstStyle/>
          <a:p>
            <a:r>
              <a:rPr lang="en-US" b="1" dirty="0"/>
              <a:t>Docker Engine</a:t>
            </a:r>
            <a:r>
              <a:rPr lang="en-US" dirty="0"/>
              <a:t>: The Docker Engine is the runtime that runs and manages containers. It includes:</a:t>
            </a:r>
          </a:p>
          <a:p>
            <a:pPr>
              <a:buFont typeface="Arial" panose="020B0604020202020204" pitchFamily="34" charset="0"/>
              <a:buChar char="•"/>
            </a:pPr>
            <a:r>
              <a:rPr lang="en-US" b="1" dirty="0"/>
              <a:t>Docker Daemon</a:t>
            </a:r>
            <a:r>
              <a:rPr lang="en-US" dirty="0"/>
              <a:t>: A server that runs in the background and manages Docker containers.</a:t>
            </a:r>
          </a:p>
          <a:p>
            <a:pPr>
              <a:buFont typeface="Arial" panose="020B0604020202020204" pitchFamily="34" charset="0"/>
              <a:buChar char="•"/>
            </a:pPr>
            <a:r>
              <a:rPr lang="en-US" b="1" dirty="0"/>
              <a:t>Docker CLI</a:t>
            </a:r>
            <a:r>
              <a:rPr lang="en-US" dirty="0"/>
              <a:t>: A command-line interface to interact with Docker.</a:t>
            </a:r>
          </a:p>
          <a:p>
            <a:pPr>
              <a:buFont typeface="Arial" panose="020B0604020202020204" pitchFamily="34" charset="0"/>
              <a:buChar char="•"/>
            </a:pPr>
            <a:r>
              <a:rPr lang="en-US" b="1" dirty="0"/>
              <a:t>Docker API</a:t>
            </a:r>
            <a:r>
              <a:rPr lang="en-US" dirty="0"/>
              <a:t>: Allows other programs to communicate with Docker to manage containers.</a:t>
            </a:r>
          </a:p>
        </p:txBody>
      </p:sp>
      <p:sp>
        <p:nvSpPr>
          <p:cNvPr id="6" name="Rectangle 5">
            <a:extLst>
              <a:ext uri="{FF2B5EF4-FFF2-40B4-BE49-F238E27FC236}">
                <a16:creationId xmlns:a16="http://schemas.microsoft.com/office/drawing/2014/main" id="{0B2D8FBA-9D09-4949-A927-11012564ABA6}"/>
              </a:ext>
            </a:extLst>
          </p:cNvPr>
          <p:cNvSpPr/>
          <p:nvPr/>
        </p:nvSpPr>
        <p:spPr>
          <a:xfrm>
            <a:off x="237064" y="2571750"/>
            <a:ext cx="8048977" cy="646331"/>
          </a:xfrm>
          <a:prstGeom prst="rect">
            <a:avLst/>
          </a:prstGeom>
        </p:spPr>
        <p:txBody>
          <a:bodyPr wrap="square">
            <a:spAutoFit/>
          </a:bodyPr>
          <a:lstStyle/>
          <a:p>
            <a:r>
              <a:rPr lang="en-US" b="1" dirty="0"/>
              <a:t>Docker Image</a:t>
            </a:r>
            <a:r>
              <a:rPr lang="en-US" dirty="0"/>
              <a:t>: A Docker image is a read-only template that contains the application code, libraries, and dependencies required to run a container</a:t>
            </a:r>
            <a:endParaRPr lang="en-IN" dirty="0"/>
          </a:p>
        </p:txBody>
      </p:sp>
      <p:sp>
        <p:nvSpPr>
          <p:cNvPr id="9" name="Rectangle 8">
            <a:extLst>
              <a:ext uri="{FF2B5EF4-FFF2-40B4-BE49-F238E27FC236}">
                <a16:creationId xmlns:a16="http://schemas.microsoft.com/office/drawing/2014/main" id="{52A0FD83-4405-4BCD-98E2-31F8D13B5ACF}"/>
              </a:ext>
            </a:extLst>
          </p:cNvPr>
          <p:cNvSpPr/>
          <p:nvPr/>
        </p:nvSpPr>
        <p:spPr>
          <a:xfrm>
            <a:off x="237064" y="3140599"/>
            <a:ext cx="8048977" cy="369332"/>
          </a:xfrm>
          <a:prstGeom prst="rect">
            <a:avLst/>
          </a:prstGeom>
        </p:spPr>
        <p:txBody>
          <a:bodyPr wrap="square">
            <a:spAutoFit/>
          </a:bodyPr>
          <a:lstStyle/>
          <a:p>
            <a:r>
              <a:rPr lang="en-US" b="1" dirty="0"/>
              <a:t>Docker Container</a:t>
            </a:r>
            <a:r>
              <a:rPr lang="en-US" dirty="0"/>
              <a:t>: A container is a running instance of a Docker image.</a:t>
            </a:r>
            <a:endParaRPr lang="en-IN" dirty="0"/>
          </a:p>
        </p:txBody>
      </p:sp>
      <p:sp>
        <p:nvSpPr>
          <p:cNvPr id="12" name="Rectangle 3">
            <a:extLst>
              <a:ext uri="{FF2B5EF4-FFF2-40B4-BE49-F238E27FC236}">
                <a16:creationId xmlns:a16="http://schemas.microsoft.com/office/drawing/2014/main" id="{B0AE2FB4-B2B7-4043-A6C1-70A89F47C490}"/>
              </a:ext>
            </a:extLst>
          </p:cNvPr>
          <p:cNvSpPr>
            <a:spLocks noChangeArrowheads="1"/>
          </p:cNvSpPr>
          <p:nvPr/>
        </p:nvSpPr>
        <p:spPr bwMode="auto">
          <a:xfrm>
            <a:off x="237064" y="3679745"/>
            <a:ext cx="84528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Dockerfile</a:t>
            </a:r>
            <a:r>
              <a:rPr kumimoji="0" lang="en-US" altLang="en-US" sz="1800" b="0" i="0" u="none" strike="noStrike" cap="none" normalizeH="0" baseline="0" dirty="0">
                <a:ln>
                  <a:noFill/>
                </a:ln>
                <a:solidFill>
                  <a:schemeClr val="tx1"/>
                </a:solidFill>
                <a:effectLst/>
                <a:latin typeface="Arial" panose="020B0604020202020204" pitchFamily="34" charset="0"/>
              </a:rPr>
              <a:t>: A </a:t>
            </a:r>
            <a:r>
              <a:rPr lang="en-US" altLang="en-US" dirty="0" err="1"/>
              <a:t>Dockerfile</a:t>
            </a:r>
            <a:r>
              <a:rPr kumimoji="0" lang="en-US" altLang="en-US" sz="800" b="0" i="0" u="none" strike="noStrike" cap="none" normalizeH="0" baseline="0" dirty="0">
                <a:ln>
                  <a:noFill/>
                </a:ln>
                <a:solidFill>
                  <a:schemeClr val="tx1"/>
                </a:solidFill>
                <a:effectLst/>
              </a:rPr>
              <a:t> </a:t>
            </a:r>
            <a:r>
              <a:rPr lang="en-US" altLang="en-US" dirty="0"/>
              <a:t>is a script that contains a series of instructions on how to build a Docker image. It defines things like the base image, dependencies, file copies, environment variables, and commands to run inside the container. </a:t>
            </a:r>
          </a:p>
        </p:txBody>
      </p:sp>
    </p:spTree>
    <p:extLst>
      <p:ext uri="{BB962C8B-B14F-4D97-AF65-F5344CB8AC3E}">
        <p14:creationId xmlns:p14="http://schemas.microsoft.com/office/powerpoint/2010/main" val="5207378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4</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pPr marL="0" indent="0"/>
            <a:r>
              <a:rPr lang="en-US" altLang="en-GB" sz="1600" dirty="0" err="1">
                <a:solidFill>
                  <a:srgbClr val="262626"/>
                </a:solidFill>
                <a:latin typeface="Inter"/>
                <a:ea typeface="Inter"/>
                <a:sym typeface="+mn-ea"/>
              </a:rPr>
              <a:t>Container Technology – Docker</a:t>
            </a:r>
          </a:p>
        </p:txBody>
      </p:sp>
      <p:sp>
        <p:nvSpPr>
          <p:cNvPr id="2" name="Rectangle 1">
            <a:extLst>
              <a:ext uri="{FF2B5EF4-FFF2-40B4-BE49-F238E27FC236}">
                <a16:creationId xmlns:a16="http://schemas.microsoft.com/office/drawing/2014/main" id="{52128BDF-9DD4-4594-B96D-B6482D4A8003}"/>
              </a:ext>
            </a:extLst>
          </p:cNvPr>
          <p:cNvSpPr/>
          <p:nvPr/>
        </p:nvSpPr>
        <p:spPr>
          <a:xfrm>
            <a:off x="175846" y="698125"/>
            <a:ext cx="8159261" cy="923330"/>
          </a:xfrm>
          <a:prstGeom prst="rect">
            <a:avLst/>
          </a:prstGeom>
        </p:spPr>
        <p:txBody>
          <a:bodyPr wrap="square">
            <a:spAutoFit/>
          </a:bodyPr>
          <a:lstStyle/>
          <a:p>
            <a:r>
              <a:rPr lang="en-US" b="1" dirty="0"/>
              <a:t>Docker Hub</a:t>
            </a:r>
            <a:r>
              <a:rPr lang="en-US" dirty="0"/>
              <a:t>: Docker Hub is a cloud-based registry where Docker users can share and distribute Docker images. You can upload your images to Docker Hub, as well as pull pre-built images from the public registry for use.</a:t>
            </a:r>
            <a:endParaRPr lang="en-IN" dirty="0"/>
          </a:p>
        </p:txBody>
      </p:sp>
      <p:sp>
        <p:nvSpPr>
          <p:cNvPr id="3" name="Rectangle 2">
            <a:extLst>
              <a:ext uri="{FF2B5EF4-FFF2-40B4-BE49-F238E27FC236}">
                <a16:creationId xmlns:a16="http://schemas.microsoft.com/office/drawing/2014/main" id="{FD99B71C-B755-43B5-9A5E-04F3FAB069BB}"/>
              </a:ext>
            </a:extLst>
          </p:cNvPr>
          <p:cNvSpPr/>
          <p:nvPr/>
        </p:nvSpPr>
        <p:spPr>
          <a:xfrm>
            <a:off x="279811" y="1621455"/>
            <a:ext cx="7951329" cy="2585323"/>
          </a:xfrm>
          <a:prstGeom prst="rect">
            <a:avLst/>
          </a:prstGeom>
        </p:spPr>
        <p:txBody>
          <a:bodyPr wrap="square">
            <a:spAutoFit/>
          </a:bodyPr>
          <a:lstStyle/>
          <a:p>
            <a:r>
              <a:rPr lang="en-US" b="1" dirty="0"/>
              <a:t>Benefits of Docker:</a:t>
            </a:r>
          </a:p>
          <a:p>
            <a:pPr>
              <a:buFont typeface="+mj-lt"/>
              <a:buAutoNum type="arabicPeriod"/>
            </a:pPr>
            <a:r>
              <a:rPr lang="en-US" b="1" dirty="0"/>
              <a:t>Portability</a:t>
            </a:r>
            <a:r>
              <a:rPr lang="en-US" dirty="0"/>
              <a:t>: Since containers contain everything needed to run the application, they can run consistently across different environments, from development to production.</a:t>
            </a:r>
          </a:p>
          <a:p>
            <a:pPr>
              <a:buFont typeface="+mj-lt"/>
              <a:buAutoNum type="arabicPeriod"/>
            </a:pPr>
            <a:r>
              <a:rPr lang="en-US" b="1" dirty="0"/>
              <a:t>Isolation</a:t>
            </a:r>
            <a:r>
              <a:rPr lang="en-US" dirty="0"/>
              <a:t>: Containers run in isolated environments, which makes it easier to test and run multiple applications on the same host without interference.</a:t>
            </a:r>
          </a:p>
          <a:p>
            <a:pPr>
              <a:buFont typeface="+mj-lt"/>
              <a:buAutoNum type="arabicPeriod"/>
            </a:pPr>
            <a:r>
              <a:rPr lang="en-US" b="1" dirty="0"/>
              <a:t>Scalability</a:t>
            </a:r>
            <a:r>
              <a:rPr lang="en-US" dirty="0"/>
              <a:t>: Docker enables easy scaling by allowing you to deploy multiple containers quickly and efficiently, making it easier to handle increased demand.</a:t>
            </a:r>
          </a:p>
        </p:txBody>
      </p:sp>
    </p:spTree>
    <p:extLst>
      <p:ext uri="{BB962C8B-B14F-4D97-AF65-F5344CB8AC3E}">
        <p14:creationId xmlns:p14="http://schemas.microsoft.com/office/powerpoint/2010/main" val="21408984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5</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pPr marL="0" indent="0"/>
            <a:r>
              <a:rPr lang="en-US" altLang="en-GB" sz="1600" dirty="0" err="1">
                <a:solidFill>
                  <a:srgbClr val="262626"/>
                </a:solidFill>
                <a:latin typeface="Inter"/>
                <a:ea typeface="Inter"/>
                <a:sym typeface="+mn-ea"/>
              </a:rPr>
              <a:t>Container Technology – Docker</a:t>
            </a:r>
          </a:p>
        </p:txBody>
      </p:sp>
      <p:sp>
        <p:nvSpPr>
          <p:cNvPr id="2" name="Rectangle 1">
            <a:extLst>
              <a:ext uri="{FF2B5EF4-FFF2-40B4-BE49-F238E27FC236}">
                <a16:creationId xmlns:a16="http://schemas.microsoft.com/office/drawing/2014/main" id="{4EE956FF-E0FE-4C83-908F-5E3A950B687B}"/>
              </a:ext>
            </a:extLst>
          </p:cNvPr>
          <p:cNvSpPr/>
          <p:nvPr/>
        </p:nvSpPr>
        <p:spPr>
          <a:xfrm>
            <a:off x="203200" y="1012537"/>
            <a:ext cx="8262873" cy="2308324"/>
          </a:xfrm>
          <a:prstGeom prst="rect">
            <a:avLst/>
          </a:prstGeom>
        </p:spPr>
        <p:txBody>
          <a:bodyPr wrap="square">
            <a:spAutoFit/>
          </a:bodyPr>
          <a:lstStyle/>
          <a:p>
            <a:pPr>
              <a:buFont typeface="+mj-lt"/>
              <a:buAutoNum type="arabicPeriod"/>
            </a:pPr>
            <a:r>
              <a:rPr lang="en-US" b="1" dirty="0"/>
              <a:t>Efficiency</a:t>
            </a:r>
            <a:r>
              <a:rPr lang="en-US" dirty="0"/>
              <a:t>: Containers share the same OS kernel, so they are lightweight and require fewer resources than virtual machines. This leads to faster startup times and less overhead.</a:t>
            </a:r>
          </a:p>
          <a:p>
            <a:pPr>
              <a:buFont typeface="+mj-lt"/>
              <a:buAutoNum type="arabicPeriod"/>
            </a:pPr>
            <a:r>
              <a:rPr lang="en-US" b="1" dirty="0"/>
              <a:t>Version Control</a:t>
            </a:r>
            <a:r>
              <a:rPr lang="en-US" dirty="0"/>
              <a:t>: Docker images are versioned and stored in repositories (like Docker Hub), allowing you to track and roll back changes easily.</a:t>
            </a:r>
          </a:p>
          <a:p>
            <a:pPr>
              <a:buFont typeface="+mj-lt"/>
              <a:buAutoNum type="arabicPeriod"/>
            </a:pPr>
            <a:r>
              <a:rPr lang="en-US" b="1" dirty="0"/>
              <a:t>Integration with CI/CD</a:t>
            </a:r>
            <a:r>
              <a:rPr lang="en-US" dirty="0"/>
              <a:t>: Docker integrates seamlessly with Continuous Integration/Continuous Deployment (CI/CD) pipelines, enabling automated testing, building, and deployment of applications</a:t>
            </a:r>
          </a:p>
        </p:txBody>
      </p:sp>
    </p:spTree>
    <p:extLst>
      <p:ext uri="{BB962C8B-B14F-4D97-AF65-F5344CB8AC3E}">
        <p14:creationId xmlns:p14="http://schemas.microsoft.com/office/powerpoint/2010/main" val="4538431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6</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pPr marL="0" indent="0"/>
            <a:r>
              <a:rPr lang="en-US" altLang="en-GB" sz="1600" dirty="0" err="1">
                <a:solidFill>
                  <a:srgbClr val="262626"/>
                </a:solidFill>
                <a:latin typeface="Inter"/>
                <a:ea typeface="Inter"/>
                <a:sym typeface="+mn-ea"/>
              </a:rPr>
              <a:t>Container Technology – Docker</a:t>
            </a:r>
          </a:p>
        </p:txBody>
      </p:sp>
      <p:sp>
        <p:nvSpPr>
          <p:cNvPr id="2" name="Rectangle 1">
            <a:extLst>
              <a:ext uri="{FF2B5EF4-FFF2-40B4-BE49-F238E27FC236}">
                <a16:creationId xmlns:a16="http://schemas.microsoft.com/office/drawing/2014/main" id="{9200C99E-0A53-4751-8AAF-B929CF88C078}"/>
              </a:ext>
            </a:extLst>
          </p:cNvPr>
          <p:cNvSpPr/>
          <p:nvPr/>
        </p:nvSpPr>
        <p:spPr>
          <a:xfrm>
            <a:off x="86360" y="553567"/>
            <a:ext cx="8244840" cy="1754326"/>
          </a:xfrm>
          <a:prstGeom prst="rect">
            <a:avLst/>
          </a:prstGeom>
        </p:spPr>
        <p:txBody>
          <a:bodyPr wrap="square">
            <a:spAutoFit/>
          </a:bodyPr>
          <a:lstStyle/>
          <a:p>
            <a:r>
              <a:rPr lang="en-US" b="1" dirty="0"/>
              <a:t>DevOps: Monitoring Tools</a:t>
            </a:r>
          </a:p>
          <a:p>
            <a:r>
              <a:rPr lang="en-US" dirty="0"/>
              <a:t>Monitoring is a crucial part of the </a:t>
            </a:r>
            <a:r>
              <a:rPr lang="en-US" b="1" dirty="0"/>
              <a:t>DevOps</a:t>
            </a:r>
            <a:r>
              <a:rPr lang="en-US" dirty="0"/>
              <a:t> lifecycle. It involves continuously observing and tracking the health, performance, and availability of applications, services, and infrastructure. By utilizing monitoring tools, DevOps teams can ensure that issues are identified and addressed proactively, helping to maintain a seamless user experience and minimize downtime.</a:t>
            </a:r>
          </a:p>
        </p:txBody>
      </p:sp>
      <p:sp>
        <p:nvSpPr>
          <p:cNvPr id="3" name="Rectangle 2">
            <a:extLst>
              <a:ext uri="{FF2B5EF4-FFF2-40B4-BE49-F238E27FC236}">
                <a16:creationId xmlns:a16="http://schemas.microsoft.com/office/drawing/2014/main" id="{65DD7450-F609-418E-958B-0C417CD91014}"/>
              </a:ext>
            </a:extLst>
          </p:cNvPr>
          <p:cNvSpPr/>
          <p:nvPr/>
        </p:nvSpPr>
        <p:spPr>
          <a:xfrm>
            <a:off x="137936" y="2343164"/>
            <a:ext cx="8585312" cy="2246769"/>
          </a:xfrm>
          <a:prstGeom prst="rect">
            <a:avLst/>
          </a:prstGeom>
        </p:spPr>
        <p:txBody>
          <a:bodyPr wrap="square">
            <a:spAutoFit/>
          </a:bodyPr>
          <a:lstStyle/>
          <a:p>
            <a:r>
              <a:rPr lang="en-US" sz="1400" b="1" dirty="0"/>
              <a:t>Key Areas of Monitoring:</a:t>
            </a:r>
          </a:p>
          <a:p>
            <a:pPr>
              <a:buFont typeface="+mj-lt"/>
              <a:buAutoNum type="arabicPeriod"/>
            </a:pPr>
            <a:r>
              <a:rPr lang="en-US" sz="1400" b="1" dirty="0"/>
              <a:t>Infrastructure Monitoring</a:t>
            </a:r>
            <a:r>
              <a:rPr lang="en-US" sz="1400" dirty="0"/>
              <a:t>: Tracks the performance and availability of hardware, operating systems, networks, and virtual machines.</a:t>
            </a:r>
          </a:p>
          <a:p>
            <a:pPr>
              <a:buFont typeface="+mj-lt"/>
              <a:buAutoNum type="arabicPeriod"/>
            </a:pPr>
            <a:r>
              <a:rPr lang="en-US" sz="1400" b="1" dirty="0"/>
              <a:t>Application Monitoring</a:t>
            </a:r>
            <a:r>
              <a:rPr lang="en-US" sz="1400" dirty="0"/>
              <a:t>: Focuses on monitoring the performance, availability, and health of applications.</a:t>
            </a:r>
          </a:p>
          <a:p>
            <a:pPr>
              <a:buFont typeface="+mj-lt"/>
              <a:buAutoNum type="arabicPeriod"/>
            </a:pPr>
            <a:r>
              <a:rPr lang="en-US" sz="1400" b="1" dirty="0"/>
              <a:t>Log Management and Analysis</a:t>
            </a:r>
            <a:r>
              <a:rPr lang="en-US" sz="1400" dirty="0"/>
              <a:t>: Involves capturing, aggregating, and analyzing logs generated by applications and infrastructure to identify issues.</a:t>
            </a:r>
          </a:p>
          <a:p>
            <a:pPr>
              <a:buFont typeface="+mj-lt"/>
              <a:buAutoNum type="arabicPeriod"/>
            </a:pPr>
            <a:r>
              <a:rPr lang="en-US" sz="1400" b="1" dirty="0"/>
              <a:t>Real-Time Monitoring</a:t>
            </a:r>
            <a:r>
              <a:rPr lang="en-US" sz="1400" dirty="0"/>
              <a:t>: Provides live insights into system performance and alerts on issues as they happen.</a:t>
            </a:r>
          </a:p>
          <a:p>
            <a:pPr>
              <a:buFont typeface="+mj-lt"/>
              <a:buAutoNum type="arabicPeriod"/>
            </a:pPr>
            <a:r>
              <a:rPr lang="en-US" sz="1400" b="1" dirty="0"/>
              <a:t>Security Monitoring</a:t>
            </a:r>
            <a:r>
              <a:rPr lang="en-US" sz="1400" dirty="0"/>
              <a:t>: Focuses on detecting vulnerabilities and potential threats in the infrastructure and applications.</a:t>
            </a:r>
          </a:p>
        </p:txBody>
      </p:sp>
    </p:spTree>
    <p:extLst>
      <p:ext uri="{BB962C8B-B14F-4D97-AF65-F5344CB8AC3E}">
        <p14:creationId xmlns:p14="http://schemas.microsoft.com/office/powerpoint/2010/main" val="42336802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l"/>
            <a:r>
              <a:rPr lang="en-GB" altLang="en-US" dirty="0"/>
              <a:t>Thank You</a:t>
            </a:r>
            <a:endParaRPr lang="en-GB" altLang="en-US" sz="1800" b="1" dirty="0">
              <a:solidFill>
                <a:srgbClr val="0070C0"/>
              </a:solidFill>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7</a:t>
            </a:fld>
            <a:endParaRPr lang="en-IN" dirty="0"/>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On-screen Show (16:9)</PresentationFormat>
  <Paragraphs>47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Wingdings</vt:lpstr>
      <vt:lpstr>Inter</vt:lpstr>
      <vt:lpstr>Arial</vt:lpstr>
      <vt:lpstr>Garamond</vt:lpstr>
      <vt:lpstr>Times New Roman</vt:lpstr>
      <vt:lpstr>MC Powerpoint Template</vt:lpstr>
      <vt:lpstr>Course Title - DevOps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cp:revision>
  <dcterms:created xsi:type="dcterms:W3CDTF">2016-09-09T13:34:00Z</dcterms:created>
  <dcterms:modified xsi:type="dcterms:W3CDTF">2025-03-20T16:09:53Z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59B43F18C2364ABAA64F7D154AAA5294_13</vt:lpwstr>
  </property>
  <property fmtid="{D5CDD505-2E9C-101B-9397-08002B2CF9AE}" pid="3" name="KSOProductBuildVer">
    <vt:lpwstr>2057-12.2.0.20323</vt:lpwstr>
  </property>
</Properties>
</file>