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491" r:id="rId3"/>
    <p:sldId id="592" r:id="rId5"/>
    <p:sldId id="599" r:id="rId6"/>
    <p:sldId id="600" r:id="rId7"/>
    <p:sldId id="570" r:id="rId8"/>
  </p:sldIdLst>
  <p:sldSz cx="9144000" cy="5143500" type="screen16x9"/>
  <p:notesSz cx="6858000" cy="9296400"/>
  <p:embeddedFontLst>
    <p:embeddedFont>
      <p:font typeface="Roboto" panose="02000000000000000000" pitchFamily="2" charset="0"/>
      <p:regular r:id="rId13"/>
      <p:bold r:id="rId14"/>
    </p:embeddedFont>
    <p:embeddedFont>
      <p:font typeface="Garamond" panose="02020404030301010803" charset="0"/>
      <p:regular r:id="rId15"/>
      <p:bold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3" userDrawn="1">
          <p15:clr>
            <a:srgbClr val="A4A3A4"/>
          </p15:clr>
        </p15:guide>
        <p15:guide id="2" orient="horz" pos="264" userDrawn="1">
          <p15:clr>
            <a:srgbClr val="A4A3A4"/>
          </p15:clr>
        </p15:guide>
        <p15:guide id="3" orient="horz" pos="2904" userDrawn="1">
          <p15:clr>
            <a:srgbClr val="A4A3A4"/>
          </p15:clr>
        </p15:guide>
        <p15:guide id="4" orient="horz" pos="418" userDrawn="1">
          <p15:clr>
            <a:srgbClr val="A4A3A4"/>
          </p15:clr>
        </p15:guide>
        <p15:guide id="5" pos="576" userDrawn="1">
          <p15:clr>
            <a:srgbClr val="A4A3A4"/>
          </p15:clr>
        </p15:guide>
        <p15:guide id="6" pos="5158" userDrawn="1">
          <p15:clr>
            <a:srgbClr val="A4A3A4"/>
          </p15:clr>
        </p15:guide>
        <p15:guide id="7" pos="2934" userDrawn="1">
          <p15:clr>
            <a:srgbClr val="A4A3A4"/>
          </p15:clr>
        </p15:guide>
        <p15:guide id="8" pos="5089" userDrawn="1">
          <p15:clr>
            <a:srgbClr val="A4A3A4"/>
          </p15:clr>
        </p15:guide>
        <p15:guide id="9" pos="6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011" autoAdjust="0"/>
  </p:normalViewPr>
  <p:slideViewPr>
    <p:cSldViewPr snapToGrid="0" showGuides="1">
      <p:cViewPr>
        <p:scale>
          <a:sx n="75" d="100"/>
          <a:sy n="75" d="100"/>
        </p:scale>
        <p:origin x="1098" y="102"/>
      </p:cViewPr>
      <p:guideLst>
        <p:guide orient="horz" pos="2833"/>
        <p:guide orient="horz" pos="264"/>
        <p:guide orient="horz" pos="2904"/>
        <p:guide orient="horz" pos="418"/>
        <p:guide pos="576"/>
        <p:guide pos="5158"/>
        <p:guide pos="2934"/>
        <p:guide pos="5089"/>
        <p:guide pos="6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76"/>
        <p:guide orient="horz" pos="5484"/>
        <p:guide orient="horz" pos="5670"/>
        <p:guide pos="302"/>
        <p:guide pos="399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  <a:endParaRPr 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  <a:endParaRPr lang="en-US" dirty="0"/>
          </a:p>
          <a:p>
            <a:pPr marL="0" lvl="0"/>
            <a:r>
              <a:rPr lang="en-US" dirty="0"/>
              <a:t>Department Name</a:t>
            </a:r>
            <a:endParaRPr lang="en-US" dirty="0"/>
          </a:p>
          <a:p>
            <a:pPr marL="0" lvl="0"/>
            <a:r>
              <a:rPr lang="en-US" dirty="0"/>
              <a:t>Presentation Date</a:t>
            </a:r>
            <a:endParaRPr lang="en-US" dirty="0"/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9439" y="2181230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DevOps</a:t>
            </a:r>
            <a:endParaRPr lang="en-GB" altLang="en-US" sz="1800" b="1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Topic Title - </a:t>
            </a:r>
            <a:r>
              <a:rPr lang="en-US" altLang="en-GB" sz="1800" b="1" dirty="0">
                <a:solidFill>
                  <a:srgbClr val="0070C0"/>
                </a:solidFill>
              </a:rPr>
              <a:t>DevOps Tools and Technologies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39495" y="3597275"/>
            <a:ext cx="7069455" cy="1438910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CSE (AI &amp; ML)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altLang="en-US" dirty="0"/>
              <a:t>#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</a:t>
            </a:r>
            <a:r>
              <a:rPr lang="en-GB" altLang="en-US" dirty="0"/>
              <a:t> 04/03/2025</a:t>
            </a:r>
            <a:r>
              <a:rPr lang="en-US" dirty="0"/>
              <a:t> 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  <p:sp>
        <p:nvSpPr>
          <p:cNvPr id="2" name="Text Box 1"/>
          <p:cNvSpPr txBox="1"/>
          <p:nvPr/>
        </p:nvSpPr>
        <p:spPr>
          <a:xfrm>
            <a:off x="2811780" y="306609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en-GB" sz="16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Container Technology – Docker</a:t>
            </a:r>
            <a:endParaRPr lang="en-US" altLang="en-GB"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B327F5A-7D8F-4012-9A1A-2197D74A174F}" type="slidenum">
              <a:rPr lang="en-IN" smtClean="0"/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60" y="173355"/>
            <a:ext cx="4572000" cy="24574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p>
            <a:pPr marL="0" indent="0"/>
            <a:r>
              <a:rPr lang="en-US" altLang="en-GB" sz="1600" dirty="0" err="1" smtClean="0">
                <a:solidFill>
                  <a:srgbClr val="262626"/>
                </a:solidFill>
                <a:latin typeface="Inter"/>
                <a:ea typeface="Inter"/>
                <a:sym typeface="+mn-ea"/>
              </a:rPr>
              <a:t>Container Technology – Docker</a:t>
            </a:r>
            <a:endParaRPr lang="en-US" altLang="en-GB" sz="1600" dirty="0" err="1" smtClean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6360" y="496570"/>
            <a:ext cx="817943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/>
              <a:t>Container technology, specifically Docker, has revolutionized the way we build, package, and deploy applications.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207645" y="1014730"/>
            <a:ext cx="8773160" cy="360108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r>
              <a:rPr sz="1300" b="1"/>
              <a:t>What is Docker?</a:t>
            </a:r>
            <a:endParaRPr sz="1300" b="1"/>
          </a:p>
          <a:p>
            <a:r>
              <a:rPr sz="1300"/>
              <a:t>Docker is a platform for developing, shipping, and running applications in isolated environments called containers. A container packages an application and all its dependencies (libraries, binaries, configuration files) into a single unit, ensuring consistency across different environments, from development to production.</a:t>
            </a:r>
            <a:endParaRPr sz="1300"/>
          </a:p>
          <a:p>
            <a:pPr>
              <a:spcAft>
                <a:spcPct val="60000"/>
              </a:spcAft>
            </a:pPr>
            <a:r>
              <a:rPr sz="1300" b="1"/>
              <a:t>Key Concepts of Docker:</a:t>
            </a:r>
            <a:endParaRPr sz="1300" b="1"/>
          </a:p>
          <a:p>
            <a:pPr>
              <a:buAutoNum type="arabicPeriod"/>
            </a:pPr>
            <a:r>
              <a:rPr sz="1300" b="1"/>
              <a:t>Docker Images</a:t>
            </a:r>
            <a:r>
              <a:rPr sz="1300"/>
              <a:t>: These are read-only templates that define what is inside a container. An image contains everything needed to run an application—its code, runtime, libraries, and system tools. Docker images can be shared and stored in registries like Docker Hub.</a:t>
            </a:r>
            <a:endParaRPr sz="1300"/>
          </a:p>
          <a:p>
            <a:pPr>
              <a:buAutoNum type="arabicPeriod"/>
            </a:pPr>
            <a:r>
              <a:rPr sz="1300" b="1"/>
              <a:t>Docker Containers</a:t>
            </a:r>
            <a:r>
              <a:rPr sz="1300"/>
              <a:t>: These are the runtime instances of Docker images. Containers are lightweight, portable, and execute the applications defined in the Docker images in a consistent manner across various environments.</a:t>
            </a:r>
            <a:endParaRPr sz="1300"/>
          </a:p>
          <a:p>
            <a:pPr>
              <a:buAutoNum type="arabicPeriod"/>
            </a:pPr>
            <a:r>
              <a:rPr sz="1300" b="1"/>
              <a:t>Dockerfile</a:t>
            </a:r>
            <a:r>
              <a:rPr sz="1300"/>
              <a:t>: This is a script containing a set of instructions on how to build a Docker image. It defines the base image, adds files, installs dependencies, and configures the application.</a:t>
            </a:r>
            <a:endParaRPr sz="1300"/>
          </a:p>
          <a:p>
            <a:pPr>
              <a:buAutoNum type="arabicPeriod"/>
            </a:pPr>
            <a:r>
              <a:rPr sz="1300" b="1"/>
              <a:t>Docker Compose</a:t>
            </a:r>
            <a:r>
              <a:rPr sz="1300"/>
              <a:t>: This tool allows you to define and manage multi-container applications. It's useful when you have several interdependent services (like a web server, database, etc.) that need to work together in a single Docker environment.</a:t>
            </a:r>
            <a:endParaRPr sz="1300"/>
          </a:p>
          <a:p>
            <a:pPr>
              <a:buAutoNum type="arabicPeriod"/>
            </a:pPr>
            <a:r>
              <a:rPr sz="1300" b="1"/>
              <a:t>Docker Hub</a:t>
            </a:r>
            <a:r>
              <a:rPr sz="1300"/>
              <a:t>: A public registry where you can find and share Docker images. It contains a wide range of pre-built images for different software and frameworks, which helps save time during development.</a:t>
            </a:r>
            <a:endParaRPr sz="130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B327F5A-7D8F-4012-9A1A-2197D74A174F}" type="slidenum">
              <a:rPr lang="en-IN" smtClean="0"/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60" y="173355"/>
            <a:ext cx="4572000" cy="24574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p>
            <a:pPr marL="0" indent="0"/>
            <a:r>
              <a:rPr lang="en-US" altLang="en-GB" sz="1600" dirty="0" err="1" smtClean="0">
                <a:solidFill>
                  <a:srgbClr val="262626"/>
                </a:solidFill>
                <a:latin typeface="Inter"/>
                <a:ea typeface="Inter"/>
                <a:sym typeface="+mn-ea"/>
              </a:rPr>
              <a:t>Container Technology – Docker</a:t>
            </a:r>
            <a:endParaRPr lang="en-US" altLang="en-GB" sz="1600" dirty="0" err="1" smtClean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4465" y="756920"/>
            <a:ext cx="8167370" cy="32105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1600" b="1"/>
              <a:t>Advantages of Docker:</a:t>
            </a:r>
            <a:endParaRPr sz="1600" b="1"/>
          </a:p>
          <a:p>
            <a:pPr>
              <a:buFont typeface="Arial" panose="020B0604020202020204"/>
              <a:buChar char="•"/>
            </a:pPr>
            <a:r>
              <a:rPr sz="1600" b="1"/>
              <a:t>Portability</a:t>
            </a:r>
            <a:r>
              <a:rPr sz="1600"/>
              <a:t>: Docker containers can run on any machine that supports Docker, regardless of underlying OS or environment.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 b="1"/>
              <a:t>Isolation</a:t>
            </a:r>
            <a:r>
              <a:rPr sz="1600"/>
              <a:t>: Each container runs in its isolated environment, ensuring that applications don't interfere with each other.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 b="1"/>
              <a:t>Efficiency</a:t>
            </a:r>
            <a:r>
              <a:rPr sz="1600"/>
              <a:t>: Containers are lightweight compared to traditional virtual machines, as they share the host OS kernel and are more resource-efficient.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 b="1"/>
              <a:t>Scalability</a:t>
            </a:r>
            <a:r>
              <a:rPr sz="1600"/>
              <a:t>: Docker makes it easy to scale applications up or down by adding or removing containers.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 b="1"/>
              <a:t>DevOps Integration</a:t>
            </a:r>
            <a:r>
              <a:rPr sz="1600"/>
              <a:t>: Docker fits well in continuous integration/continuous deployment (CI/CD) pipelines, making it easier to automate the build, testing, and deployment process.</a:t>
            </a:r>
            <a:endParaRPr sz="160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B327F5A-7D8F-4012-9A1A-2197D74A174F}" type="slidenum">
              <a:rPr lang="en-IN" smtClean="0"/>
            </a:fld>
            <a:endParaRPr lang="en-IN" dirty="0"/>
          </a:p>
        </p:txBody>
      </p:sp>
      <p:sp>
        <p:nvSpPr>
          <p:cNvPr id="7" name="Text Box 6"/>
          <p:cNvSpPr txBox="1"/>
          <p:nvPr/>
        </p:nvSpPr>
        <p:spPr>
          <a:xfrm>
            <a:off x="86360" y="173355"/>
            <a:ext cx="4572000" cy="24574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p>
            <a:pPr marL="0" indent="0"/>
            <a:r>
              <a:rPr lang="en-US" altLang="en-GB" sz="1600" dirty="0" err="1" smtClean="0">
                <a:solidFill>
                  <a:srgbClr val="262626"/>
                </a:solidFill>
                <a:latin typeface="Inter"/>
                <a:ea typeface="Inter"/>
                <a:sym typeface="+mn-ea"/>
              </a:rPr>
              <a:t>Container Technology – Docker</a:t>
            </a:r>
            <a:endParaRPr lang="en-US" altLang="en-GB" sz="1600" dirty="0" err="1" smtClean="0">
              <a:solidFill>
                <a:srgbClr val="262626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4480" y="1012190"/>
            <a:ext cx="6827520" cy="23183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Basic Commands: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>
                <a:highlight>
                  <a:srgbClr val="FFFF00"/>
                </a:highlight>
              </a:rPr>
              <a:t>docker run &lt;image&gt;</a:t>
            </a:r>
            <a:r>
              <a:rPr lang="en-GB"/>
              <a:t> </a:t>
            </a:r>
            <a:r>
              <a:t>: Run a container from a specified image.</a:t>
            </a:r>
          </a:p>
          <a:p>
            <a:pPr>
              <a:buFont typeface="Arial" panose="020B0604020202020204"/>
              <a:buChar char="•"/>
            </a:pPr>
            <a:r>
              <a:rPr>
                <a:highlight>
                  <a:srgbClr val="FFFF00"/>
                </a:highlight>
              </a:rPr>
              <a:t>docker build -t &lt;image-name&gt;</a:t>
            </a:r>
            <a:r>
              <a:t>: Build an image from a Dockerfile.</a:t>
            </a:r>
          </a:p>
          <a:p>
            <a:pPr>
              <a:buFont typeface="Arial" panose="020B0604020202020204"/>
              <a:buChar char="•"/>
            </a:pPr>
            <a:r>
              <a:rPr>
                <a:highlight>
                  <a:srgbClr val="FFFF00"/>
                </a:highlight>
              </a:rPr>
              <a:t>docker ps</a:t>
            </a:r>
            <a:r>
              <a:t>: List running containers.</a:t>
            </a:r>
          </a:p>
          <a:p>
            <a:pPr>
              <a:buFont typeface="Arial" panose="020B0604020202020204"/>
              <a:buChar char="•"/>
            </a:pPr>
            <a:r>
              <a:rPr>
                <a:highlight>
                  <a:srgbClr val="FFFF00"/>
                </a:highlight>
              </a:rPr>
              <a:t>docker stop &lt;container&gt;</a:t>
            </a:r>
            <a:r>
              <a:t>: Stop a running container.</a:t>
            </a:r>
          </a:p>
          <a:p>
            <a:pPr>
              <a:buFont typeface="Arial" panose="020B0604020202020204"/>
              <a:buChar char="•"/>
            </a:pPr>
            <a:r>
              <a:rPr>
                <a:highlight>
                  <a:srgbClr val="FFFF00"/>
                </a:highlight>
              </a:rPr>
              <a:t>docker pull &lt;image&gt;</a:t>
            </a:r>
            <a:r>
              <a:t>: Download an image from a Docker registry.</a:t>
            </a:r>
          </a:p>
          <a:p>
            <a:pPr>
              <a:buFont typeface="Arial" panose="020B0604020202020204"/>
              <a:buChar char="•"/>
            </a:pPr>
            <a:r>
              <a:rPr>
                <a:highlight>
                  <a:srgbClr val="FFFF00"/>
                </a:highlight>
              </a:rPr>
              <a:t>docker push &lt;image&gt;</a:t>
            </a:r>
            <a:r>
              <a:t>: Upload an image to a Docker registry.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27355" y="3464560"/>
            <a:ext cx="7640320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/>
              <a:t>Docker has greatly simplified the complexities around application deployment, ensuring that apps run seamlessly in different environments</a:t>
            </a:r>
            <a:endParaRPr sz="160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altLang="en-US" dirty="0"/>
              <a:t>Thank You</a:t>
            </a:r>
            <a:endParaRPr lang="en-GB" altLang="en-US" sz="1800" b="1" dirty="0">
              <a:solidFill>
                <a:srgbClr val="0070C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3069</Words>
  <Application>WPS Presentation</Application>
  <PresentationFormat>On-screen Show (16:9)</PresentationFormat>
  <Paragraphs>58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Roboto</vt:lpstr>
      <vt:lpstr>Times New Roman</vt:lpstr>
      <vt:lpstr>Inter</vt:lpstr>
      <vt:lpstr>Segoe Print</vt:lpstr>
      <vt:lpstr>Arial</vt:lpstr>
      <vt:lpstr>Microsoft YaHei</vt:lpstr>
      <vt:lpstr>Arial Unicode MS</vt:lpstr>
      <vt:lpstr>Garamond</vt:lpstr>
      <vt:lpstr>MC Powerpoint Template</vt:lpstr>
      <vt:lpstr>Course Title - DevOps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mkaru</cp:lastModifiedBy>
  <cp:revision>27</cp:revision>
  <dcterms:created xsi:type="dcterms:W3CDTF">2016-09-09T13:34:00Z</dcterms:created>
  <dcterms:modified xsi:type="dcterms:W3CDTF">2025-03-04T05:52:53Z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59B43F18C2364ABAA64F7D154AAA5294_13</vt:lpwstr>
  </property>
  <property fmtid="{D5CDD505-2E9C-101B-9397-08002B2CF9AE}" pid="3" name="KSOProductBuildVer">
    <vt:lpwstr>2057-12.2.0.20323</vt:lpwstr>
  </property>
</Properties>
</file>