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1"/>
  </p:handoutMasterIdLst>
  <p:sldIdLst>
    <p:sldId id="491" r:id="rId3"/>
    <p:sldId id="592" r:id="rId5"/>
    <p:sldId id="595" r:id="rId6"/>
    <p:sldId id="596" r:id="rId7"/>
    <p:sldId id="597" r:id="rId8"/>
    <p:sldId id="598" r:id="rId9"/>
    <p:sldId id="570" r:id="rId10"/>
  </p:sldIdLst>
  <p:sldSz cx="9144000" cy="5143500" type="screen16x9"/>
  <p:notesSz cx="6858000" cy="9296400"/>
  <p:embeddedFontLst>
    <p:embeddedFont>
      <p:font typeface="Roboto" panose="02000000000000000000" pitchFamily="2" charset="0"/>
      <p:regular r:id="rId15"/>
      <p:bold r:id="rId16"/>
    </p:embeddedFont>
    <p:embeddedFont>
      <p:font typeface="Garamond" panose="02020404030301010803" charset="0"/>
      <p:regular r:id="rId17"/>
      <p:bold r:id="rId18"/>
      <p: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3" userDrawn="1">
          <p15:clr>
            <a:srgbClr val="A4A3A4"/>
          </p15:clr>
        </p15:guide>
        <p15:guide id="2" orient="horz" pos="264" userDrawn="1">
          <p15:clr>
            <a:srgbClr val="A4A3A4"/>
          </p15:clr>
        </p15:guide>
        <p15:guide id="3" orient="horz" pos="2904" userDrawn="1">
          <p15:clr>
            <a:srgbClr val="A4A3A4"/>
          </p15:clr>
        </p15:guide>
        <p15:guide id="4" orient="horz" pos="418" userDrawn="1">
          <p15:clr>
            <a:srgbClr val="A4A3A4"/>
          </p15:clr>
        </p15:guide>
        <p15:guide id="5" pos="576" userDrawn="1">
          <p15:clr>
            <a:srgbClr val="A4A3A4"/>
          </p15:clr>
        </p15:guide>
        <p15:guide id="6" pos="5158" userDrawn="1">
          <p15:clr>
            <a:srgbClr val="A4A3A4"/>
          </p15:clr>
        </p15:guide>
        <p15:guide id="7" pos="2934" userDrawn="1">
          <p15:clr>
            <a:srgbClr val="A4A3A4"/>
          </p15:clr>
        </p15:guide>
        <p15:guide id="8" pos="5089"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33"/>
        <p:guide orient="horz" pos="264"/>
        <p:guide orient="horz" pos="2904"/>
        <p:guide orient="horz" pos="418"/>
        <p:guide pos="576"/>
        <p:guide pos="5158"/>
        <p:guide pos="2934"/>
        <p:guide pos="5089"/>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6"/>
        <p:guide orient="horz" pos="5484"/>
        <p:guide orient="horz" pos="5670"/>
        <p:guide pos="302"/>
        <p:guide pos="3999"/>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2"/>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DevOps</a:t>
            </a:r>
            <a:endParaRPr lang="en-GB" altLang="en-US" sz="1800" b="1" dirty="0">
              <a:solidFill>
                <a:srgbClr val="0070C0"/>
              </a:solidFill>
            </a:endParaRPr>
          </a:p>
        </p:txBody>
      </p:sp>
      <p:sp>
        <p:nvSpPr>
          <p:cNvPr id="5" name="Text Placeholder 4"/>
          <p:cNvSpPr>
            <a:spLocks noGrp="1"/>
          </p:cNvSpPr>
          <p:nvPr>
            <p:ph type="body" idx="1"/>
          </p:nvPr>
        </p:nvSpPr>
        <p:spPr/>
        <p:txBody>
          <a:bodyPr/>
          <a:lstStyle/>
          <a:p>
            <a:pPr algn="l"/>
            <a:r>
              <a:rPr lang="en-US" dirty="0"/>
              <a:t>Topic Title - </a:t>
            </a:r>
            <a:r>
              <a:rPr lang="en-US" altLang="en-GB" sz="1800" b="1" dirty="0">
                <a:solidFill>
                  <a:srgbClr val="0070C0"/>
                </a:solidFill>
              </a:rPr>
              <a:t>DevOps Tools and Technologies</a:t>
            </a:r>
            <a:r>
              <a:rPr lang="en-US" sz="1800" b="1" dirty="0">
                <a:solidFill>
                  <a:srgbClr val="0070C0"/>
                </a:solidFill>
              </a:rPr>
              <a:t> </a:t>
            </a:r>
            <a:endParaRPr lang="en-US" sz="1800" b="1" dirty="0">
              <a:solidFill>
                <a:srgbClr val="0070C0"/>
              </a:solidFill>
            </a:endParaRPr>
          </a:p>
        </p:txBody>
      </p:sp>
      <p:sp>
        <p:nvSpPr>
          <p:cNvPr id="6" name="Text Placeholder 5"/>
          <p:cNvSpPr>
            <a:spLocks noGrp="1"/>
          </p:cNvSpPr>
          <p:nvPr>
            <p:ph type="body" sz="quarter" idx="10"/>
          </p:nvPr>
        </p:nvSpPr>
        <p:spPr>
          <a:xfrm>
            <a:off x="1039495" y="3597275"/>
            <a:ext cx="7069455" cy="1438910"/>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b="1" dirty="0">
                <a:solidFill>
                  <a:srgbClr val="0070C0"/>
                </a:solidFill>
                <a:latin typeface="+mj-lt"/>
              </a:rPr>
              <a:t>CSE (AI &amp; ML)</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a:t>
            </a:r>
            <a:r>
              <a:rPr lang="en-GB" altLang="en-US" dirty="0"/>
              <a:t> 28/02/2025</a:t>
            </a:r>
            <a:r>
              <a:rPr lang="en-US" dirty="0"/>
              <a:t> </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
        <p:nvSpPr>
          <p:cNvPr id="2" name="Text Box 1"/>
          <p:cNvSpPr txBox="1"/>
          <p:nvPr/>
        </p:nvSpPr>
        <p:spPr>
          <a:xfrm>
            <a:off x="2811780" y="3066098"/>
            <a:ext cx="5080000" cy="337185"/>
          </a:xfrm>
          <a:prstGeom prst="rect">
            <a:avLst/>
          </a:prstGeom>
        </p:spPr>
        <p:txBody>
          <a:bodyPr>
            <a:spAutoFit/>
          </a:bodyPr>
          <a:p>
            <a:r>
              <a:rPr lang="en-US" altLang="en-GB" sz="1600">
                <a:solidFill>
                  <a:srgbClr val="000000"/>
                </a:solidFill>
                <a:latin typeface="Times New Roman" panose="02020603050405020304"/>
                <a:ea typeface="Times New Roman" panose="02020603050405020304"/>
              </a:rPr>
              <a:t> Continuous integration tools</a:t>
            </a:r>
            <a:r>
              <a:rPr lang="en-GB" altLang="en-US" sz="1600">
                <a:solidFill>
                  <a:srgbClr val="000000"/>
                </a:solidFill>
                <a:latin typeface="Times New Roman" panose="02020603050405020304"/>
                <a:ea typeface="Times New Roman" panose="02020603050405020304"/>
              </a:rPr>
              <a:t>  -  </a:t>
            </a:r>
            <a:r>
              <a:rPr lang="en-US" altLang="en-GB" sz="1600">
                <a:solidFill>
                  <a:srgbClr val="000000"/>
                </a:solidFill>
                <a:latin typeface="Times New Roman" panose="02020603050405020304"/>
                <a:ea typeface="Times New Roman" panose="02020603050405020304"/>
              </a:rPr>
              <a:t>Jenkins</a:t>
            </a:r>
            <a:endParaRPr lang="en-US" altLang="en-GB" sz="1600">
              <a:solidFill>
                <a:srgbClr val="000000"/>
              </a:solidFill>
              <a:latin typeface="Times New Roman" panose="02020603050405020304"/>
              <a:ea typeface="Times New Roman" panose="02020603050405020304"/>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p:txBody>
          <a:bodyPr/>
          <a:p>
            <a:fld id="{4B327F5A-7D8F-4012-9A1A-2197D74A174F}" type="slidenum">
              <a:rPr lang="en-IN" smtClean="0"/>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p>
            <a:pPr marL="0" indent="0"/>
            <a:r>
              <a:rPr lang="en-US" altLang="en-GB" sz="1600">
                <a:solidFill>
                  <a:srgbClr val="262626"/>
                </a:solidFill>
                <a:latin typeface="Inter"/>
                <a:ea typeface="Inter"/>
                <a:sym typeface="+mn-ea"/>
              </a:rPr>
              <a:t>Build tools – </a:t>
            </a:r>
            <a:r>
              <a:rPr lang="en-US" altLang="en-GB" sz="1600" dirty="0" err="1" smtClean="0">
                <a:solidFill>
                  <a:srgbClr val="262626"/>
                </a:solidFill>
                <a:latin typeface="Inter"/>
                <a:ea typeface="Inter"/>
                <a:sym typeface="+mn-ea"/>
              </a:rPr>
              <a:t>Jenkins</a:t>
            </a:r>
            <a:endParaRPr lang="en-US" altLang="en-GB" sz="1600" dirty="0" err="1" smtClean="0">
              <a:solidFill>
                <a:srgbClr val="262626"/>
              </a:solidFill>
              <a:latin typeface="Inter"/>
              <a:ea typeface="Inter"/>
              <a:sym typeface="+mn-ea"/>
            </a:endParaRPr>
          </a:p>
        </p:txBody>
      </p:sp>
      <p:sp>
        <p:nvSpPr>
          <p:cNvPr id="2" name="Text Box 1"/>
          <p:cNvSpPr txBox="1"/>
          <p:nvPr/>
        </p:nvSpPr>
        <p:spPr>
          <a:xfrm>
            <a:off x="86360" y="664210"/>
            <a:ext cx="8167370" cy="1076325"/>
          </a:xfrm>
          <a:prstGeom prst="rect">
            <a:avLst/>
          </a:prstGeom>
        </p:spPr>
        <p:txBody>
          <a:bodyPr wrap="square">
            <a:spAutoFit/>
          </a:bodyPr>
          <a:p>
            <a:r>
              <a:rPr sz="1600"/>
              <a:t>Jenkins is one of the most widely used continuous integration (CI) tools in the software development world. It is an open-source automation server that helps automate parts of software development, such as building, testing, and deploying applications. Here’s a quick overview of Jenkins and how it fits into the CI/CD pipeline</a:t>
            </a:r>
            <a:endParaRPr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a:xfrm>
            <a:off x="8286750" y="4817745"/>
            <a:ext cx="817880" cy="325755"/>
          </a:xfrm>
        </p:spPr>
        <p:txBody>
          <a:bodyPr/>
          <a:p>
            <a:fld id="{4B327F5A-7D8F-4012-9A1A-2197D74A174F}" type="slidenum">
              <a:rPr lang="en-IN" smtClean="0"/>
            </a:fld>
            <a:endParaRPr lang="en-IN" dirty="0"/>
          </a:p>
        </p:txBody>
      </p:sp>
      <p:sp>
        <p:nvSpPr>
          <p:cNvPr id="5" name="Text Box 4"/>
          <p:cNvSpPr txBox="1"/>
          <p:nvPr/>
        </p:nvSpPr>
        <p:spPr>
          <a:xfrm>
            <a:off x="0" y="266065"/>
            <a:ext cx="8286750" cy="4471035"/>
          </a:xfrm>
          <a:prstGeom prst="rect">
            <a:avLst/>
          </a:prstGeom>
        </p:spPr>
        <p:txBody>
          <a:bodyPr wrap="square">
            <a:noAutofit/>
          </a:bodyPr>
          <a:p>
            <a:pPr>
              <a:spcAft>
                <a:spcPct val="60000"/>
              </a:spcAft>
            </a:pPr>
            <a:r>
              <a:rPr sz="1400" b="1"/>
              <a:t>Key Features of Jenkins:</a:t>
            </a:r>
            <a:endParaRPr sz="1400" b="1"/>
          </a:p>
          <a:p>
            <a:pPr>
              <a:buAutoNum type="arabicPeriod"/>
            </a:pPr>
            <a:r>
              <a:rPr sz="1400"/>
              <a:t>Automation of Build and Deployment: Jenkins automates repetitive tasks such as building, testing, and deploying applications. It enables developers to quickly detect problems in the software lifecycle and fix them early.</a:t>
            </a:r>
            <a:endParaRPr sz="1400"/>
          </a:p>
          <a:p>
            <a:pPr>
              <a:buAutoNum type="arabicPeriod"/>
            </a:pPr>
            <a:r>
              <a:rPr sz="1400"/>
              <a:t>Plugins: Jenkins has an extensive library of plugins that allow integration with numerous tools for different stages of the development pipeline, like version control systems (Git, SVN), testing tools, and deployment systems. This allows Jenkins to integrate seamlessly with various environments.</a:t>
            </a:r>
            <a:endParaRPr sz="1400"/>
          </a:p>
          <a:p>
            <a:pPr>
              <a:buAutoNum type="arabicPeriod"/>
            </a:pPr>
            <a:r>
              <a:rPr sz="1400"/>
              <a:t>Distributed Builds: Jenkins can distribute build workloads across multiple machines, improving the efficiency of your build and test processes. This feature is highly beneficial when dealing with large projects.</a:t>
            </a:r>
            <a:endParaRPr sz="1400"/>
          </a:p>
          <a:p>
            <a:pPr>
              <a:buAutoNum type="arabicPeriod"/>
            </a:pPr>
            <a:r>
              <a:rPr sz="1400"/>
              <a:t>Pipeline as Code (Jenkinsfile): Jenkins allows you to define your entire CI/CD pipeline as code using a file called Jenkinsfile. This file can be version-controlled along with your application code, ensuring consistency and reproducibility across different environments.</a:t>
            </a:r>
            <a:endParaRPr sz="1400"/>
          </a:p>
          <a:p>
            <a:pPr>
              <a:buAutoNum type="arabicPeriod"/>
            </a:pPr>
            <a:r>
              <a:rPr sz="1400"/>
              <a:t>Extensibility: Jenkins is highly customizable and can be extended with plugins, so you can adapt it to various environments, languages, and tools you are using.</a:t>
            </a:r>
            <a:endParaRPr sz="1400"/>
          </a:p>
          <a:p>
            <a:pPr>
              <a:buAutoNum type="arabicPeriod"/>
            </a:pPr>
            <a:r>
              <a:rPr sz="1400"/>
              <a:t>Easy Setup and Maintenance: Jenkins is relatively easy to set up and maintain. The web-based interface allows users to configure and monitor builds and deployments.</a:t>
            </a:r>
            <a:endParaRPr sz="1400"/>
          </a:p>
          <a:p>
            <a:pPr>
              <a:buAutoNum type="arabicPeriod"/>
            </a:pPr>
            <a:r>
              <a:rPr sz="1400"/>
              <a:t>Monitoring and Reporting: Jenkins provides detailed build logs and statistics on the build status, which makes it easy to track the performance of your pipeline and identify any issues.</a:t>
            </a:r>
            <a:endParaRPr sz="1400"/>
          </a:p>
        </p:txBody>
      </p:sp>
      <p:sp>
        <p:nvSpPr>
          <p:cNvPr id="7" name="Text Box 6"/>
          <p:cNvSpPr txBox="1"/>
          <p:nvPr/>
        </p:nvSpPr>
        <p:spPr>
          <a:xfrm>
            <a:off x="86360" y="20320"/>
            <a:ext cx="4572000" cy="245745"/>
          </a:xfrm>
          <a:prstGeom prst="rect">
            <a:avLst/>
          </a:prstGeom>
          <a:noFill/>
          <a:ln w="19050" algn="ctr">
            <a:noFill/>
            <a:miter lim="800000"/>
          </a:ln>
        </p:spPr>
        <p:txBody>
          <a:bodyPr wrap="square" lIns="0" tIns="0" rIns="0" bIns="0" rtlCol="0" anchor="t">
            <a:spAutoFit/>
          </a:bodyPr>
          <a:p>
            <a:pPr marL="0" indent="0"/>
            <a:r>
              <a:rPr lang="en-US" altLang="en-GB" sz="1600">
                <a:solidFill>
                  <a:srgbClr val="262626"/>
                </a:solidFill>
                <a:latin typeface="Inter"/>
                <a:ea typeface="Inter"/>
                <a:sym typeface="+mn-ea"/>
              </a:rPr>
              <a:t>Build tools – </a:t>
            </a:r>
            <a:r>
              <a:rPr lang="en-US" altLang="en-GB" sz="1600" dirty="0" err="1" smtClean="0">
                <a:solidFill>
                  <a:srgbClr val="262626"/>
                </a:solidFill>
                <a:latin typeface="Inter"/>
                <a:ea typeface="Inter"/>
                <a:sym typeface="+mn-ea"/>
              </a:rPr>
              <a:t>Jenkins</a:t>
            </a:r>
            <a:endParaRPr lang="en-US" altLang="en-GB" sz="1600" dirty="0" err="1" smtClean="0">
              <a:solidFill>
                <a:srgbClr val="262626"/>
              </a:solidFill>
              <a:latin typeface="Inter"/>
              <a:ea typeface="Inter"/>
              <a:sym typeface="+mn-ea"/>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p:txBody>
          <a:bodyPr/>
          <a:p>
            <a:fld id="{4B327F5A-7D8F-4012-9A1A-2197D74A174F}" type="slidenum">
              <a:rPr lang="en-IN" smtClean="0"/>
            </a:fld>
            <a:endParaRPr lang="en-IN" dirty="0"/>
          </a:p>
        </p:txBody>
      </p:sp>
      <p:sp>
        <p:nvSpPr>
          <p:cNvPr id="5" name="Text Box 4"/>
          <p:cNvSpPr txBox="1"/>
          <p:nvPr/>
        </p:nvSpPr>
        <p:spPr>
          <a:xfrm>
            <a:off x="174625" y="703580"/>
            <a:ext cx="7915275" cy="3251200"/>
          </a:xfrm>
          <a:prstGeom prst="rect">
            <a:avLst/>
          </a:prstGeom>
        </p:spPr>
        <p:txBody>
          <a:bodyPr wrap="square">
            <a:spAutoFit/>
          </a:bodyPr>
          <a:p>
            <a:pPr>
              <a:spcAft>
                <a:spcPct val="60000"/>
              </a:spcAft>
            </a:pPr>
            <a:r>
              <a:rPr sz="1400" b="1"/>
              <a:t>How Jenkins Works in Continuous Integration:</a:t>
            </a:r>
            <a:endParaRPr sz="1400" b="1"/>
          </a:p>
          <a:p>
            <a:pPr>
              <a:buAutoNum type="arabicPeriod"/>
            </a:pPr>
            <a:r>
              <a:rPr sz="1400"/>
              <a:t>Version Control Integration: Jenkins is often integrated with version control systems like Git, SVN, or Mercurial. When developers push code to the repository, Jenkins can automatically detect these changes and trigger the build process.</a:t>
            </a:r>
            <a:endParaRPr sz="1400"/>
          </a:p>
          <a:p>
            <a:pPr>
              <a:buAutoNum type="arabicPeriod"/>
            </a:pPr>
            <a:r>
              <a:rPr sz="1400"/>
              <a:t>Build Process: Jenkins compiles the code, runs automated tests (unit tests, integration tests, etc.), and packages the application. If any of these steps fail, Jenkins will notify the developers immediately, allowing for rapid bug fixes.</a:t>
            </a:r>
            <a:endParaRPr sz="1400"/>
          </a:p>
          <a:p>
            <a:pPr>
              <a:buAutoNum type="arabicPeriod"/>
            </a:pPr>
            <a:r>
              <a:rPr sz="1400"/>
              <a:t>Automated Testing: Jenkins can trigger testing scripts, including unit tests, integration tests, and other automated tests. By running tests frequently, Jenkins helps catch bugs early in the development cycle.</a:t>
            </a:r>
            <a:endParaRPr sz="1400"/>
          </a:p>
          <a:p>
            <a:pPr>
              <a:buAutoNum type="arabicPeriod"/>
            </a:pPr>
            <a:r>
              <a:rPr sz="1400"/>
              <a:t>Deployment: Once the code passes all the tests, Jenkins can deploy the application to a staging or production environment, ensuring a consistent and automated release pipeline.</a:t>
            </a:r>
            <a:endParaRPr sz="1400"/>
          </a:p>
          <a:p>
            <a:pPr>
              <a:buAutoNum type="arabicPeriod"/>
            </a:pPr>
            <a:r>
              <a:rPr sz="1400"/>
              <a:t>Notifications: Jenkins can send notifications (via email, Slack, or other tools) to developers about the success or failure of builds, so they can respond quickly to issues.</a:t>
            </a:r>
            <a:endParaRPr sz="140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p>
            <a:pPr marL="0" indent="0"/>
            <a:r>
              <a:rPr lang="en-US" altLang="en-GB" sz="1600">
                <a:solidFill>
                  <a:srgbClr val="262626"/>
                </a:solidFill>
                <a:latin typeface="Inter"/>
                <a:ea typeface="Inter"/>
                <a:sym typeface="+mn-ea"/>
              </a:rPr>
              <a:t>Build tools – </a:t>
            </a:r>
            <a:r>
              <a:rPr lang="en-US" altLang="en-GB" sz="1600" dirty="0" err="1" smtClean="0">
                <a:solidFill>
                  <a:srgbClr val="262626"/>
                </a:solidFill>
                <a:latin typeface="Inter"/>
                <a:ea typeface="Inter"/>
                <a:sym typeface="+mn-ea"/>
              </a:rPr>
              <a:t>Jenkins</a:t>
            </a:r>
            <a:endParaRPr lang="en-US" altLang="en-GB" sz="1600" dirty="0" err="1" smtClean="0">
              <a:solidFill>
                <a:srgbClr val="262626"/>
              </a:solidFill>
              <a:latin typeface="Inter"/>
              <a:ea typeface="Inter"/>
              <a:sym typeface="+mn-ea"/>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p:txBody>
          <a:bodyPr/>
          <a:p>
            <a:fld id="{4B327F5A-7D8F-4012-9A1A-2197D74A174F}" type="slidenum">
              <a:rPr lang="en-IN" smtClean="0"/>
            </a:fld>
            <a:endParaRPr lang="en-IN" dirty="0"/>
          </a:p>
        </p:txBody>
      </p:sp>
      <p:sp>
        <p:nvSpPr>
          <p:cNvPr id="5" name="Text Box 4"/>
          <p:cNvSpPr txBox="1"/>
          <p:nvPr/>
        </p:nvSpPr>
        <p:spPr>
          <a:xfrm>
            <a:off x="273685" y="528955"/>
            <a:ext cx="8089265" cy="2173605"/>
          </a:xfrm>
          <a:prstGeom prst="rect">
            <a:avLst/>
          </a:prstGeom>
        </p:spPr>
        <p:txBody>
          <a:bodyPr wrap="square">
            <a:spAutoFit/>
          </a:bodyPr>
          <a:p>
            <a:pPr>
              <a:spcAft>
                <a:spcPct val="60000"/>
              </a:spcAft>
            </a:pPr>
            <a:r>
              <a:rPr sz="1400" b="1"/>
              <a:t>Use Cases of Jenkins:</a:t>
            </a:r>
            <a:endParaRPr sz="1400" b="1"/>
          </a:p>
          <a:p>
            <a:pPr>
              <a:buFont typeface="Arial" panose="020B0604020202020204"/>
              <a:buChar char="•"/>
            </a:pPr>
            <a:r>
              <a:rPr sz="1400"/>
              <a:t>Continuous Integration: Jenkins helps continuously integrate changes into the project. It frequently pulls the latest code and runs tests to ensure everything works as expected.</a:t>
            </a:r>
            <a:endParaRPr sz="1400"/>
          </a:p>
          <a:p>
            <a:pPr>
              <a:buFont typeface="Arial" panose="020B0604020202020204"/>
              <a:buChar char="•"/>
            </a:pPr>
            <a:r>
              <a:rPr sz="1400"/>
              <a:t>Continuous Deployment: Jenkins can help automate the deployment of applications to various environments, reducing the manual intervention needed.</a:t>
            </a:r>
            <a:endParaRPr sz="1400"/>
          </a:p>
          <a:p>
            <a:pPr>
              <a:buFont typeface="Arial" panose="020B0604020202020204"/>
              <a:buChar char="•"/>
            </a:pPr>
            <a:r>
              <a:rPr sz="1400"/>
              <a:t>Automated Testing: Jenkins automates running unit, integration, and end-to-end tests every time code is pushed, ensuring that bugs are caught early.</a:t>
            </a:r>
            <a:endParaRPr sz="1400"/>
          </a:p>
          <a:p>
            <a:pPr>
              <a:buFont typeface="Arial" panose="020B0604020202020204"/>
              <a:buChar char="•"/>
            </a:pPr>
            <a:r>
              <a:rPr sz="1400"/>
              <a:t>DevOps and Microservices: Jenkins is a key tool in DevOps and microservices architectures, where it helps streamline and automate the integration and deployment of microservices.</a:t>
            </a:r>
            <a:endParaRPr sz="140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p>
            <a:pPr marL="0" indent="0"/>
            <a:r>
              <a:rPr lang="en-US" altLang="en-GB" sz="1600">
                <a:solidFill>
                  <a:srgbClr val="262626"/>
                </a:solidFill>
                <a:latin typeface="Inter"/>
                <a:ea typeface="Inter"/>
                <a:sym typeface="+mn-ea"/>
              </a:rPr>
              <a:t>Build tools – </a:t>
            </a:r>
            <a:r>
              <a:rPr lang="en-US" altLang="en-GB" sz="1600" dirty="0" err="1" smtClean="0">
                <a:solidFill>
                  <a:srgbClr val="262626"/>
                </a:solidFill>
                <a:latin typeface="Inter"/>
                <a:ea typeface="Inter"/>
                <a:sym typeface="+mn-ea"/>
              </a:rPr>
              <a:t>Jenkins</a:t>
            </a:r>
            <a:endParaRPr lang="en-US" altLang="en-GB" sz="1600" dirty="0" err="1" smtClean="0">
              <a:solidFill>
                <a:srgbClr val="262626"/>
              </a:solidFill>
              <a:latin typeface="Inter"/>
              <a:ea typeface="Inter"/>
              <a:sym typeface="+mn-ea"/>
            </a:endParaRPr>
          </a:p>
        </p:txBody>
      </p:sp>
      <p:sp>
        <p:nvSpPr>
          <p:cNvPr id="6" name="Text Box 5"/>
          <p:cNvSpPr txBox="1"/>
          <p:nvPr/>
        </p:nvSpPr>
        <p:spPr>
          <a:xfrm>
            <a:off x="273685" y="2702560"/>
            <a:ext cx="8639810" cy="2173605"/>
          </a:xfrm>
          <a:prstGeom prst="rect">
            <a:avLst/>
          </a:prstGeom>
        </p:spPr>
        <p:txBody>
          <a:bodyPr wrap="square">
            <a:spAutoFit/>
          </a:bodyPr>
          <a:p>
            <a:pPr>
              <a:spcAft>
                <a:spcPct val="60000"/>
              </a:spcAft>
            </a:pPr>
            <a:r>
              <a:rPr sz="1400" b="1"/>
              <a:t>Benefits of Using Jenkins:</a:t>
            </a:r>
            <a:endParaRPr sz="1400" b="1"/>
          </a:p>
          <a:p>
            <a:pPr>
              <a:buFont typeface="Arial" panose="020B0604020202020204"/>
              <a:buChar char="•"/>
            </a:pPr>
            <a:r>
              <a:rPr sz="1400"/>
              <a:t>Faster Feedback: Developers receive quick feedback on their code, allowing them to fix issues early in the development cycle.</a:t>
            </a:r>
            <a:endParaRPr sz="1400"/>
          </a:p>
          <a:p>
            <a:pPr>
              <a:buFont typeface="Arial" panose="020B0604020202020204"/>
              <a:buChar char="•"/>
            </a:pPr>
            <a:r>
              <a:rPr sz="1400"/>
              <a:t>Reduced Manual Intervention: Automation of repetitive tasks minimizes human error and reduces the need for manual intervention.</a:t>
            </a:r>
            <a:endParaRPr sz="1400"/>
          </a:p>
          <a:p>
            <a:pPr>
              <a:buFont typeface="Arial" panose="020B0604020202020204"/>
              <a:buChar char="•"/>
            </a:pPr>
            <a:r>
              <a:rPr sz="1400"/>
              <a:t>Improved Collaboration: Jenkins encourages collaboration between developers, testers, and operations teams, helping to bridge the gap between development and deployment.</a:t>
            </a:r>
            <a:endParaRPr sz="1400"/>
          </a:p>
          <a:p>
            <a:pPr>
              <a:buFont typeface="Arial" panose="020B0604020202020204"/>
              <a:buChar char="•"/>
            </a:pPr>
            <a:r>
              <a:rPr sz="1400"/>
              <a:t>Scalability: Jenkins is highly scalable, making it suitable for projects of all sizes, from small applications to large, enterprise-level systems.</a:t>
            </a:r>
            <a:endParaRPr sz="140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p:txBody>
          <a:bodyPr/>
          <a:p>
            <a:fld id="{4B327F5A-7D8F-4012-9A1A-2197D74A174F}" type="slidenum">
              <a:rPr lang="en-IN" smtClean="0"/>
            </a:fld>
            <a:endParaRPr lang="en-IN" dirty="0"/>
          </a:p>
        </p:txBody>
      </p:sp>
      <p:sp>
        <p:nvSpPr>
          <p:cNvPr id="5" name="Text Box 4"/>
          <p:cNvSpPr txBox="1"/>
          <p:nvPr/>
        </p:nvSpPr>
        <p:spPr>
          <a:xfrm>
            <a:off x="219075" y="889000"/>
            <a:ext cx="8047355" cy="2379345"/>
          </a:xfrm>
          <a:prstGeom prst="rect">
            <a:avLst/>
          </a:prstGeom>
        </p:spPr>
        <p:txBody>
          <a:bodyPr wrap="square">
            <a:spAutoFit/>
          </a:bodyPr>
          <a:p>
            <a:pPr>
              <a:spcAft>
                <a:spcPct val="60000"/>
              </a:spcAft>
            </a:pPr>
            <a:r>
              <a:rPr sz="2200" b="1"/>
              <a:t>Jenkins Setup:</a:t>
            </a:r>
            <a:endParaRPr sz="2200" b="1"/>
          </a:p>
          <a:p>
            <a:pPr>
              <a:buAutoNum type="arabicPeriod"/>
            </a:pPr>
            <a:r>
              <a:rPr sz="1600"/>
              <a:t>Installation: Jenkins can be installed on most operating systems, including Windows, macOS, and Linux. It can run as a standalone application or within a servlet container like Apache Tomcat.</a:t>
            </a:r>
            <a:endParaRPr sz="1600"/>
          </a:p>
          <a:p>
            <a:pPr>
              <a:buAutoNum type="arabicPeriod"/>
            </a:pPr>
            <a:r>
              <a:rPr sz="1600"/>
              <a:t>Configuration: Once installed, Jenkins provides an easy-to-use web interface where you can configure projects, set up pipelines, and manage builds.</a:t>
            </a:r>
            <a:endParaRPr sz="1600"/>
          </a:p>
          <a:p>
            <a:pPr>
              <a:buAutoNum type="arabicPeriod"/>
            </a:pPr>
            <a:r>
              <a:rPr sz="1600"/>
              <a:t>Jenkinsfile: A Jenkinsfile is created in your repository to define the CI/CD pipeline. It can be written in Declarative Pipeline or Scripted Pipeline syntax.</a:t>
            </a:r>
            <a:endParaRPr sz="160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p>
            <a:pPr marL="0" indent="0"/>
            <a:r>
              <a:rPr lang="en-US" altLang="en-GB" sz="1600">
                <a:solidFill>
                  <a:srgbClr val="262626"/>
                </a:solidFill>
                <a:latin typeface="Inter"/>
                <a:ea typeface="Inter"/>
                <a:sym typeface="+mn-ea"/>
              </a:rPr>
              <a:t>Build tools – </a:t>
            </a:r>
            <a:r>
              <a:rPr lang="en-US" altLang="en-GB" sz="1600" dirty="0" err="1" smtClean="0">
                <a:solidFill>
                  <a:srgbClr val="262626"/>
                </a:solidFill>
                <a:latin typeface="Inter"/>
                <a:ea typeface="Inter"/>
                <a:sym typeface="+mn-ea"/>
              </a:rPr>
              <a:t>Jenkins</a:t>
            </a:r>
            <a:endParaRPr lang="en-US" altLang="en-GB" sz="1600" dirty="0" err="1" smtClean="0">
              <a:solidFill>
                <a:srgbClr val="262626"/>
              </a:solidFill>
              <a:latin typeface="Inter"/>
              <a:ea typeface="Inter"/>
              <a:sym typeface="+mn-e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l"/>
            <a:r>
              <a:rPr lang="en-GB" altLang="en-US" dirty="0"/>
              <a:t>Thank You</a:t>
            </a:r>
            <a:endParaRPr lang="en-GB" altLang="en-US" sz="1800" b="1" dirty="0">
              <a:solidFill>
                <a:srgbClr val="0070C0"/>
              </a:solidFill>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5068</Words>
  <Application>WPS Presentation</Application>
  <PresentationFormat>On-screen Show (16:9)</PresentationFormat>
  <Paragraphs>73</Paragraphs>
  <Slides>7</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vt:i4>
      </vt:variant>
    </vt:vector>
  </HeadingPairs>
  <TitlesOfParts>
    <vt:vector size="20" baseType="lpstr">
      <vt:lpstr>Arial</vt:lpstr>
      <vt:lpstr>SimSun</vt:lpstr>
      <vt:lpstr>Wingdings</vt:lpstr>
      <vt:lpstr>Roboto</vt:lpstr>
      <vt:lpstr>Times New Roman</vt:lpstr>
      <vt:lpstr>Inter</vt:lpstr>
      <vt:lpstr>Segoe Print</vt:lpstr>
      <vt:lpstr>Arial</vt:lpstr>
      <vt:lpstr>Microsoft YaHei</vt:lpstr>
      <vt:lpstr>Arial Unicode MS</vt:lpstr>
      <vt:lpstr>var(--fontStack-monospace</vt:lpstr>
      <vt:lpstr>Garamond</vt:lpstr>
      <vt:lpstr>MC Powerpoint Template</vt:lpstr>
      <vt:lpstr>Course Title - DevOps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 ARUN KUMAR</cp:lastModifiedBy>
  <cp:revision>24</cp:revision>
  <dcterms:created xsi:type="dcterms:W3CDTF">2016-09-09T13:34:00Z</dcterms:created>
  <dcterms:modified xsi:type="dcterms:W3CDTF">2025-02-27T07:43:09Z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59B43F18C2364ABAA64F7D154AAA5294_13</vt:lpwstr>
  </property>
  <property fmtid="{D5CDD505-2E9C-101B-9397-08002B2CF9AE}" pid="3" name="KSOProductBuildVer">
    <vt:lpwstr>2057-12.2.0.20323</vt:lpwstr>
  </property>
</Properties>
</file>