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91" r:id="rId3"/>
    <p:sldId id="498" r:id="rId5"/>
    <p:sldId id="511" r:id="rId6"/>
    <p:sldId id="571" r:id="rId7"/>
    <p:sldId id="572" r:id="rId8"/>
    <p:sldId id="573" r:id="rId9"/>
    <p:sldId id="574" r:id="rId10"/>
    <p:sldId id="578" r:id="rId11"/>
    <p:sldId id="575" r:id="rId12"/>
    <p:sldId id="576" r:id="rId13"/>
    <p:sldId id="579" r:id="rId14"/>
    <p:sldId id="580" r:id="rId15"/>
    <p:sldId id="581" r:id="rId16"/>
    <p:sldId id="582" r:id="rId17"/>
    <p:sldId id="594" r:id="rId18"/>
    <p:sldId id="583" r:id="rId19"/>
    <p:sldId id="589" r:id="rId20"/>
    <p:sldId id="590" r:id="rId21"/>
    <p:sldId id="591" r:id="rId22"/>
    <p:sldId id="592" r:id="rId23"/>
    <p:sldId id="570" r:id="rId24"/>
  </p:sldIdLst>
  <p:sldSz cx="9144000" cy="5143500" type="screen16x9"/>
  <p:notesSz cx="6858000" cy="9296400"/>
  <p:embeddedFontLst>
    <p:embeddedFont>
      <p:font typeface="Roboto" panose="02000000000000000000" pitchFamily="2" charset="0"/>
      <p:regular r:id="rId29"/>
      <p:bold r:id="rId30"/>
    </p:embeddedFont>
    <p:embeddedFont>
      <p:font typeface="Garamond" panose="02020404030301010803" charset="0"/>
      <p:regular r:id="rId31"/>
      <p:bold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3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384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5158" userDrawn="1">
          <p15:clr>
            <a:srgbClr val="A4A3A4"/>
          </p15:clr>
        </p15:guide>
        <p15:guide id="7" pos="2908" userDrawn="1">
          <p15:clr>
            <a:srgbClr val="A4A3A4"/>
          </p15:clr>
        </p15:guide>
        <p15:guide id="8" pos="5089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5" d="100"/>
          <a:sy n="75" d="100"/>
        </p:scale>
        <p:origin x="1098" y="102"/>
      </p:cViewPr>
      <p:guideLst>
        <p:guide orient="horz" pos="2833"/>
        <p:guide orient="horz" pos="302"/>
        <p:guide orient="horz" pos="2904"/>
        <p:guide orient="horz" pos="384"/>
        <p:guide pos="576"/>
        <p:guide pos="5158"/>
        <p:guide pos="2908"/>
        <p:guide pos="5089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6"/>
        <p:guide orient="horz" pos="5484"/>
        <p:guide orient="horz" pos="5670"/>
        <p:guide pos="302"/>
        <p:guide pos="39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GB"/>
              <a:t>a system, process, department, etc. that operates in isolation from others.</a:t>
            </a:r>
            <a:endParaRPr lang="en-US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  <a:endParaRPr lang="en-US" dirty="0"/>
          </a:p>
          <a:p>
            <a:pPr marL="0" lvl="0"/>
            <a:r>
              <a:rPr lang="en-US" dirty="0"/>
              <a:t>Department Name</a:t>
            </a:r>
            <a:endParaRPr lang="en-US" dirty="0"/>
          </a:p>
          <a:p>
            <a:pPr marL="0" lvl="0"/>
            <a:r>
              <a:rPr lang="en-US" dirty="0"/>
              <a:t>Presentation Date</a:t>
            </a:r>
            <a:endParaRPr lang="en-US" dirty="0"/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DevOps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- </a:t>
            </a:r>
            <a:r>
              <a:rPr lang="en-US" altLang="en-GB" sz="1800" b="1" dirty="0">
                <a:solidFill>
                  <a:srgbClr val="0070C0"/>
                </a:solidFill>
              </a:rPr>
              <a:t>DevOps Tools and Technologies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95" y="3597275"/>
            <a:ext cx="7069455" cy="1438910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CSE (AI &amp; ML)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2811780" y="30660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Code Repositories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2255" y="587375"/>
            <a:ext cx="7694930" cy="1458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lang="en-GB" sz="2000" b="1" i="0">
                <a:solidFill>
                  <a:srgbClr val="404040"/>
                </a:solidFill>
                <a:latin typeface="Inter"/>
                <a:ea typeface="Inter"/>
              </a:rPr>
              <a:t>16</a:t>
            </a: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. AI/ML in DevOps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MLflow: Open-source platform for managing machine learning workflows.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Kubeflow: Kubernetes-native platform for machine learning.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4335" y="2495550"/>
            <a:ext cx="807085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These tools and technologies form the backbone of modern DevOps practices, enabling teams to automate, monitor, and optimize the software development lifecycle.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8270"/>
            <a:ext cx="792543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GB" sz="1600" b="0" i="0">
                <a:solidFill>
                  <a:srgbClr val="262626"/>
                </a:solidFill>
                <a:latin typeface="Inter"/>
                <a:ea typeface="Inter"/>
              </a:rPr>
              <a:t>Code Repositories : Git, Differences between SVN and Git</a:t>
            </a:r>
            <a:endParaRPr lang="en-US" altLang="en-GB"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2255" y="711835"/>
            <a:ext cx="801370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Code repositories are essential for version control, collaboration, and managing codebases. The most widely used tools are </a:t>
            </a:r>
            <a:r>
              <a:rPr sz="1600" i="0">
                <a:solidFill>
                  <a:srgbClr val="404040"/>
                </a:solidFill>
                <a:latin typeface="Inter"/>
                <a:ea typeface="Inter"/>
              </a:rPr>
              <a:t>Git</a:t>
            </a: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 and </a:t>
            </a:r>
            <a:r>
              <a:rPr sz="1600" i="0">
                <a:solidFill>
                  <a:srgbClr val="404040"/>
                </a:solidFill>
                <a:latin typeface="Inter"/>
                <a:ea typeface="Inter"/>
              </a:rPr>
              <a:t>SVN (Subversion)</a:t>
            </a: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. 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8930" y="1684655"/>
            <a:ext cx="8071485" cy="2728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1. Git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Description: A distributed version control system (DVCS) that allows developers to track changes, collaborate, and manage code efficiently.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Key Features: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Distributed: Every developer has a full copy of the repository.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Branching and Merging: Lightweight branches and easy merging.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Speed: Optimized for performance.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Platforms: GitHub, GitLab, Bitbucket, Azure Repos.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Use Cases: Open-source projects, enterprise development, CI/CD pipelines.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8270"/>
            <a:ext cx="792543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GB" sz="1600" b="0" i="0">
                <a:solidFill>
                  <a:srgbClr val="262626"/>
                </a:solidFill>
                <a:latin typeface="Inter"/>
                <a:ea typeface="Inter"/>
              </a:rPr>
              <a:t>Code Repositories : Git, Differences between SVN and Git</a:t>
            </a:r>
            <a:endParaRPr lang="en-US" altLang="en-GB"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2890" y="715010"/>
            <a:ext cx="7936865" cy="24822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2. SVN (Subversion)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Description: A centralized version control system (CVCS) where the repository is stored on a central server.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Key Features: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Centralized: Developers check out files from a central repository.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Atomic Commits: Ensures that a commit either fully succeeds or fails.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Directory Versioning: Tracks changes to directories and files.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Use Cases: Legacy projects, organizations preferring centralized control.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8270"/>
            <a:ext cx="792543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GB" sz="1600" b="0" i="0">
                <a:solidFill>
                  <a:srgbClr val="262626"/>
                </a:solidFill>
                <a:latin typeface="Inter"/>
                <a:ea typeface="Inter"/>
              </a:rPr>
              <a:t>Code Repositories : Git, Differences between SVN and Git</a:t>
            </a:r>
            <a:endParaRPr lang="en-US" altLang="en-GB" sz="1600" b="0" i="0">
              <a:solidFill>
                <a:srgbClr val="262626"/>
              </a:solidFill>
              <a:latin typeface="Inter"/>
              <a:ea typeface="Inter"/>
            </a:endParaRPr>
          </a:p>
          <a:p>
            <a:pPr marL="0" indent="0"/>
            <a:endParaRPr lang="en-US" altLang="en-GB"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87680" y="850900"/>
            <a:ext cx="5234305" cy="58356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ct val="60000"/>
              </a:spcAft>
            </a:pPr>
            <a:r>
              <a:rPr sz="1600" b="1" i="0">
                <a:solidFill>
                  <a:srgbClr val="404040"/>
                </a:solidFill>
                <a:latin typeface="Inter"/>
                <a:ea typeface="Inter"/>
              </a:rPr>
              <a:t>Differences Between Git and SVN</a:t>
            </a:r>
            <a:endParaRPr sz="1600" b="1" i="0">
              <a:solidFill>
                <a:srgbClr val="404040"/>
              </a:solidFill>
              <a:latin typeface="Inter"/>
              <a:ea typeface="Inter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487680" y="1188085"/>
          <a:ext cx="8103870" cy="3181985"/>
        </p:xfrm>
        <a:graphic>
          <a:graphicData uri="http://schemas.openxmlformats.org/drawingml/2006/table">
            <a:tbl>
              <a:tblPr/>
              <a:tblGrid>
                <a:gridCol w="2701290"/>
                <a:gridCol w="2701290"/>
                <a:gridCol w="2701290"/>
              </a:tblGrid>
              <a:tr h="290195">
                <a:tc>
                  <a:txBody>
                    <a:bodyPr/>
                    <a:p>
                      <a:pPr algn="l"/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Feature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Git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SVN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9595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Architecture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Distributed (every user has a full copy).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Centralized (single central repository).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195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Branching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Lightweight and fast.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Slower and more complex.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195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Merging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Easier and more efficient.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More challenging and error-prone.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830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Speed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Faster for most operations.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Slower due to centralized nature.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195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Offline Work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Fully functional offline.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Limited offline capabilities.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195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Learning Curve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Steeper due to distributed nature.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Easier for beginners.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80390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Storage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Stores snapshots of the entire project.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Stores differences between files.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195"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Popular Platforms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GitHub, GitLab, Bitbucket.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0" i="0">
                          <a:solidFill>
                            <a:srgbClr val="404040"/>
                          </a:solidFill>
                          <a:latin typeface="Inter"/>
                          <a:ea typeface="Inter"/>
                        </a:rPr>
                        <a:t>Apache Subversion, VisualSVN.</a:t>
                      </a:r>
                      <a:endParaRPr sz="1100" b="0" i="0">
                        <a:solidFill>
                          <a:srgbClr val="404040"/>
                        </a:solidFill>
                        <a:latin typeface="Inter"/>
                        <a:ea typeface="Inter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8270"/>
            <a:ext cx="792543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GB" sz="1600" b="0" i="0">
                <a:solidFill>
                  <a:srgbClr val="262626"/>
                </a:solidFill>
                <a:latin typeface="Inter"/>
                <a:ea typeface="Inter"/>
              </a:rPr>
              <a:t>Code Repositories : Git, create a new repository on the command line</a:t>
            </a:r>
            <a:endParaRPr lang="en-US" altLang="en-GB"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305" y="980440"/>
            <a:ext cx="8606155" cy="23685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GB"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create a new repository </a:t>
            </a:r>
            <a:endParaRPr lang="en-US" altLang="en-GB"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echo "# seleniumpy" &gt;&gt; README.md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init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add README.md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commit -m "first commit"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branch -M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remote add origin https://github.com/makmakindia/seleniumpy.git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GB"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push an existing repository from the command line</a:t>
            </a:r>
            <a:endParaRPr lang="en-US" altLang="en-GB"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GB"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remote add origin https://github.com/makmakindia/seleniumpy.git</a:t>
            </a:r>
            <a:endParaRPr lang="en-US" altLang="en-GB"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GB"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branch -M main</a:t>
            </a:r>
            <a:endParaRPr lang="en-US" altLang="en-GB"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GB"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push -u origin main</a:t>
            </a:r>
            <a:endParaRPr lang="en-US" altLang="en-GB"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6575" y="130175"/>
            <a:ext cx="8837930" cy="50139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8270"/>
            <a:ext cx="792543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GB" sz="1600" b="0" i="0">
                <a:solidFill>
                  <a:srgbClr val="262626"/>
                </a:solidFill>
                <a:latin typeface="Inter"/>
                <a:ea typeface="Inter"/>
              </a:rPr>
              <a:t>Build tools – Maven</a:t>
            </a:r>
            <a:endParaRPr lang="en-US" altLang="en-GB"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3685" y="609600"/>
            <a:ext cx="803656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Maven is a build automation tool primarily used for projects,</a:t>
            </a:r>
            <a:r>
              <a:rPr lang="en-GB" sz="1600"/>
              <a:t> </a:t>
            </a:r>
            <a:r>
              <a:rPr lang="en-US" altLang="en-GB" sz="1600"/>
              <a:t> It simplifies the build process by managing dependencies, compiling source code, running tests, packaging the application, and deploying the final product.</a:t>
            </a:r>
            <a:endParaRPr lang="en-US" altLang="en-GB" sz="1600"/>
          </a:p>
        </p:txBody>
      </p:sp>
      <p:sp>
        <p:nvSpPr>
          <p:cNvPr id="5" name="Text Box 4"/>
          <p:cNvSpPr txBox="1"/>
          <p:nvPr/>
        </p:nvSpPr>
        <p:spPr>
          <a:xfrm>
            <a:off x="273685" y="1285875"/>
            <a:ext cx="8989695" cy="36106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Key Features of Maven:</a:t>
            </a:r>
            <a:endParaRPr sz="2200" b="1"/>
          </a:p>
          <a:p>
            <a:pPr>
              <a:buAutoNum type="arabicPeriod"/>
            </a:pPr>
            <a:r>
              <a:rPr sz="1600"/>
              <a:t>Dependency Management: Maven allows you to manage your project's dependencies</a:t>
            </a:r>
            <a:r>
              <a:rPr lang="en-GB" sz="1600"/>
              <a:t> </a:t>
            </a:r>
            <a:r>
              <a:rPr sz="1600"/>
              <a:t>and Maven will automatically download and manage these libraries.</a:t>
            </a:r>
            <a:endParaRPr sz="1600"/>
          </a:p>
          <a:p>
            <a:pPr>
              <a:buAutoNum type="arabicPeriod"/>
            </a:pPr>
            <a:r>
              <a:rPr sz="1600"/>
              <a:t>Project Object Model (POM): The pom.xml file is the core of a Maven project.  such as dependencies, build settings, plugins, and more.</a:t>
            </a:r>
            <a:endParaRPr sz="1600"/>
          </a:p>
          <a:p>
            <a:pPr>
              <a:buAutoNum type="arabicPeriod"/>
            </a:pPr>
            <a:r>
              <a:rPr sz="1600"/>
              <a:t>Build Lifecycle: Maven uses a set of predefined phases for building and deploying applications. 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clean: Cleans the project, removing any previously compiled or generated files.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validate: Validates the project structure.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compile: Compiles the source code of the project.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test: Runs the unit tests.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package: Packages the compiled code into a distributable format (e.g., JAR, WAR).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install: Installs the packaged application to the local repository.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deploy: Deploys the application to a remote repository or server.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284480" y="567690"/>
            <a:ext cx="792543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GB" sz="1600" b="0" i="0">
                <a:solidFill>
                  <a:srgbClr val="262626"/>
                </a:solidFill>
                <a:latin typeface="Inter"/>
                <a:ea typeface="Inter"/>
              </a:rPr>
              <a:t>Build tools – Maven</a:t>
            </a:r>
            <a:endParaRPr lang="en-US" altLang="en-GB"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4480" y="1563370"/>
            <a:ext cx="8530590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GB" sz="1600"/>
              <a:t>4. </a:t>
            </a:r>
            <a:r>
              <a:rPr sz="1600"/>
              <a:t>Plugins: Maven is highly extensible through the use of plugins. There are various plugins available for tasks like compiling code, packaging artifacts, running tests, and more.</a:t>
            </a:r>
            <a:endParaRPr sz="1600"/>
          </a:p>
          <a:p>
            <a:r>
              <a:rPr lang="en-GB" sz="1600"/>
              <a:t>5. </a:t>
            </a:r>
            <a:r>
              <a:rPr sz="1600"/>
              <a:t>Repositories: Maven uses repositories to store and retrieve dependencies. These repositories can be local (on your machine), central (Maven Central Repository), or remote (private repositories).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151"/>
            <a:ext cx="8349916" cy="507831"/>
          </a:xfrm>
        </p:spPr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62" y="650875"/>
            <a:ext cx="8349916" cy="3696101"/>
          </a:xfrm>
        </p:spPr>
        <p:txBody>
          <a:bodyPr/>
          <a:p>
            <a:pPr marL="0" indent="0">
              <a:buNone/>
            </a:pPr>
            <a:r>
              <a:rPr lang="en-US" altLang="en-GB" sz="1200"/>
              <a:t>my-app/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│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├──</a:t>
            </a:r>
            <a:r>
              <a:rPr lang="en-US" altLang="en-GB" sz="1200"/>
              <a:t> pom.xml                  # Project descriptor file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├──</a:t>
            </a:r>
            <a:r>
              <a:rPr lang="en-US" altLang="en-GB" sz="1200"/>
              <a:t> src/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│</a:t>
            </a:r>
            <a:r>
              <a:rPr lang="en-US" altLang="en-GB" sz="1200"/>
              <a:t>   </a:t>
            </a:r>
            <a:r>
              <a:rPr lang="en-US" altLang="en-US" sz="1200"/>
              <a:t>├──</a:t>
            </a:r>
            <a:r>
              <a:rPr lang="en-US" altLang="en-GB" sz="1200"/>
              <a:t> main/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│</a:t>
            </a:r>
            <a:r>
              <a:rPr lang="en-US" altLang="en-GB" sz="1200"/>
              <a:t>   </a:t>
            </a:r>
            <a:r>
              <a:rPr lang="en-US" altLang="en-US" sz="1200"/>
              <a:t>│</a:t>
            </a:r>
            <a:r>
              <a:rPr lang="en-US" altLang="en-GB" sz="1200"/>
              <a:t>   </a:t>
            </a:r>
            <a:r>
              <a:rPr lang="en-US" altLang="en-US" sz="1200"/>
              <a:t>├──</a:t>
            </a:r>
            <a:r>
              <a:rPr lang="en-US" altLang="en-GB" sz="1200"/>
              <a:t> java/            # Java source code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│</a:t>
            </a:r>
            <a:r>
              <a:rPr lang="en-US" altLang="en-GB" sz="1200"/>
              <a:t>   </a:t>
            </a:r>
            <a:r>
              <a:rPr lang="en-US" altLang="en-US" sz="1200"/>
              <a:t>│</a:t>
            </a:r>
            <a:r>
              <a:rPr lang="en-US" altLang="en-GB" sz="1200"/>
              <a:t>   </a:t>
            </a:r>
            <a:r>
              <a:rPr lang="en-US" altLang="en-US" sz="1200"/>
              <a:t>└──</a:t>
            </a:r>
            <a:r>
              <a:rPr lang="en-US" altLang="en-GB" sz="1200"/>
              <a:t> resources/       # Project resources (like property files, images)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│</a:t>
            </a:r>
            <a:r>
              <a:rPr lang="en-US" altLang="en-GB" sz="1200"/>
              <a:t>   </a:t>
            </a:r>
            <a:r>
              <a:rPr lang="en-US" altLang="en-US" sz="1200"/>
              <a:t>│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│</a:t>
            </a:r>
            <a:r>
              <a:rPr lang="en-US" altLang="en-GB" sz="1200"/>
              <a:t>   </a:t>
            </a:r>
            <a:r>
              <a:rPr lang="en-US" altLang="en-US" sz="1200"/>
              <a:t>└──</a:t>
            </a:r>
            <a:r>
              <a:rPr lang="en-US" altLang="en-GB" sz="1200"/>
              <a:t> test/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│</a:t>
            </a:r>
            <a:r>
              <a:rPr lang="en-US" altLang="en-GB" sz="1200"/>
              <a:t>       </a:t>
            </a:r>
            <a:r>
              <a:rPr lang="en-US" altLang="en-US" sz="1200"/>
              <a:t>├──</a:t>
            </a:r>
            <a:r>
              <a:rPr lang="en-US" altLang="en-GB" sz="1200"/>
              <a:t> java/            # Test source code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│</a:t>
            </a:r>
            <a:r>
              <a:rPr lang="en-US" altLang="en-GB" sz="1200"/>
              <a:t>       </a:t>
            </a:r>
            <a:r>
              <a:rPr lang="en-US" altLang="en-US" sz="1200"/>
              <a:t>└──</a:t>
            </a:r>
            <a:r>
              <a:rPr lang="en-US" altLang="en-GB" sz="1200"/>
              <a:t> resources/       # Test resources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├──</a:t>
            </a:r>
            <a:r>
              <a:rPr lang="en-US" altLang="en-GB" sz="1200"/>
              <a:t> target/                  # Compiled code, JAR/WAR files</a:t>
            </a:r>
            <a:endParaRPr lang="en-US" altLang="en-GB" sz="1200"/>
          </a:p>
          <a:p>
            <a:pPr marL="0" indent="0">
              <a:buNone/>
            </a:pPr>
            <a:r>
              <a:rPr lang="en-US" altLang="en-US" sz="1200"/>
              <a:t>└──</a:t>
            </a:r>
            <a:r>
              <a:rPr lang="en-US" altLang="en-GB" sz="1200"/>
              <a:t> .gitignore               # Git ignore file (if using Git)</a:t>
            </a:r>
            <a:endParaRPr lang="en-US" altLang="en-GB" sz="1200"/>
          </a:p>
          <a:p>
            <a:pPr marL="0" indent="0">
              <a:buNone/>
            </a:pPr>
            <a:endParaRPr lang="en-US" altLang="en-GB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62" y="225174"/>
            <a:ext cx="8349916" cy="507365"/>
          </a:xfrm>
        </p:spPr>
        <p:txBody>
          <a:bodyPr/>
          <a:p>
            <a:r>
              <a:rPr lang="en-US" altLang="en-GB"/>
              <a:t>Example of a pom.xml File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595" y="916940"/>
          <a:ext cx="2329180" cy="150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28650" progId="Package">
                  <p:embed/>
                </p:oleObj>
              </mc:Choice>
              <mc:Fallback>
                <p:oleObj name="" showAsIcon="1" r:id="rId1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595" y="916940"/>
                        <a:ext cx="2329180" cy="150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131185" y="1205230"/>
            <a:ext cx="5848350" cy="3293110"/>
          </a:xfrm>
          <a:prstGeom prst="rect">
            <a:avLst/>
          </a:prstGeom>
        </p:spPr>
        <p:txBody>
          <a:bodyPr>
            <a:noAutofit/>
          </a:bodyPr>
          <a:p>
            <a:r>
              <a:rPr sz="1600"/>
              <a:t>Common Maven Commands:</a:t>
            </a:r>
            <a:endParaRPr sz="1600"/>
          </a:p>
          <a:p>
            <a:r>
              <a:rPr lang="en-US" altLang="en-GB" sz="1600"/>
              <a:t>Compile the project:</a:t>
            </a:r>
            <a:r>
              <a:rPr lang="en-GB" altLang="en-US" sz="1600"/>
              <a:t> </a:t>
            </a:r>
            <a:r>
              <a:rPr lang="en-US" altLang="en-GB" sz="1600"/>
              <a:t>mvn compile</a:t>
            </a:r>
            <a:endParaRPr lang="en-US" altLang="en-GB" sz="1600"/>
          </a:p>
          <a:p>
            <a:r>
              <a:rPr lang="en-US" altLang="en-GB" sz="1600"/>
              <a:t>Run tests</a:t>
            </a:r>
            <a:r>
              <a:rPr lang="en-GB" altLang="en-US" sz="1600"/>
              <a:t> : </a:t>
            </a:r>
            <a:r>
              <a:rPr lang="en-US" altLang="en-GB" sz="1600"/>
              <a:t>mvn test</a:t>
            </a:r>
            <a:endParaRPr lang="en-US" altLang="en-GB" sz="1600"/>
          </a:p>
          <a:p>
            <a:r>
              <a:rPr lang="en-US" altLang="en-GB" sz="1600"/>
              <a:t>Package the project (e.g., JAR/WAR):</a:t>
            </a:r>
            <a:r>
              <a:rPr lang="en-GB" altLang="en-US" sz="1600"/>
              <a:t> </a:t>
            </a:r>
            <a:r>
              <a:rPr lang="en-US" altLang="en-GB" sz="1600"/>
              <a:t>mvn install</a:t>
            </a:r>
            <a:endParaRPr lang="en-US" altLang="en-GB" sz="1600"/>
          </a:p>
          <a:p>
            <a:r>
              <a:rPr lang="en-US" altLang="en-GB" sz="1600"/>
              <a:t>Clean the project (delete compiled files): </a:t>
            </a:r>
            <a:r>
              <a:rPr lang="en-GB" altLang="en-US" sz="1600"/>
              <a:t>mvn clean </a:t>
            </a:r>
            <a:endParaRPr lang="en-GB" altLang="en-US" sz="1600"/>
          </a:p>
          <a:p>
            <a:r>
              <a:rPr lang="en-US" altLang="en-GB" sz="1600"/>
              <a:t>Build and deploy the project:</a:t>
            </a:r>
            <a:r>
              <a:rPr lang="en-GB" altLang="en-US" sz="1600"/>
              <a:t> </a:t>
            </a:r>
            <a:r>
              <a:rPr lang="en-US" altLang="en-GB" sz="1600"/>
              <a:t> </a:t>
            </a:r>
            <a:r>
              <a:rPr lang="en-GB" altLang="en-US" sz="1600"/>
              <a:t> mvn deploy </a:t>
            </a:r>
            <a:endParaRPr lang="en-GB" altLang="en-US" sz="16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62" y="225174"/>
            <a:ext cx="8349916" cy="507365"/>
          </a:xfrm>
        </p:spPr>
        <p:txBody>
          <a:bodyPr/>
          <a:lstStyle/>
          <a:p>
            <a:r>
              <a:rPr lang="en-IN" dirty="0">
                <a:solidFill>
                  <a:srgbClr val="005094"/>
                </a:solidFill>
              </a:rPr>
              <a:t>Course </a:t>
            </a:r>
            <a:r>
              <a:rPr lang="en-GB" altLang="en-IN" dirty="0">
                <a:solidFill>
                  <a:srgbClr val="005094"/>
                </a:solidFill>
              </a:rPr>
              <a:t>Overview</a:t>
            </a:r>
            <a:endParaRPr lang="en-GB" altLang="en-IN" dirty="0">
              <a:solidFill>
                <a:srgbClr val="005094"/>
              </a:solidFill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idx="1"/>
          </p:nvPr>
        </p:nvSpPr>
        <p:spPr>
          <a:xfrm>
            <a:off x="443230" y="1376045"/>
            <a:ext cx="8397875" cy="2785110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2000" dirty="0">
                <a:solidFill>
                  <a:srgbClr val="0070C0"/>
                </a:solidFill>
              </a:rPr>
              <a:t>DevOps, a combination of "development" and "operations," is a software development methodology that 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US" altLang="en-GB" sz="2000" dirty="0">
                <a:solidFill>
                  <a:srgbClr val="0070C0"/>
                </a:solidFill>
              </a:rPr>
              <a:t>emphasizes collaboration and communication between software developers and IT operations professionals. </a:t>
            </a:r>
            <a:endParaRPr lang="en-US" alt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GB" sz="2000" dirty="0">
                <a:solidFill>
                  <a:srgbClr val="0070C0"/>
                </a:solidFill>
              </a:rPr>
              <a:t>The goal of DevOps is to streamline the software delivery process, from code development to deployment and maintenance, by breaking down silos between development and operations teams.</a:t>
            </a:r>
            <a:endParaRPr lang="en-US" altLang="en-GB" sz="2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6" name="Text Box 5"/>
          <p:cNvSpPr txBox="1"/>
          <p:nvPr/>
        </p:nvSpPr>
        <p:spPr>
          <a:xfrm>
            <a:off x="135890" y="2448560"/>
            <a:ext cx="8699500" cy="329311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GB" sz="1600"/>
              <a:t>Benefits of Using Maven:</a:t>
            </a:r>
            <a:endParaRPr lang="en-US" altLang="en-GB" sz="1600"/>
          </a:p>
          <a:p>
            <a:r>
              <a:rPr lang="en-US" altLang="en-GB" sz="1600"/>
              <a:t>Consistent Builds: Ensures that builds are consistent across different environments (local, continuous integration, etc.).</a:t>
            </a:r>
            <a:endParaRPr lang="en-US" altLang="en-GB" sz="1600"/>
          </a:p>
          <a:p>
            <a:r>
              <a:rPr lang="en-US" altLang="en-GB" sz="1600"/>
              <a:t>Centralized Dependency Management: Automatically handles downloading and managing dependencies.</a:t>
            </a:r>
            <a:endParaRPr lang="en-US" altLang="en-GB" sz="1600"/>
          </a:p>
          <a:p>
            <a:r>
              <a:rPr lang="en-US" altLang="en-GB" sz="1600"/>
              <a:t>Plugin-based Architecture: The build process is highly customizable through plugins.</a:t>
            </a:r>
            <a:endParaRPr lang="en-US" altLang="en-GB" sz="1600"/>
          </a:p>
          <a:p>
            <a:r>
              <a:rPr lang="en-US" altLang="en-GB" sz="1600"/>
              <a:t>Project Structure Convention: Encourages a standard project structure that simplifies collaboration.</a:t>
            </a:r>
            <a:endParaRPr lang="en-US" altLang="en-GB" sz="1600"/>
          </a:p>
          <a:p>
            <a:r>
              <a:rPr lang="en-US" altLang="en-GB" sz="1600"/>
              <a:t>Cross-platform: Works on any platform that supports Java, ensuring portability.</a:t>
            </a:r>
            <a:endParaRPr lang="en-GB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135890" y="530225"/>
            <a:ext cx="5848350" cy="3293110"/>
          </a:xfrm>
          <a:prstGeom prst="rect">
            <a:avLst/>
          </a:prstGeom>
        </p:spPr>
        <p:txBody>
          <a:bodyPr>
            <a:noAutofit/>
          </a:bodyPr>
          <a:p>
            <a:r>
              <a:rPr sz="1600"/>
              <a:t>Common Maven Commands:</a:t>
            </a:r>
            <a:endParaRPr sz="1600"/>
          </a:p>
          <a:p>
            <a:r>
              <a:rPr lang="en-US" altLang="en-GB" sz="1600"/>
              <a:t>Compile the project:</a:t>
            </a:r>
            <a:r>
              <a:rPr lang="en-GB" altLang="en-US" sz="1600"/>
              <a:t> </a:t>
            </a:r>
            <a:r>
              <a:rPr lang="en-US" altLang="en-GB" sz="1600"/>
              <a:t>mvn compile</a:t>
            </a:r>
            <a:endParaRPr lang="en-US" altLang="en-GB" sz="1600"/>
          </a:p>
          <a:p>
            <a:r>
              <a:rPr lang="en-US" altLang="en-GB" sz="1600"/>
              <a:t>Run tests</a:t>
            </a:r>
            <a:r>
              <a:rPr lang="en-GB" altLang="en-US" sz="1600"/>
              <a:t> : </a:t>
            </a:r>
            <a:r>
              <a:rPr lang="en-US" altLang="en-GB" sz="1600"/>
              <a:t>mvn test</a:t>
            </a:r>
            <a:endParaRPr lang="en-US" altLang="en-GB" sz="1600"/>
          </a:p>
          <a:p>
            <a:r>
              <a:rPr lang="en-US" altLang="en-GB" sz="1600"/>
              <a:t>Package the project (e.g., JAR/WAR):</a:t>
            </a:r>
            <a:r>
              <a:rPr lang="en-GB" altLang="en-US" sz="1600"/>
              <a:t> </a:t>
            </a:r>
            <a:r>
              <a:rPr lang="en-US" altLang="en-GB" sz="1600"/>
              <a:t>mvn install</a:t>
            </a:r>
            <a:endParaRPr lang="en-US" altLang="en-GB" sz="1600"/>
          </a:p>
          <a:p>
            <a:r>
              <a:rPr lang="en-US" altLang="en-GB" sz="1600"/>
              <a:t>Clean the project (delete compiled files): </a:t>
            </a:r>
            <a:r>
              <a:rPr lang="en-GB" altLang="en-US" sz="1600"/>
              <a:t>mvn clean </a:t>
            </a:r>
            <a:endParaRPr lang="en-GB" altLang="en-US" sz="1600"/>
          </a:p>
          <a:p>
            <a:r>
              <a:rPr lang="en-US" altLang="en-GB" sz="1600"/>
              <a:t>Build and deploy the project:</a:t>
            </a:r>
            <a:r>
              <a:rPr lang="en-GB" altLang="en-US" sz="1600"/>
              <a:t> </a:t>
            </a:r>
            <a:r>
              <a:rPr lang="en-US" altLang="en-GB" sz="1600"/>
              <a:t> </a:t>
            </a:r>
            <a:r>
              <a:rPr lang="en-GB" altLang="en-US" sz="1600"/>
              <a:t> mvn deploy </a:t>
            </a:r>
            <a:endParaRPr lang="en-GB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pPr marL="0" indent="0"/>
            <a:r>
              <a:rPr lang="en-US" altLang="en-GB" sz="1600">
                <a:solidFill>
                  <a:srgbClr val="262626"/>
                </a:solidFill>
                <a:latin typeface="Inter"/>
                <a:ea typeface="Inter"/>
                <a:sym typeface="+mn-ea"/>
              </a:rPr>
              <a:t>Build tools – Maven</a:t>
            </a:r>
            <a:endParaRPr lang="en-US" altLang="en-GB" sz="1600" dirty="0" err="1" smtClean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altLang="en-US" dirty="0"/>
              <a:t>Thank You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152400" y="465455"/>
            <a:ext cx="803592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DevOps is a set of practices, philosophies, and tools that aim to improve collaboration between development (Dev) and operations (Ops) teams, enabling faster and more reliable software delivery. Below is a list of commonly used DevOps tools and technologies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4305" y="1576705"/>
            <a:ext cx="8825230" cy="1497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1. Version Control Systems (VCS)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Git: Distributed version control system for tracking code changes.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Platforms: GitHub, GitLab, Bitbucket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Subversion (SVN): Centralized version control system.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2400" y="3074035"/>
            <a:ext cx="6838315" cy="16065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2. Continuous Integration and Continuous Delivery (CI/CD)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Jenkins: Open-source automation server for CI/CD pipelines.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GitLab CI/CD: Integrated CI/CD tools within GitLab.tool.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GitHub Actions: CI/CD and automation directly within GitHub.CD: Declarative GitOps tool for Kubernetes.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2570" y="591820"/>
            <a:ext cx="8089900" cy="197993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3. Configuration Management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Ansible: Agentless automation tool for configuration management and deployment.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Puppet: Configuration management tool for automating infrastructure.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Chef: Infrastructure automation framework.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SaltStack: Configuration management and remote execution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2570" y="2482215"/>
            <a:ext cx="8223885" cy="21977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4. Infrastructure as Code (IaC)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Terraform: Open-source tool for building, changing, and versioning infrastructure.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AWS CloudFormation: AWS-specific IaC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Pulumi: General-purpose IaC tool using programming languages like Python, JavaScript, and Go.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Crossplane: Open-source IaC for Kubernetes.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9870" y="604520"/>
            <a:ext cx="8002905" cy="17049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5. Containerization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Docker: Platform for developing, shipping, and running applications in containers.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Podman: Docker alternative with a daemonless architecture.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Containerd: Industry-standard container runtime.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9870" y="2448560"/>
            <a:ext cx="8167370" cy="19513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6. Container Orchestration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Kubernetes (K8s): Open-source platform for automating containerized application deployment, scaling, and management.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Docker : Docker-native container orchestration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Amazon ECS: AWS container orchestration service.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Nomad: Simple and flexible workload orchestrator by HashiCorp.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0665" y="607060"/>
            <a:ext cx="8134350" cy="25323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7. Monitoring and Logging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Grafana: Open-source platform for monitoring and observability.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Elasticsearch: Search and analytics engine.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Logstash: Data processing pipeline.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Kibana: Data visualization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Splunk: Platform for searching, monitoring, and analyzing machine-generated data.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New Relic: Application performance monitoring (APM)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0665" y="3041015"/>
            <a:ext cx="8255000" cy="193294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8. Collaboration and Communication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Slack: Team communication and collaboration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Microsoft Teams: Collaboration platform integrated with Office 365.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Jira: Project management and issue tracking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Confluence: Documentation and knowledge management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0035" y="465455"/>
            <a:ext cx="8583930" cy="19513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9. Cloud Platforms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Amazon Web Services (AWS): Comprehensive cloud services platform.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Microsoft Azure: Cloud computing services by Microsoft.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Google Cloud Platform (GCP): Cloud services by Google.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IBM Cloud: Cloud platform by IBM.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Oracle Cloud: Cloud services by Oracle.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0035" y="2641600"/>
            <a:ext cx="8458200" cy="19513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10. Security and Compliance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HashiCorp Vault: Tool for managing secrets and protecting sensitive data.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Aqua Security: Container security platform.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SonarQube: Code quality and security analysis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OWASP ZAP: Open-source web application security scanner.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Snyk: Developer-first security tool for vulnerabilities in dependencies.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536575"/>
            <a:ext cx="8003540" cy="19513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</a:t>
            </a:r>
            <a:r>
              <a:rPr lang="en-GB" sz="2000" b="1" i="0">
                <a:solidFill>
                  <a:srgbClr val="404040"/>
                </a:solidFill>
                <a:latin typeface="Inter"/>
                <a:ea typeface="Inter"/>
              </a:rPr>
              <a:t>1</a:t>
            </a: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. Testing Tools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Selenium: Open-source tool for browser automation.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JUnit: Testing framework for Java.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TestNG: Testing framework inspired by JUnit.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Cucumber: Tool for behavior-driven development (BDD).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Postman: API testing and development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1460" y="2487930"/>
            <a:ext cx="8004175" cy="1458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</a:t>
            </a:r>
            <a:r>
              <a:rPr lang="en-GB" sz="2000" b="1" i="0">
                <a:solidFill>
                  <a:srgbClr val="404040"/>
                </a:solidFill>
                <a:latin typeface="Inter"/>
                <a:ea typeface="Inter"/>
              </a:rPr>
              <a:t>2</a:t>
            </a: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. Database Management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Liquibase: Database schema change management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Flyway: Database migration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pgAdmin: Open-source PostgreSQL management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154305" y="127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262626"/>
                </a:solidFill>
                <a:latin typeface="Inter"/>
                <a:ea typeface="Inter"/>
              </a:rPr>
              <a:t>DevOps Tools and Technologies</a:t>
            </a:r>
            <a:endParaRPr sz="1600" b="0" i="0">
              <a:solidFill>
                <a:srgbClr val="262626"/>
              </a:solidFill>
              <a:latin typeface="Inter"/>
              <a:ea typeface="Inter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2255" y="465455"/>
            <a:ext cx="7937500" cy="1458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</a:t>
            </a:r>
            <a:r>
              <a:rPr lang="en-GB" sz="2000" b="1" i="0">
                <a:solidFill>
                  <a:srgbClr val="404040"/>
                </a:solidFill>
                <a:latin typeface="Inter"/>
                <a:ea typeface="Inter"/>
              </a:rPr>
              <a:t>3</a:t>
            </a: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. Scripting and Automation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Python: General-purpose scripting language for automation.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Bash: Unix shell scripting for automation.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PowerShell: Task automation and configuration management framework.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8295" y="1924050"/>
            <a:ext cx="7771765" cy="1458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</a:t>
            </a:r>
            <a:r>
              <a:rPr lang="en-GB" sz="2000" b="1" i="0">
                <a:solidFill>
                  <a:srgbClr val="404040"/>
                </a:solidFill>
                <a:latin typeface="Inter"/>
                <a:ea typeface="Inter"/>
              </a:rPr>
              <a:t>4</a:t>
            </a: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. Serverless Platforms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AWS Lambda: Serverless compute service by AWS.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Azure Functions: Serverless compute service by Azure.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Google Cloud Functions: Serverless compute service by GCP.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8295" y="3382645"/>
            <a:ext cx="8137525" cy="1458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1</a:t>
            </a:r>
            <a:r>
              <a:rPr lang="en-GB" sz="2000" b="1" i="0">
                <a:solidFill>
                  <a:srgbClr val="404040"/>
                </a:solidFill>
                <a:latin typeface="Inter"/>
                <a:ea typeface="Inter"/>
              </a:rPr>
              <a:t>5</a:t>
            </a:r>
            <a:r>
              <a:rPr sz="2000" b="1" i="0">
                <a:solidFill>
                  <a:srgbClr val="404040"/>
                </a:solidFill>
                <a:latin typeface="Inter"/>
                <a:ea typeface="Inter"/>
              </a:rPr>
              <a:t>. Virtualization</a:t>
            </a:r>
            <a:endParaRPr sz="2000" b="1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VMware: Virtualization and cloud computing software.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VirtualBox: Open-source virtualization tool.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404040"/>
                </a:solidFill>
                <a:latin typeface="Inter"/>
                <a:ea typeface="Inter"/>
              </a:rPr>
              <a:t>KVM: Kernel-based virtualization for Linux.</a:t>
            </a:r>
            <a:endParaRPr sz="1600" b="0" i="0">
              <a:solidFill>
                <a:srgbClr val="40404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10155</Words>
  <Application>WPS Presentation</Application>
  <PresentationFormat>On-screen Show (16:9)</PresentationFormat>
  <Paragraphs>333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Roboto</vt:lpstr>
      <vt:lpstr>Times New Roman</vt:lpstr>
      <vt:lpstr>Inter</vt:lpstr>
      <vt:lpstr>Segoe Print</vt:lpstr>
      <vt:lpstr>Arial</vt:lpstr>
      <vt:lpstr>Microsoft YaHei</vt:lpstr>
      <vt:lpstr>Arial Unicode MS</vt:lpstr>
      <vt:lpstr>var(--fontStack-monospace</vt:lpstr>
      <vt:lpstr>Garamond</vt:lpstr>
      <vt:lpstr>MC Powerpoint Template</vt:lpstr>
      <vt:lpstr>Package</vt:lpstr>
      <vt:lpstr>Course Title - DevOps</vt:lpstr>
      <vt:lpstr>Course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of a pom.xml File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 ARUN KUMAR</cp:lastModifiedBy>
  <cp:revision>23</cp:revision>
  <dcterms:created xsi:type="dcterms:W3CDTF">2016-09-09T13:34:00Z</dcterms:created>
  <dcterms:modified xsi:type="dcterms:W3CDTF">2025-02-18T08:17:36Z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59B43F18C2364ABAA64F7D154AAA5294_13</vt:lpwstr>
  </property>
  <property fmtid="{D5CDD505-2E9C-101B-9397-08002B2CF9AE}" pid="3" name="KSOProductBuildVer">
    <vt:lpwstr>2057-12.2.0.19805</vt:lpwstr>
  </property>
</Properties>
</file>