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25"/>
  </p:handoutMasterIdLst>
  <p:sldIdLst>
    <p:sldId id="491" r:id="rId3"/>
    <p:sldId id="498" r:id="rId5"/>
    <p:sldId id="541" r:id="rId6"/>
    <p:sldId id="543" r:id="rId7"/>
    <p:sldId id="511" r:id="rId8"/>
    <p:sldId id="550" r:id="rId9"/>
    <p:sldId id="544" r:id="rId10"/>
    <p:sldId id="545" r:id="rId11"/>
    <p:sldId id="546" r:id="rId12"/>
    <p:sldId id="547" r:id="rId13"/>
    <p:sldId id="548" r:id="rId14"/>
    <p:sldId id="551" r:id="rId15"/>
    <p:sldId id="549" r:id="rId16"/>
    <p:sldId id="552" r:id="rId17"/>
    <p:sldId id="553" r:id="rId18"/>
    <p:sldId id="563" r:id="rId19"/>
    <p:sldId id="564" r:id="rId20"/>
    <p:sldId id="565" r:id="rId21"/>
    <p:sldId id="554" r:id="rId22"/>
    <p:sldId id="562" r:id="rId23"/>
    <p:sldId id="570" r:id="rId24"/>
  </p:sldIdLst>
  <p:sldSz cx="9144000" cy="5143500" type="screen16x9"/>
  <p:notesSz cx="6858000" cy="9296400"/>
  <p:embeddedFontLst>
    <p:embeddedFont>
      <p:font typeface="Roboto" panose="02000000000000000000" pitchFamily="2" charset="0"/>
      <p:regular r:id="rId29"/>
      <p:bold r:id="rId30"/>
    </p:embeddedFont>
    <p:embeddedFont>
      <p:font typeface="Garamond" panose="02020404030301010803" charset="0"/>
      <p:regular r:id="rId31"/>
      <p:bold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4" userDrawn="1">
          <p15:clr>
            <a:srgbClr val="A4A3A4"/>
          </p15:clr>
        </p15:guide>
        <p15:guide id="2" orient="horz" pos="302" userDrawn="1">
          <p15:clr>
            <a:srgbClr val="A4A3A4"/>
          </p15:clr>
        </p15:guide>
        <p15:guide id="3" orient="horz" pos="2924" userDrawn="1">
          <p15:clr>
            <a:srgbClr val="A4A3A4"/>
          </p15:clr>
        </p15:guide>
        <p15:guide id="4" orient="horz" pos="386" userDrawn="1">
          <p15:clr>
            <a:srgbClr val="A4A3A4"/>
          </p15:clr>
        </p15:guide>
        <p15:guide id="5" pos="576" userDrawn="1">
          <p15:clr>
            <a:srgbClr val="A4A3A4"/>
          </p15:clr>
        </p15:guide>
        <p15:guide id="6" pos="5184" userDrawn="1">
          <p15:clr>
            <a:srgbClr val="A4A3A4"/>
          </p15:clr>
        </p15:guide>
        <p15:guide id="7" pos="2908" userDrawn="1">
          <p15:clr>
            <a:srgbClr val="A4A3A4"/>
          </p15:clr>
        </p15:guide>
        <p15:guide id="8" pos="5108" userDrawn="1">
          <p15:clr>
            <a:srgbClr val="A4A3A4"/>
          </p15:clr>
        </p15:guide>
        <p15:guide id="9" pos="6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24"/>
        <p:guide orient="horz" pos="302"/>
        <p:guide orient="horz" pos="2924"/>
        <p:guide orient="horz" pos="386"/>
        <p:guide pos="576"/>
        <p:guide pos="5184"/>
        <p:guide pos="2908"/>
        <p:guide pos="5108"/>
        <p:guide pos="653"/>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41"/>
        <p:guide orient="horz" pos="5484"/>
        <p:guide orient="horz" pos="5747"/>
        <p:guide pos="302"/>
        <p:guide pos="40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a system, process, department, etc. that operates in isolation from others.</a:t>
            </a:r>
            <a:endParaRPr lang="en-US" alt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2"/>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web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endParaRPr lang="en-GB" altLang="en-US" sz="1800" b="1" dirty="0">
              <a:solidFill>
                <a:srgbClr val="0070C0"/>
              </a:solidFill>
            </a:endParaRPr>
          </a:p>
        </p:txBody>
      </p:sp>
      <p:sp>
        <p:nvSpPr>
          <p:cNvPr id="5" name="Text Placeholder 4"/>
          <p:cNvSpPr>
            <a:spLocks noGrp="1"/>
          </p:cNvSpPr>
          <p:nvPr>
            <p:ph type="body" idx="1"/>
          </p:nvPr>
        </p:nvSpPr>
        <p:spPr/>
        <p:txBody>
          <a:bodyPr/>
          <a:lstStyle/>
          <a:p>
            <a:pPr algn="l"/>
            <a:r>
              <a:rPr lang="en-US" dirty="0"/>
              <a:t>Topic Title - </a:t>
            </a:r>
            <a:r>
              <a:rPr lang="en-US" altLang="en-GB" sz="1400" b="1" dirty="0">
                <a:solidFill>
                  <a:srgbClr val="0070C0"/>
                </a:solidFill>
              </a:rPr>
              <a:t>Understanding DevOps movement, DevOps with changing time, The water fall model, Agile Model, Collaboration, Why DevOps, Benefits of DevOps, DevOps life cycle</a:t>
            </a:r>
            <a:r>
              <a:rPr lang="en-US" sz="1800" b="1" dirty="0">
                <a:solidFill>
                  <a:srgbClr val="0070C0"/>
                </a:solidFill>
              </a:rPr>
              <a:t> </a:t>
            </a:r>
            <a:endParaRPr lang="en-US" sz="1800" b="1" dirty="0">
              <a:solidFill>
                <a:srgbClr val="0070C0"/>
              </a:solidFill>
            </a:endParaRP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graphicFrame>
        <p:nvGraphicFramePr>
          <p:cNvPr id="3" name="Table 2"/>
          <p:cNvGraphicFramePr/>
          <p:nvPr>
            <p:custDataLst>
              <p:tags r:id="rId1"/>
            </p:custDataLst>
          </p:nvPr>
        </p:nvGraphicFramePr>
        <p:xfrm>
          <a:off x="202565" y="149860"/>
          <a:ext cx="8440420" cy="4415790"/>
        </p:xfrm>
        <a:graphic>
          <a:graphicData uri="http://schemas.openxmlformats.org/drawingml/2006/table">
            <a:tbl>
              <a:tblPr/>
              <a:tblGrid>
                <a:gridCol w="4220210"/>
                <a:gridCol w="4220210"/>
              </a:tblGrid>
              <a:tr h="186055">
                <a:tc>
                  <a:txBody>
                    <a:bodyPr/>
                    <a:p>
                      <a:r>
                        <a:rPr sz="1200" b="1"/>
                        <a:t>Advantages</a:t>
                      </a:r>
                      <a:endParaRPr sz="1200" b="1"/>
                    </a:p>
                  </a:txBody>
                  <a:tcPr marL="0" marR="0" marT="0" marB="0" anchor="ctr" anchorCtr="0">
                    <a:lnL>
                      <a:noFill/>
                    </a:lnL>
                    <a:lnR>
                      <a:noFill/>
                    </a:lnR>
                    <a:lnT>
                      <a:noFill/>
                    </a:lnT>
                    <a:lnB>
                      <a:noFill/>
                    </a:lnB>
                    <a:noFill/>
                  </a:tcPr>
                </a:tc>
                <a:tc>
                  <a:txBody>
                    <a:bodyPr/>
                    <a:p>
                      <a:r>
                        <a:rPr sz="1200" b="1"/>
                        <a:t>Disadvantages</a:t>
                      </a:r>
                      <a:endParaRPr sz="1200" b="1"/>
                    </a:p>
                  </a:txBody>
                  <a:tcPr marL="0" marR="0" marT="0" marB="0" anchor="ctr" anchorCtr="0">
                    <a:lnL>
                      <a:noFill/>
                    </a:lnL>
                    <a:lnR>
                      <a:noFill/>
                    </a:lnR>
                    <a:lnT>
                      <a:noFill/>
                    </a:lnT>
                    <a:lnB>
                      <a:noFill/>
                    </a:lnB>
                    <a:noFill/>
                  </a:tcPr>
                </a:tc>
              </a:tr>
              <a:tr h="368935">
                <a:tc>
                  <a:txBody>
                    <a:bodyPr/>
                    <a:p>
                      <a:r>
                        <a:rPr sz="1200" b="1"/>
                        <a:t>Clear and Structured Process:</a:t>
                      </a:r>
                      <a:endParaRPr sz="1200" b="1"/>
                    </a:p>
                  </a:txBody>
                  <a:tcPr marL="0" marR="0" marT="0" marB="0" anchor="ctr" anchorCtr="0">
                    <a:lnL>
                      <a:noFill/>
                    </a:lnL>
                    <a:lnR>
                      <a:noFill/>
                    </a:lnR>
                    <a:lnT>
                      <a:noFill/>
                    </a:lnT>
                    <a:lnB>
                      <a:noFill/>
                    </a:lnB>
                    <a:noFill/>
                  </a:tcPr>
                </a:tc>
                <a:tc>
                  <a:txBody>
                    <a:bodyPr/>
                    <a:p>
                      <a:r>
                        <a:rPr sz="1200" b="1"/>
                        <a:t>Inflexibility: Difficult to revisit or change earlier phases once completed.</a:t>
                      </a:r>
                      <a:endParaRPr sz="1200" b="1"/>
                    </a:p>
                  </a:txBody>
                  <a:tcPr marL="0" marR="0" marT="0" marB="0" anchor="ctr" anchorCtr="0">
                    <a:lnL>
                      <a:noFill/>
                    </a:lnL>
                    <a:lnR>
                      <a:noFill/>
                    </a:lnR>
                    <a:lnT>
                      <a:noFill/>
                    </a:lnT>
                    <a:lnB>
                      <a:noFill/>
                    </a:lnB>
                    <a:noFill/>
                  </a:tcPr>
                </a:tc>
              </a:tr>
              <a:tr h="186055">
                <a:tc>
                  <a:txBody>
                    <a:bodyPr/>
                    <a:p>
                      <a:r>
                        <a:rPr sz="1200" b="1"/>
                        <a:t>Each phase has specific goals, making it easy to follow.</a:t>
                      </a:r>
                      <a:endParaRPr sz="1200" b="1"/>
                    </a:p>
                  </a:txBody>
                  <a:tcPr marL="0" marR="0" marT="0" marB="0" anchor="ctr" anchorCtr="0">
                    <a:lnL>
                      <a:noFill/>
                    </a:lnL>
                    <a:lnR>
                      <a:noFill/>
                    </a:lnR>
                    <a:lnT>
                      <a:noFill/>
                    </a:lnT>
                    <a:lnB>
                      <a:noFill/>
                    </a:lnB>
                    <a:noFill/>
                  </a:tcPr>
                </a:tc>
                <a:tc>
                  <a:txBody>
                    <a:bodyPr/>
                    <a:p>
                      <a:r>
                        <a:rPr sz="1200" b="1"/>
                        <a:t>Changes in requirements later can disrupt the entire project.</a:t>
                      </a:r>
                      <a:endParaRPr sz="1200" b="1"/>
                    </a:p>
                  </a:txBody>
                  <a:tcPr marL="0" marR="0" marT="0" marB="0" anchor="ctr" anchorCtr="0">
                    <a:lnL>
                      <a:noFill/>
                    </a:lnL>
                    <a:lnR>
                      <a:noFill/>
                    </a:lnR>
                    <a:lnT>
                      <a:noFill/>
                    </a:lnT>
                    <a:lnB>
                      <a:noFill/>
                    </a:lnB>
                    <a:noFill/>
                  </a:tcPr>
                </a:tc>
              </a:tr>
              <a:tr h="370840">
                <a:tc>
                  <a:txBody>
                    <a:bodyPr/>
                    <a:p>
                      <a:r>
                        <a:rPr sz="1200" b="1"/>
                        <a:t>Easy to Manage and Track:</a:t>
                      </a:r>
                      <a:endParaRPr sz="1200" b="1"/>
                    </a:p>
                  </a:txBody>
                  <a:tcPr marL="0" marR="0" marT="0" marB="0" anchor="ctr" anchorCtr="0">
                    <a:lnL>
                      <a:noFill/>
                    </a:lnL>
                    <a:lnR>
                      <a:noFill/>
                    </a:lnR>
                    <a:lnT>
                      <a:noFill/>
                    </a:lnT>
                    <a:lnB>
                      <a:noFill/>
                    </a:lnB>
                    <a:noFill/>
                  </a:tcPr>
                </a:tc>
                <a:tc>
                  <a:txBody>
                    <a:bodyPr/>
                    <a:p>
                      <a:r>
                        <a:rPr sz="1200" b="1"/>
                        <a:t>Late Testing: Testing only happens after development, so issues may not be discovered until the end.</a:t>
                      </a:r>
                      <a:endParaRPr sz="1200" b="1"/>
                    </a:p>
                  </a:txBody>
                  <a:tcPr marL="0" marR="0" marT="0" marB="0" anchor="ctr" anchorCtr="0">
                    <a:lnL>
                      <a:noFill/>
                    </a:lnL>
                    <a:lnR>
                      <a:noFill/>
                    </a:lnR>
                    <a:lnT>
                      <a:noFill/>
                    </a:lnT>
                    <a:lnB>
                      <a:noFill/>
                    </a:lnB>
                    <a:noFill/>
                  </a:tcPr>
                </a:tc>
              </a:tr>
              <a:tr h="340360">
                <a:tc>
                  <a:txBody>
                    <a:bodyPr/>
                    <a:p>
                      <a:r>
                        <a:rPr sz="1200" b="1"/>
                        <a:t>Progress is predictable with clearly defined milestones and deliverables.</a:t>
                      </a:r>
                      <a:endParaRPr sz="1200" b="1"/>
                    </a:p>
                  </a:txBody>
                  <a:tcPr marL="0" marR="0" marT="0" marB="0" anchor="ctr" anchorCtr="0">
                    <a:lnL>
                      <a:noFill/>
                    </a:lnL>
                    <a:lnR>
                      <a:noFill/>
                    </a:lnR>
                    <a:lnT>
                      <a:noFill/>
                    </a:lnT>
                    <a:lnB>
                      <a:noFill/>
                    </a:lnB>
                    <a:noFill/>
                  </a:tcPr>
                </a:tc>
                <a:tc>
                  <a:txBody>
                    <a:bodyPr/>
                    <a:p>
                      <a:r>
                        <a:rPr sz="1200" b="1"/>
                        <a:t>Bugs and issues can be expensive and time-consuming to fix once discovered.</a:t>
                      </a:r>
                      <a:endParaRPr sz="1200" b="1"/>
                    </a:p>
                  </a:txBody>
                  <a:tcPr marL="0" marR="0" marT="0" marB="0" anchor="ctr" anchorCtr="0">
                    <a:lnL>
                      <a:noFill/>
                    </a:lnL>
                    <a:lnR>
                      <a:noFill/>
                    </a:lnR>
                    <a:lnT>
                      <a:noFill/>
                    </a:lnT>
                    <a:lnB>
                      <a:noFill/>
                    </a:lnB>
                    <a:noFill/>
                  </a:tcPr>
                </a:tc>
              </a:tr>
              <a:tr h="370840">
                <a:tc>
                  <a:txBody>
                    <a:bodyPr/>
                    <a:p>
                      <a:r>
                        <a:rPr sz="1200" b="1"/>
                        <a:t>Detailed Documentation:</a:t>
                      </a:r>
                      <a:endParaRPr sz="1200" b="1"/>
                    </a:p>
                  </a:txBody>
                  <a:tcPr marL="0" marR="0" marT="0" marB="0" anchor="ctr" anchorCtr="0">
                    <a:lnL>
                      <a:noFill/>
                    </a:lnL>
                    <a:lnR>
                      <a:noFill/>
                    </a:lnR>
                    <a:lnT>
                      <a:noFill/>
                    </a:lnT>
                    <a:lnB>
                      <a:noFill/>
                    </a:lnB>
                    <a:noFill/>
                  </a:tcPr>
                </a:tc>
                <a:tc>
                  <a:txBody>
                    <a:bodyPr/>
                    <a:p>
                      <a:r>
                        <a:rPr sz="1200" b="1"/>
                        <a:t>Assumes Stable Requirements: Assumes requirements are well-understood and fixed.</a:t>
                      </a:r>
                      <a:endParaRPr sz="1200" b="1"/>
                    </a:p>
                  </a:txBody>
                  <a:tcPr marL="0" marR="0" marT="0" marB="0" anchor="ctr" anchorCtr="0">
                    <a:lnL>
                      <a:noFill/>
                    </a:lnL>
                    <a:lnR>
                      <a:noFill/>
                    </a:lnR>
                    <a:lnT>
                      <a:noFill/>
                    </a:lnT>
                    <a:lnB>
                      <a:noFill/>
                    </a:lnB>
                    <a:noFill/>
                  </a:tcPr>
                </a:tc>
              </a:tr>
              <a:tr h="370205">
                <a:tc>
                  <a:txBody>
                    <a:bodyPr/>
                    <a:p>
                      <a:r>
                        <a:rPr sz="1200" b="1"/>
                        <a:t>Provides comprehensive documentation at every stage, useful for audits and future reference.</a:t>
                      </a:r>
                      <a:endParaRPr sz="1200" b="1"/>
                    </a:p>
                  </a:txBody>
                  <a:tcPr marL="0" marR="0" marT="0" marB="0" anchor="ctr" anchorCtr="0">
                    <a:lnL>
                      <a:noFill/>
                    </a:lnL>
                    <a:lnR>
                      <a:noFill/>
                    </a:lnR>
                    <a:lnT>
                      <a:noFill/>
                    </a:lnT>
                    <a:lnB>
                      <a:noFill/>
                    </a:lnB>
                    <a:noFill/>
                  </a:tcPr>
                </a:tc>
                <a:tc>
                  <a:txBody>
                    <a:bodyPr/>
                    <a:p>
                      <a:r>
                        <a:rPr sz="1200" b="1"/>
                        <a:t>If requirements change, the model becomes inefficient and costly.</a:t>
                      </a:r>
                      <a:endParaRPr sz="1200" b="1"/>
                    </a:p>
                  </a:txBody>
                  <a:tcPr marL="0" marR="0" marT="0" marB="0" anchor="ctr" anchorCtr="0">
                    <a:lnL>
                      <a:noFill/>
                    </a:lnL>
                    <a:lnR>
                      <a:noFill/>
                    </a:lnR>
                    <a:lnT>
                      <a:noFill/>
                    </a:lnT>
                    <a:lnB>
                      <a:noFill/>
                    </a:lnB>
                    <a:noFill/>
                  </a:tcPr>
                </a:tc>
              </a:tr>
              <a:tr h="370840">
                <a:tc>
                  <a:txBody>
                    <a:bodyPr/>
                    <a:p>
                      <a:r>
                        <a:rPr sz="1200" b="1"/>
                        <a:t>Predictable Timelines and Costs:</a:t>
                      </a:r>
                      <a:endParaRPr sz="1200" b="1"/>
                    </a:p>
                  </a:txBody>
                  <a:tcPr marL="0" marR="0" marT="0" marB="0" anchor="ctr" anchorCtr="0">
                    <a:lnL>
                      <a:noFill/>
                    </a:lnL>
                    <a:lnR>
                      <a:noFill/>
                    </a:lnR>
                    <a:lnT>
                      <a:noFill/>
                    </a:lnT>
                    <a:lnB>
                      <a:noFill/>
                    </a:lnB>
                    <a:noFill/>
                  </a:tcPr>
                </a:tc>
                <a:tc>
                  <a:txBody>
                    <a:bodyPr/>
                    <a:p>
                      <a:r>
                        <a:rPr sz="1200" b="1"/>
                        <a:t>Slow to Deliver: Final product is only available after all phases are completed.</a:t>
                      </a:r>
                      <a:endParaRPr sz="1200" b="1"/>
                    </a:p>
                  </a:txBody>
                  <a:tcPr marL="0" marR="0" marT="0" marB="0" anchor="ctr" anchorCtr="0">
                    <a:lnL>
                      <a:noFill/>
                    </a:lnL>
                    <a:lnR>
                      <a:noFill/>
                    </a:lnR>
                    <a:lnT>
                      <a:noFill/>
                    </a:lnT>
                    <a:lnB>
                      <a:noFill/>
                    </a:lnB>
                    <a:noFill/>
                  </a:tcPr>
                </a:tc>
              </a:tr>
              <a:tr h="369570">
                <a:tc>
                  <a:txBody>
                    <a:bodyPr/>
                    <a:p>
                      <a:r>
                        <a:rPr sz="1200" b="1"/>
                        <a:t>Since scope, timeline, and costs are defined upfront, there’s less uncertainty.</a:t>
                      </a:r>
                      <a:endParaRPr sz="1200" b="1"/>
                    </a:p>
                  </a:txBody>
                  <a:tcPr marL="0" marR="0" marT="0" marB="0" anchor="ctr" anchorCtr="0">
                    <a:lnL>
                      <a:noFill/>
                    </a:lnL>
                    <a:lnR>
                      <a:noFill/>
                    </a:lnR>
                    <a:lnT>
                      <a:noFill/>
                    </a:lnT>
                    <a:lnB>
                      <a:noFill/>
                    </a:lnB>
                    <a:noFill/>
                  </a:tcPr>
                </a:tc>
                <a:tc>
                  <a:txBody>
                    <a:bodyPr/>
                    <a:p>
                      <a:r>
                        <a:rPr sz="1200" b="1"/>
                        <a:t>The project may take longer to deliver, delaying feedback from the customer.</a:t>
                      </a:r>
                      <a:endParaRPr sz="1200" b="1"/>
                    </a:p>
                  </a:txBody>
                  <a:tcPr marL="0" marR="0" marT="0" marB="0" anchor="ctr" anchorCtr="0">
                    <a:lnL>
                      <a:noFill/>
                    </a:lnL>
                    <a:lnR>
                      <a:noFill/>
                    </a:lnR>
                    <a:lnT>
                      <a:noFill/>
                    </a:lnT>
                    <a:lnB>
                      <a:noFill/>
                    </a:lnB>
                    <a:noFill/>
                  </a:tcPr>
                </a:tc>
              </a:tr>
              <a:tr h="370840">
                <a:tc>
                  <a:txBody>
                    <a:bodyPr/>
                    <a:p>
                      <a:r>
                        <a:rPr sz="1200" b="1"/>
                        <a:t>Well-Suited for Small and Simple Projects:</a:t>
                      </a:r>
                      <a:endParaRPr sz="1200" b="1"/>
                    </a:p>
                  </a:txBody>
                  <a:tcPr marL="0" marR="0" marT="0" marB="0" anchor="ctr" anchorCtr="0">
                    <a:lnL>
                      <a:noFill/>
                    </a:lnL>
                    <a:lnR>
                      <a:noFill/>
                    </a:lnR>
                    <a:lnT>
                      <a:noFill/>
                    </a:lnT>
                    <a:lnB>
                      <a:noFill/>
                    </a:lnB>
                    <a:noFill/>
                  </a:tcPr>
                </a:tc>
                <a:tc>
                  <a:txBody>
                    <a:bodyPr/>
                    <a:p>
                      <a:r>
                        <a:rPr sz="1200" b="1"/>
                        <a:t>Risk of Misalignment with Customer Needs: Lack of customer feedback during development may lead to dissatisfaction.</a:t>
                      </a:r>
                      <a:endParaRPr sz="1200" b="1"/>
                    </a:p>
                  </a:txBody>
                  <a:tcPr marL="0" marR="0" marT="0" marB="0" anchor="ctr" anchorCtr="0">
                    <a:lnL>
                      <a:noFill/>
                    </a:lnL>
                    <a:lnR>
                      <a:noFill/>
                    </a:lnR>
                    <a:lnT>
                      <a:noFill/>
                    </a:lnT>
                    <a:lnB>
                      <a:noFill/>
                    </a:lnB>
                    <a:noFill/>
                  </a:tcPr>
                </a:tc>
              </a:tr>
              <a:tr h="370205">
                <a:tc>
                  <a:txBody>
                    <a:bodyPr/>
                    <a:p>
                      <a:r>
                        <a:rPr sz="1200" b="1"/>
                        <a:t>Works well for projects with clear, fixed requirements and limited complexity.</a:t>
                      </a:r>
                      <a:endParaRPr sz="1200" b="1"/>
                    </a:p>
                  </a:txBody>
                  <a:tcPr marL="0" marR="0" marT="0" marB="0" anchor="ctr" anchorCtr="0">
                    <a:lnL>
                      <a:noFill/>
                    </a:lnL>
                    <a:lnR>
                      <a:noFill/>
                    </a:lnR>
                    <a:lnT>
                      <a:noFill/>
                    </a:lnT>
                    <a:lnB>
                      <a:noFill/>
                    </a:lnB>
                    <a:noFill/>
                  </a:tcPr>
                </a:tc>
                <a:tc>
                  <a:txBody>
                    <a:bodyPr/>
                    <a:p>
                      <a:r>
                        <a:rPr sz="1200" b="1"/>
                        <a:t>The product may not meet evolving customer expectations or needs.</a:t>
                      </a:r>
                      <a:endParaRPr sz="1200" b="1"/>
                    </a:p>
                  </a:txBody>
                  <a:tcPr marL="0" marR="0" marT="0" marB="0" anchor="ctr" anchorCtr="0">
                    <a:lnL>
                      <a:noFill/>
                    </a:lnL>
                    <a:lnR>
                      <a:noFill/>
                    </a:lnR>
                    <a:lnT>
                      <a:noFill/>
                    </a:lnT>
                    <a:lnB>
                      <a:noFill/>
                    </a:lnB>
                    <a:noFill/>
                  </a:tcPr>
                </a:tc>
              </a:tr>
              <a:tr h="370840">
                <a:tc>
                  <a:txBody>
                    <a:bodyPr/>
                    <a:p>
                      <a:r>
                        <a:rPr sz="1200" b="1"/>
                        <a:t>Minimal Customer Involvement:</a:t>
                      </a:r>
                      <a:endParaRPr sz="1200" b="1"/>
                    </a:p>
                  </a:txBody>
                  <a:tcPr marL="0" marR="0" marT="0" marB="0" anchor="ctr" anchorCtr="0">
                    <a:lnL>
                      <a:noFill/>
                    </a:lnL>
                    <a:lnR>
                      <a:noFill/>
                    </a:lnR>
                    <a:lnT>
                      <a:noFill/>
                    </a:lnT>
                    <a:lnB>
                      <a:noFill/>
                    </a:lnB>
                    <a:noFill/>
                  </a:tcPr>
                </a:tc>
                <a:tc>
                  <a:txBody>
                    <a:bodyPr/>
                    <a:p>
                      <a:r>
                        <a:rPr sz="1200" b="1"/>
                        <a:t>Not Ideal for Complex or Large Projects: Struggles to manage evolving requirements in large, complex projects.</a:t>
                      </a:r>
                      <a:endParaRPr sz="1200" b="1"/>
                    </a:p>
                  </a:txBody>
                  <a:tcPr marL="0" marR="0" marT="0" marB="0" anchor="ctr" anchorCtr="0">
                    <a:lnL>
                      <a:noFill/>
                    </a:lnL>
                    <a:lnR>
                      <a:noFill/>
                    </a:lnR>
                    <a:lnT>
                      <a:noFill/>
                    </a:lnT>
                    <a:lnB>
                      <a:noFill/>
                    </a:lnB>
                    <a:noFill/>
                  </a:tcPr>
                </a:tc>
              </a:tr>
              <a:tr h="370205">
                <a:tc>
                  <a:txBody>
                    <a:bodyPr/>
                    <a:p>
                      <a:r>
                        <a:rPr sz="1200" b="1"/>
                        <a:t>Once requirements are gathered, customer involvement is minimal.</a:t>
                      </a:r>
                      <a:endParaRPr sz="1200" b="1"/>
                    </a:p>
                  </a:txBody>
                  <a:tcPr marL="0" marR="0" marT="0" marB="0" anchor="ctr" anchorCtr="0">
                    <a:lnL>
                      <a:noFill/>
                    </a:lnL>
                    <a:lnR>
                      <a:noFill/>
                    </a:lnR>
                    <a:lnT>
                      <a:noFill/>
                    </a:lnT>
                    <a:lnB>
                      <a:noFill/>
                    </a:lnB>
                    <a:noFill/>
                  </a:tcPr>
                </a:tc>
                <a:tc>
                  <a:txBody>
                    <a:bodyPr/>
                    <a:p>
                      <a:r>
                        <a:rPr sz="1200" b="1"/>
                        <a:t>The rigidity of Waterfall can be a drawback for large-scale, dynamic projects.</a:t>
                      </a:r>
                      <a:endParaRPr sz="1200" b="1"/>
                    </a:p>
                  </a:txBody>
                  <a:tcPr marL="0" marR="0" marT="0" marB="0" anchor="ctr" anchorCtr="0">
                    <a:lnL>
                      <a:noFill/>
                    </a:lnL>
                    <a:lnR>
                      <a:noFill/>
                    </a:lnR>
                    <a:lnT>
                      <a:noFill/>
                    </a:lnT>
                    <a:lnB>
                      <a:noFill/>
                    </a:lnB>
                    <a:noFill/>
                  </a:tcPr>
                </a:tc>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GB" altLang="en-US" dirty="0"/>
              <a:t>Agile Model</a:t>
            </a:r>
            <a:endParaRPr lang="en-GB" altLang="en-US"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5" name="Content Placeholder 4"/>
          <p:cNvSpPr/>
          <p:nvPr>
            <p:ph idx="1"/>
          </p:nvPr>
        </p:nvSpPr>
        <p:spPr/>
        <p:txBody>
          <a:bodyPr/>
          <a:p>
            <a:pPr marL="0" indent="0">
              <a:buNone/>
            </a:pPr>
            <a:r>
              <a:rPr lang="en-US" altLang="en-GB"/>
              <a:t>The Agile model is a software development methodology that emphasizes flexibility, collaboration, customer feedback, and the iterative delivery of functional software. It is a shift from traditional, rigid approaches like the Waterfall model, focusing on adaptability, quick adjustments, and delivering small, workable portions of the product frequently.</a:t>
            </a:r>
            <a:endParaRPr lang="en-US" altLang="en-GB"/>
          </a:p>
          <a:p>
            <a:r>
              <a:rPr lang="en-US" altLang="en-GB"/>
              <a:t>Customer collaboration over contract negotiation.</a:t>
            </a:r>
            <a:endParaRPr lang="en-US" altLang="en-GB"/>
          </a:p>
          <a:p>
            <a:r>
              <a:rPr lang="en-US" altLang="en-GB"/>
              <a:t>Responding to change over following a plan.</a:t>
            </a:r>
            <a:endParaRPr lang="en-US" altLang="en-GB"/>
          </a:p>
          <a:p>
            <a:r>
              <a:rPr lang="en-US" altLang="en-GB"/>
              <a:t>Working software over comprehensive documentation.</a:t>
            </a:r>
            <a:endParaRPr lang="en-US" altLang="en-GB"/>
          </a:p>
          <a:p>
            <a:r>
              <a:rPr lang="en-US" altLang="en-GB"/>
              <a:t>Individuals and interactions over processes and tools.</a:t>
            </a:r>
            <a:endParaRPr lang="en-US" altLang="en-GB"/>
          </a:p>
          <a:p>
            <a:endParaRPr lang="en-US" altLang="en-GB"/>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2762" y="225174"/>
            <a:ext cx="8349916" cy="507365"/>
          </a:xfrm>
        </p:spPr>
        <p:txBody>
          <a:bodyPr/>
          <a:p>
            <a:r>
              <a:rPr lang="en-US" altLang="en-GB"/>
              <a:t>Why DevOps</a:t>
            </a:r>
            <a:endParaRPr lang="en-US" altLang="en-GB"/>
          </a:p>
        </p:txBody>
      </p:sp>
      <p:sp>
        <p:nvSpPr>
          <p:cNvPr id="3" name="Content Placeholder 2"/>
          <p:cNvSpPr>
            <a:spLocks noGrp="1"/>
          </p:cNvSpPr>
          <p:nvPr>
            <p:ph idx="1"/>
          </p:nvPr>
        </p:nvSpPr>
        <p:spPr>
          <a:xfrm>
            <a:off x="442595" y="732790"/>
            <a:ext cx="8349615" cy="3983355"/>
          </a:xfrm>
        </p:spPr>
        <p:txBody>
          <a:bodyPr/>
          <a:p>
            <a:r>
              <a:rPr lang="en-US" altLang="en-GB"/>
              <a:t>The rise of DevOps comes from the need to address the gaps between development (Dev) and operations (Ops) teams in the software development lifecycle. DevOps aims to streamline and automate processes, improve collaboration, and increase the speed and quality of software delivery. Let’s break down why DevOps has become such an essential approach in today’s software development world</a:t>
            </a:r>
            <a:endParaRPr lang="en-US" altLang="en-GB"/>
          </a:p>
          <a:p>
            <a:r>
              <a:rPr lang="en-US" altLang="en-GB"/>
              <a:t>Key Reasons for Adopting DevOps</a:t>
            </a:r>
            <a:endParaRPr lang="en-US" altLang="en-GB"/>
          </a:p>
          <a:p>
            <a:pPr marL="0" indent="0">
              <a:buNone/>
            </a:pPr>
            <a:r>
              <a:rPr lang="en-US" altLang="en-GB" sz="1800"/>
              <a:t>Faster Software Delivery</a:t>
            </a:r>
            <a:r>
              <a:rPr lang="en-GB" altLang="en-US" sz="1800"/>
              <a:t>, </a:t>
            </a:r>
            <a:r>
              <a:rPr lang="en-US" altLang="en-GB" sz="1800"/>
              <a:t>Improved Collaboration and Communication</a:t>
            </a:r>
            <a:r>
              <a:rPr lang="en-GB" altLang="en-US" sz="1800"/>
              <a:t>, </a:t>
            </a:r>
            <a:r>
              <a:rPr lang="en-US" altLang="en-GB" sz="1800"/>
              <a:t>Higher Quality and Reliability</a:t>
            </a:r>
            <a:r>
              <a:rPr lang="en-GB" altLang="en-US" sz="1800"/>
              <a:t>, </a:t>
            </a:r>
            <a:r>
              <a:rPr lang="en-US" altLang="en-GB" sz="1800"/>
              <a:t>Improved Efficiency and Automation</a:t>
            </a:r>
            <a:r>
              <a:rPr lang="en-GB" altLang="en-US" sz="1800"/>
              <a:t> and </a:t>
            </a:r>
            <a:r>
              <a:rPr lang="en-US" altLang="en-GB" sz="1800"/>
              <a:t>Better Customer Satisfaction</a:t>
            </a:r>
            <a:endParaRPr lang="en-US" altLang="en-GB" sz="1800"/>
          </a:p>
        </p:txBody>
      </p:sp>
      <p:sp>
        <p:nvSpPr>
          <p:cNvPr id="4" name="Slide Number Placeholder 3"/>
          <p:cNvSpPr>
            <a:spLocks noGrp="1"/>
          </p:cNvSpPr>
          <p:nvPr>
            <p:ph type="sldNum" sz="quarter" idx="4"/>
          </p:nvPr>
        </p:nvSpPr>
        <p:spPr/>
        <p:txBody>
          <a:bodyPr/>
          <a:p>
            <a:fld id="{4B327F5A-7D8F-4012-9A1A-2197D74A174F}" type="slidenum">
              <a:rPr lang="en-IN" smtClean="0"/>
            </a:fld>
            <a:endParaRPr lang="en-IN"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105794"/>
            <a:ext cx="8349916" cy="507365"/>
          </a:xfrm>
        </p:spPr>
        <p:txBody>
          <a:bodyPr/>
          <a:lstStyle/>
          <a:p>
            <a:r>
              <a:rPr lang="en-US" altLang="en-GB" dirty="0"/>
              <a:t> </a:t>
            </a:r>
            <a:r>
              <a:rPr lang="en-GB" altLang="en-US" dirty="0"/>
              <a:t>B</a:t>
            </a:r>
            <a:r>
              <a:rPr lang="en-US" altLang="en-GB" dirty="0"/>
              <a:t>enefits of DevOps</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graphicFrame>
        <p:nvGraphicFramePr>
          <p:cNvPr id="63" name="Table 62"/>
          <p:cNvGraphicFramePr/>
          <p:nvPr/>
        </p:nvGraphicFramePr>
        <p:xfrm>
          <a:off x="441960" y="811530"/>
          <a:ext cx="8061960" cy="316865"/>
        </p:xfrm>
        <a:graphic>
          <a:graphicData uri="http://schemas.openxmlformats.org/drawingml/2006/table">
            <a:tbl>
              <a:tblPr/>
              <a:tblGrid>
                <a:gridCol w="4030980"/>
                <a:gridCol w="4030980"/>
              </a:tblGrid>
              <a:tr h="316865">
                <a:tc>
                  <a:txBody>
                    <a:bodyPr/>
                    <a:p>
                      <a:r>
                        <a:rPr sz="1100"/>
                        <a:t>Benefit</a:t>
                      </a:r>
                      <a:endParaRPr sz="1100"/>
                    </a:p>
                  </a:txBody>
                  <a:tcPr marL="0" marR="0" marT="0" marB="0" anchor="ctr" anchorCtr="0">
                    <a:lnL>
                      <a:noFill/>
                    </a:lnL>
                    <a:lnR>
                      <a:noFill/>
                    </a:lnR>
                    <a:lnT>
                      <a:noFill/>
                    </a:lnT>
                    <a:lnB>
                      <a:noFill/>
                    </a:lnB>
                    <a:noFill/>
                  </a:tcPr>
                </a:tc>
                <a:tc>
                  <a:txBody>
                    <a:bodyPr/>
                    <a:p>
                      <a:r>
                        <a:rPr sz="1100"/>
                        <a:t>Description</a:t>
                      </a:r>
                      <a:endParaRPr sz="1100"/>
                    </a:p>
                  </a:txBody>
                  <a:tcPr marL="0" marR="0" marT="0" marB="0" anchor="ctr" anchorCtr="0">
                    <a:lnL>
                      <a:noFill/>
                    </a:lnL>
                    <a:lnR>
                      <a:noFill/>
                    </a:lnR>
                    <a:lnT>
                      <a:noFill/>
                    </a:lnT>
                    <a:lnB>
                      <a:noFill/>
                    </a:lnB>
                    <a:noFill/>
                  </a:tcPr>
                </a:tc>
              </a:tr>
            </a:tbl>
          </a:graphicData>
        </a:graphic>
      </p:graphicFrame>
      <p:graphicFrame>
        <p:nvGraphicFramePr>
          <p:cNvPr id="64" name="Table 63"/>
          <p:cNvGraphicFramePr/>
          <p:nvPr/>
        </p:nvGraphicFramePr>
        <p:xfrm>
          <a:off x="441960" y="979170"/>
          <a:ext cx="8061960" cy="633730"/>
        </p:xfrm>
        <a:graphic>
          <a:graphicData uri="http://schemas.openxmlformats.org/drawingml/2006/table">
            <a:tbl>
              <a:tblPr/>
              <a:tblGrid>
                <a:gridCol w="4030980"/>
                <a:gridCol w="4030980"/>
              </a:tblGrid>
              <a:tr h="633730">
                <a:tc>
                  <a:txBody>
                    <a:bodyPr/>
                    <a:p>
                      <a:r>
                        <a:rPr sz="1100"/>
                        <a:t>1. Faster Time to Market</a:t>
                      </a:r>
                      <a:endParaRPr sz="1100"/>
                    </a:p>
                  </a:txBody>
                  <a:tcPr marL="0" marR="0" marT="0" marB="0" anchor="ctr" anchorCtr="0">
                    <a:lnL>
                      <a:noFill/>
                    </a:lnL>
                    <a:lnR>
                      <a:noFill/>
                    </a:lnR>
                    <a:lnT>
                      <a:noFill/>
                    </a:lnT>
                    <a:lnB>
                      <a:noFill/>
                    </a:lnB>
                    <a:noFill/>
                  </a:tcPr>
                </a:tc>
                <a:tc>
                  <a:txBody>
                    <a:bodyPr/>
                    <a:p>
                      <a:r>
                        <a:rPr sz="1100"/>
                        <a:t>Accelerates software development and deployment, enabling quicker release cycles and faster updates.</a:t>
                      </a:r>
                      <a:endParaRPr sz="1100"/>
                    </a:p>
                  </a:txBody>
                  <a:tcPr marL="0" marR="0" marT="0" marB="0" anchor="ctr" anchorCtr="0">
                    <a:lnL>
                      <a:noFill/>
                    </a:lnL>
                    <a:lnR>
                      <a:noFill/>
                    </a:lnR>
                    <a:lnT>
                      <a:noFill/>
                    </a:lnT>
                    <a:lnB>
                      <a:noFill/>
                    </a:lnB>
                    <a:noFill/>
                  </a:tcPr>
                </a:tc>
              </a:tr>
            </a:tbl>
          </a:graphicData>
        </a:graphic>
      </p:graphicFrame>
      <p:graphicFrame>
        <p:nvGraphicFramePr>
          <p:cNvPr id="65" name="Table 64"/>
          <p:cNvGraphicFramePr/>
          <p:nvPr/>
        </p:nvGraphicFramePr>
        <p:xfrm>
          <a:off x="441960" y="1314450"/>
          <a:ext cx="8061960" cy="633730"/>
        </p:xfrm>
        <a:graphic>
          <a:graphicData uri="http://schemas.openxmlformats.org/drawingml/2006/table">
            <a:tbl>
              <a:tblPr/>
              <a:tblGrid>
                <a:gridCol w="4030980"/>
                <a:gridCol w="4030980"/>
              </a:tblGrid>
              <a:tr h="633730">
                <a:tc>
                  <a:txBody>
                    <a:bodyPr/>
                    <a:p>
                      <a:r>
                        <a:rPr sz="1100"/>
                        <a:t>2. Improved Collaboration</a:t>
                      </a:r>
                      <a:endParaRPr sz="1100"/>
                    </a:p>
                  </a:txBody>
                  <a:tcPr marL="0" marR="0" marT="0" marB="0" anchor="ctr" anchorCtr="0">
                    <a:lnL>
                      <a:noFill/>
                    </a:lnL>
                    <a:lnR>
                      <a:noFill/>
                    </a:lnR>
                    <a:lnT>
                      <a:noFill/>
                    </a:lnT>
                    <a:lnB>
                      <a:noFill/>
                    </a:lnB>
                    <a:noFill/>
                  </a:tcPr>
                </a:tc>
                <a:tc>
                  <a:txBody>
                    <a:bodyPr/>
                    <a:p>
                      <a:r>
                        <a:rPr sz="1100"/>
                        <a:t>Promotes collaboration between development and operations teams, breaking down silos and fostering teamwork.</a:t>
                      </a:r>
                      <a:endParaRPr sz="1100"/>
                    </a:p>
                  </a:txBody>
                  <a:tcPr marL="0" marR="0" marT="0" marB="0" anchor="ctr" anchorCtr="0">
                    <a:lnL>
                      <a:noFill/>
                    </a:lnL>
                    <a:lnR>
                      <a:noFill/>
                    </a:lnR>
                    <a:lnT>
                      <a:noFill/>
                    </a:lnT>
                    <a:lnB>
                      <a:noFill/>
                    </a:lnB>
                    <a:noFill/>
                  </a:tcPr>
                </a:tc>
              </a:tr>
            </a:tbl>
          </a:graphicData>
        </a:graphic>
      </p:graphicFrame>
      <p:graphicFrame>
        <p:nvGraphicFramePr>
          <p:cNvPr id="66" name="Table 65"/>
          <p:cNvGraphicFramePr/>
          <p:nvPr/>
        </p:nvGraphicFramePr>
        <p:xfrm>
          <a:off x="441960" y="1649730"/>
          <a:ext cx="8061960" cy="633730"/>
        </p:xfrm>
        <a:graphic>
          <a:graphicData uri="http://schemas.openxmlformats.org/drawingml/2006/table">
            <a:tbl>
              <a:tblPr/>
              <a:tblGrid>
                <a:gridCol w="4030980"/>
                <a:gridCol w="4030980"/>
              </a:tblGrid>
              <a:tr h="633730">
                <a:tc>
                  <a:txBody>
                    <a:bodyPr/>
                    <a:p>
                      <a:r>
                        <a:rPr sz="1100"/>
                        <a:t>3. Higher Quality Software</a:t>
                      </a:r>
                      <a:endParaRPr sz="1100"/>
                    </a:p>
                  </a:txBody>
                  <a:tcPr marL="0" marR="0" marT="0" marB="0" anchor="ctr" anchorCtr="0">
                    <a:lnL>
                      <a:noFill/>
                    </a:lnL>
                    <a:lnR>
                      <a:noFill/>
                    </a:lnR>
                    <a:lnT>
                      <a:noFill/>
                    </a:lnT>
                    <a:lnB>
                      <a:noFill/>
                    </a:lnB>
                    <a:noFill/>
                  </a:tcPr>
                </a:tc>
                <a:tc>
                  <a:txBody>
                    <a:bodyPr/>
                    <a:p>
                      <a:r>
                        <a:rPr sz="1100"/>
                        <a:t>Continuous integration and automated testing lead to fewer bugs and higher-quality code delivered to users.</a:t>
                      </a:r>
                      <a:endParaRPr sz="1100"/>
                    </a:p>
                  </a:txBody>
                  <a:tcPr marL="0" marR="0" marT="0" marB="0" anchor="ctr" anchorCtr="0">
                    <a:lnL>
                      <a:noFill/>
                    </a:lnL>
                    <a:lnR>
                      <a:noFill/>
                    </a:lnR>
                    <a:lnT>
                      <a:noFill/>
                    </a:lnT>
                    <a:lnB>
                      <a:noFill/>
                    </a:lnB>
                    <a:noFill/>
                  </a:tcPr>
                </a:tc>
              </a:tr>
            </a:tbl>
          </a:graphicData>
        </a:graphic>
      </p:graphicFrame>
      <p:graphicFrame>
        <p:nvGraphicFramePr>
          <p:cNvPr id="67" name="Table 66"/>
          <p:cNvGraphicFramePr/>
          <p:nvPr/>
        </p:nvGraphicFramePr>
        <p:xfrm>
          <a:off x="441960" y="1985010"/>
          <a:ext cx="8061960" cy="633730"/>
        </p:xfrm>
        <a:graphic>
          <a:graphicData uri="http://schemas.openxmlformats.org/drawingml/2006/table">
            <a:tbl>
              <a:tblPr/>
              <a:tblGrid>
                <a:gridCol w="4030980"/>
                <a:gridCol w="4030980"/>
              </a:tblGrid>
              <a:tr h="633730">
                <a:tc>
                  <a:txBody>
                    <a:bodyPr/>
                    <a:p>
                      <a:r>
                        <a:rPr sz="1100"/>
                        <a:t>4. Increased Efficiency</a:t>
                      </a:r>
                      <a:endParaRPr sz="1100"/>
                    </a:p>
                  </a:txBody>
                  <a:tcPr marL="0" marR="0" marT="0" marB="0" anchor="ctr" anchorCtr="0">
                    <a:lnL>
                      <a:noFill/>
                    </a:lnL>
                    <a:lnR>
                      <a:noFill/>
                    </a:lnR>
                    <a:lnT>
                      <a:noFill/>
                    </a:lnT>
                    <a:lnB>
                      <a:noFill/>
                    </a:lnB>
                    <a:noFill/>
                  </a:tcPr>
                </a:tc>
                <a:tc>
                  <a:txBody>
                    <a:bodyPr/>
                    <a:p>
                      <a:r>
                        <a:rPr sz="1100"/>
                        <a:t>Automation of manual tasks like testing, deployment, and monitoring improves team productivity and reduces errors.</a:t>
                      </a:r>
                      <a:endParaRPr sz="1100"/>
                    </a:p>
                  </a:txBody>
                  <a:tcPr marL="0" marR="0" marT="0" marB="0" anchor="ctr" anchorCtr="0">
                    <a:lnL>
                      <a:noFill/>
                    </a:lnL>
                    <a:lnR>
                      <a:noFill/>
                    </a:lnR>
                    <a:lnT>
                      <a:noFill/>
                    </a:lnT>
                    <a:lnB>
                      <a:noFill/>
                    </a:lnB>
                    <a:noFill/>
                  </a:tcPr>
                </a:tc>
              </a:tr>
            </a:tbl>
          </a:graphicData>
        </a:graphic>
      </p:graphicFrame>
      <p:graphicFrame>
        <p:nvGraphicFramePr>
          <p:cNvPr id="68" name="Table 67"/>
          <p:cNvGraphicFramePr/>
          <p:nvPr/>
        </p:nvGraphicFramePr>
        <p:xfrm>
          <a:off x="441960" y="2320290"/>
          <a:ext cx="8061960" cy="633730"/>
        </p:xfrm>
        <a:graphic>
          <a:graphicData uri="http://schemas.openxmlformats.org/drawingml/2006/table">
            <a:tbl>
              <a:tblPr/>
              <a:tblGrid>
                <a:gridCol w="4030980"/>
                <a:gridCol w="4030980"/>
              </a:tblGrid>
              <a:tr h="633730">
                <a:tc>
                  <a:txBody>
                    <a:bodyPr/>
                    <a:p>
                      <a:r>
                        <a:rPr sz="1100"/>
                        <a:t>5. Continuous Improvement</a:t>
                      </a:r>
                      <a:endParaRPr sz="1100"/>
                    </a:p>
                  </a:txBody>
                  <a:tcPr marL="0" marR="0" marT="0" marB="0" anchor="ctr" anchorCtr="0">
                    <a:lnL>
                      <a:noFill/>
                    </a:lnL>
                    <a:lnR>
                      <a:noFill/>
                    </a:lnR>
                    <a:lnT>
                      <a:noFill/>
                    </a:lnT>
                    <a:lnB>
                      <a:noFill/>
                    </a:lnB>
                    <a:noFill/>
                  </a:tcPr>
                </a:tc>
                <a:tc>
                  <a:txBody>
                    <a:bodyPr/>
                    <a:p>
                      <a:r>
                        <a:rPr sz="1100"/>
                        <a:t>Encourages a culture of constant feedback and iteration, allowing teams to enhance processes and features.</a:t>
                      </a:r>
                      <a:endParaRPr sz="1100"/>
                    </a:p>
                  </a:txBody>
                  <a:tcPr marL="0" marR="0" marT="0" marB="0" anchor="ctr" anchorCtr="0">
                    <a:lnL>
                      <a:noFill/>
                    </a:lnL>
                    <a:lnR>
                      <a:noFill/>
                    </a:lnR>
                    <a:lnT>
                      <a:noFill/>
                    </a:lnT>
                    <a:lnB>
                      <a:noFill/>
                    </a:lnB>
                    <a:noFill/>
                  </a:tcPr>
                </a:tc>
              </a:tr>
            </a:tbl>
          </a:graphicData>
        </a:graphic>
      </p:graphicFrame>
      <p:graphicFrame>
        <p:nvGraphicFramePr>
          <p:cNvPr id="69" name="Table 68"/>
          <p:cNvGraphicFramePr/>
          <p:nvPr/>
        </p:nvGraphicFramePr>
        <p:xfrm>
          <a:off x="441960" y="2655570"/>
          <a:ext cx="8061960" cy="633730"/>
        </p:xfrm>
        <a:graphic>
          <a:graphicData uri="http://schemas.openxmlformats.org/drawingml/2006/table">
            <a:tbl>
              <a:tblPr/>
              <a:tblGrid>
                <a:gridCol w="4030980"/>
                <a:gridCol w="4030980"/>
              </a:tblGrid>
              <a:tr h="633730">
                <a:tc>
                  <a:txBody>
                    <a:bodyPr/>
                    <a:p>
                      <a:r>
                        <a:rPr sz="1100"/>
                        <a:t>6. Faster Issue Resolution</a:t>
                      </a:r>
                      <a:endParaRPr sz="1100"/>
                    </a:p>
                  </a:txBody>
                  <a:tcPr marL="0" marR="0" marT="0" marB="0" anchor="ctr" anchorCtr="0">
                    <a:lnL>
                      <a:noFill/>
                    </a:lnL>
                    <a:lnR>
                      <a:noFill/>
                    </a:lnR>
                    <a:lnT>
                      <a:noFill/>
                    </a:lnT>
                    <a:lnB>
                      <a:noFill/>
                    </a:lnB>
                    <a:noFill/>
                  </a:tcPr>
                </a:tc>
                <a:tc>
                  <a:txBody>
                    <a:bodyPr/>
                    <a:p>
                      <a:r>
                        <a:rPr sz="1100"/>
                        <a:t>Automated monitoring and fast feedback help identify and resolve issues in real-time, reducing downtime.</a:t>
                      </a:r>
                      <a:endParaRPr sz="1100"/>
                    </a:p>
                  </a:txBody>
                  <a:tcPr marL="0" marR="0" marT="0" marB="0" anchor="ctr" anchorCtr="0">
                    <a:lnL>
                      <a:noFill/>
                    </a:lnL>
                    <a:lnR>
                      <a:noFill/>
                    </a:lnR>
                    <a:lnT>
                      <a:noFill/>
                    </a:lnT>
                    <a:lnB>
                      <a:noFill/>
                    </a:lnB>
                    <a:noFill/>
                  </a:tcPr>
                </a:tc>
              </a:tr>
            </a:tbl>
          </a:graphicData>
        </a:graphic>
      </p:graphicFrame>
      <p:graphicFrame>
        <p:nvGraphicFramePr>
          <p:cNvPr id="70" name="Table 69"/>
          <p:cNvGraphicFramePr/>
          <p:nvPr/>
        </p:nvGraphicFramePr>
        <p:xfrm>
          <a:off x="441960" y="2990850"/>
          <a:ext cx="8061960" cy="633730"/>
        </p:xfrm>
        <a:graphic>
          <a:graphicData uri="http://schemas.openxmlformats.org/drawingml/2006/table">
            <a:tbl>
              <a:tblPr/>
              <a:tblGrid>
                <a:gridCol w="4030980"/>
                <a:gridCol w="4030980"/>
              </a:tblGrid>
              <a:tr h="633730">
                <a:tc>
                  <a:txBody>
                    <a:bodyPr/>
                    <a:p>
                      <a:r>
                        <a:rPr sz="1100"/>
                        <a:t>7. Better Security</a:t>
                      </a:r>
                      <a:endParaRPr sz="1100"/>
                    </a:p>
                  </a:txBody>
                  <a:tcPr marL="0" marR="0" marT="0" marB="0" anchor="ctr" anchorCtr="0">
                    <a:lnL>
                      <a:noFill/>
                    </a:lnL>
                    <a:lnR>
                      <a:noFill/>
                    </a:lnR>
                    <a:lnT>
                      <a:noFill/>
                    </a:lnT>
                    <a:lnB>
                      <a:noFill/>
                    </a:lnB>
                    <a:noFill/>
                  </a:tcPr>
                </a:tc>
                <a:tc>
                  <a:txBody>
                    <a:bodyPr/>
                    <a:p>
                      <a:r>
                        <a:rPr sz="1100"/>
                        <a:t>Incorporates security into every part of the development process, known as </a:t>
                      </a:r>
                      <a:r>
                        <a:rPr sz="1100"/>
                        <a:t>DevSecOps</a:t>
                      </a:r>
                      <a:r>
                        <a:rPr sz="1100"/>
                        <a:t>, minimizing vulnerabilities.</a:t>
                      </a:r>
                      <a:endParaRPr sz="1100"/>
                    </a:p>
                  </a:txBody>
                  <a:tcPr marL="0" marR="0" marT="0" marB="0" anchor="ctr" anchorCtr="0">
                    <a:lnL>
                      <a:noFill/>
                    </a:lnL>
                    <a:lnR>
                      <a:noFill/>
                    </a:lnR>
                    <a:lnT>
                      <a:noFill/>
                    </a:lnT>
                    <a:lnB>
                      <a:noFill/>
                    </a:lnB>
                    <a:noFill/>
                  </a:tcPr>
                </a:tc>
              </a:tr>
            </a:tbl>
          </a:graphicData>
        </a:graphic>
      </p:graphicFrame>
      <p:graphicFrame>
        <p:nvGraphicFramePr>
          <p:cNvPr id="71" name="Table 70"/>
          <p:cNvGraphicFramePr/>
          <p:nvPr/>
        </p:nvGraphicFramePr>
        <p:xfrm>
          <a:off x="441960" y="3326130"/>
          <a:ext cx="8061960" cy="633730"/>
        </p:xfrm>
        <a:graphic>
          <a:graphicData uri="http://schemas.openxmlformats.org/drawingml/2006/table">
            <a:tbl>
              <a:tblPr/>
              <a:tblGrid>
                <a:gridCol w="4030980"/>
                <a:gridCol w="4030980"/>
              </a:tblGrid>
              <a:tr h="633730">
                <a:tc>
                  <a:txBody>
                    <a:bodyPr/>
                    <a:p>
                      <a:r>
                        <a:rPr sz="1100"/>
                        <a:t>8. Scalability and Flexibility</a:t>
                      </a:r>
                      <a:endParaRPr sz="1100"/>
                    </a:p>
                  </a:txBody>
                  <a:tcPr marL="0" marR="0" marT="0" marB="0" anchor="ctr" anchorCtr="0">
                    <a:lnL>
                      <a:noFill/>
                    </a:lnL>
                    <a:lnR>
                      <a:noFill/>
                    </a:lnR>
                    <a:lnT>
                      <a:noFill/>
                    </a:lnT>
                    <a:lnB>
                      <a:noFill/>
                    </a:lnB>
                    <a:noFill/>
                  </a:tcPr>
                </a:tc>
                <a:tc>
                  <a:txBody>
                    <a:bodyPr/>
                    <a:p>
                      <a:r>
                        <a:rPr sz="1100"/>
                        <a:t>Automates infrastructure management, allowing businesses to scale up or down easily in response to demand.</a:t>
                      </a:r>
                      <a:endParaRPr sz="1100"/>
                    </a:p>
                  </a:txBody>
                  <a:tcPr marL="0" marR="0" marT="0" marB="0" anchor="ctr" anchorCtr="0">
                    <a:lnL>
                      <a:noFill/>
                    </a:lnL>
                    <a:lnR>
                      <a:noFill/>
                    </a:lnR>
                    <a:lnT>
                      <a:noFill/>
                    </a:lnT>
                    <a:lnB>
                      <a:noFill/>
                    </a:lnB>
                    <a:noFill/>
                  </a:tcPr>
                </a:tc>
              </a:tr>
            </a:tbl>
          </a:graphicData>
        </a:graphic>
      </p:graphicFrame>
      <p:graphicFrame>
        <p:nvGraphicFramePr>
          <p:cNvPr id="72" name="Table 71"/>
          <p:cNvGraphicFramePr/>
          <p:nvPr/>
        </p:nvGraphicFramePr>
        <p:xfrm>
          <a:off x="441960" y="3661410"/>
          <a:ext cx="8061960" cy="633730"/>
        </p:xfrm>
        <a:graphic>
          <a:graphicData uri="http://schemas.openxmlformats.org/drawingml/2006/table">
            <a:tbl>
              <a:tblPr/>
              <a:tblGrid>
                <a:gridCol w="4030980"/>
                <a:gridCol w="4030980"/>
              </a:tblGrid>
              <a:tr h="633730">
                <a:tc>
                  <a:txBody>
                    <a:bodyPr/>
                    <a:p>
                      <a:r>
                        <a:rPr sz="1100"/>
                        <a:t>9. Cost Savings</a:t>
                      </a:r>
                      <a:endParaRPr sz="1100"/>
                    </a:p>
                  </a:txBody>
                  <a:tcPr marL="0" marR="0" marT="0" marB="0" anchor="ctr" anchorCtr="0">
                    <a:lnL>
                      <a:noFill/>
                    </a:lnL>
                    <a:lnR>
                      <a:noFill/>
                    </a:lnR>
                    <a:lnT>
                      <a:noFill/>
                    </a:lnT>
                    <a:lnB>
                      <a:noFill/>
                    </a:lnB>
                    <a:noFill/>
                  </a:tcPr>
                </a:tc>
                <a:tc>
                  <a:txBody>
                    <a:bodyPr/>
                    <a:p>
                      <a:r>
                        <a:rPr sz="1100"/>
                        <a:t>Reduces operational costs by optimizing resources, automating repetitive tasks, and improving efficiency.</a:t>
                      </a:r>
                      <a:endParaRPr sz="1100"/>
                    </a:p>
                  </a:txBody>
                  <a:tcPr marL="0" marR="0" marT="0" marB="0" anchor="ctr" anchorCtr="0">
                    <a:lnL>
                      <a:noFill/>
                    </a:lnL>
                    <a:lnR>
                      <a:noFill/>
                    </a:lnR>
                    <a:lnT>
                      <a:noFill/>
                    </a:lnT>
                    <a:lnB>
                      <a:noFill/>
                    </a:lnB>
                    <a:noFill/>
                  </a:tcPr>
                </a:tc>
              </a:tr>
            </a:tbl>
          </a:graphicData>
        </a:graphic>
      </p:graphicFrame>
      <p:graphicFrame>
        <p:nvGraphicFramePr>
          <p:cNvPr id="73" name="Table 72"/>
          <p:cNvGraphicFramePr/>
          <p:nvPr/>
        </p:nvGraphicFramePr>
        <p:xfrm>
          <a:off x="441960" y="3996690"/>
          <a:ext cx="8061960" cy="633730"/>
        </p:xfrm>
        <a:graphic>
          <a:graphicData uri="http://schemas.openxmlformats.org/drawingml/2006/table">
            <a:tbl>
              <a:tblPr/>
              <a:tblGrid>
                <a:gridCol w="4030980"/>
                <a:gridCol w="4030980"/>
              </a:tblGrid>
              <a:tr h="633730">
                <a:tc>
                  <a:txBody>
                    <a:bodyPr/>
                    <a:p>
                      <a:r>
                        <a:rPr sz="1100"/>
                        <a:t>10. Improved Customer Satisfaction</a:t>
                      </a:r>
                      <a:endParaRPr sz="1100"/>
                    </a:p>
                  </a:txBody>
                  <a:tcPr marL="0" marR="0" marT="0" marB="0" anchor="ctr" anchorCtr="0">
                    <a:lnL>
                      <a:noFill/>
                    </a:lnL>
                    <a:lnR>
                      <a:noFill/>
                    </a:lnR>
                    <a:lnT>
                      <a:noFill/>
                    </a:lnT>
                    <a:lnB>
                      <a:noFill/>
                    </a:lnB>
                    <a:noFill/>
                  </a:tcPr>
                </a:tc>
                <a:tc>
                  <a:txBody>
                    <a:bodyPr/>
                    <a:p>
                      <a:r>
                        <a:rPr sz="1100"/>
                        <a:t>Faster delivery of features and updates, along with a responsive development process, boosts user satisfaction.</a:t>
                      </a:r>
                      <a:endParaRPr sz="1100"/>
                    </a:p>
                  </a:txBody>
                  <a:tcPr marL="0" marR="0" marT="0" marB="0" anchor="ctr" anchorCtr="0">
                    <a:lnL>
                      <a:noFill/>
                    </a:lnL>
                    <a:lnR>
                      <a:noFill/>
                    </a:lnR>
                    <a:lnT>
                      <a:noFill/>
                    </a:lnT>
                    <a:lnB>
                      <a:noFill/>
                    </a:lnB>
                    <a:noFill/>
                  </a:tcPr>
                </a:tc>
              </a:tr>
            </a:tbl>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US" altLang="en-GB" dirty="0"/>
              <a:t>DevOps</a:t>
            </a:r>
            <a:r>
              <a:rPr lang="en-GB" altLang="en-US" dirty="0"/>
              <a:t> Life Cycle</a:t>
            </a:r>
            <a:endParaRPr lang="en-GB" altLang="en-US"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pic>
        <p:nvPicPr>
          <p:cNvPr id="3" name="Picture 2"/>
          <p:cNvPicPr/>
          <p:nvPr/>
        </p:nvPicPr>
        <p:blipFill>
          <a:blip r:embed="rId1"/>
          <a:stretch>
            <a:fillRect/>
          </a:stretch>
        </p:blipFill>
        <p:spPr>
          <a:xfrm>
            <a:off x="592455" y="732155"/>
            <a:ext cx="7578090" cy="37922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6" name="Text Box 5"/>
          <p:cNvSpPr txBox="1"/>
          <p:nvPr/>
        </p:nvSpPr>
        <p:spPr>
          <a:xfrm>
            <a:off x="526415" y="732155"/>
            <a:ext cx="8453755" cy="2623820"/>
          </a:xfrm>
          <a:prstGeom prst="rect">
            <a:avLst/>
          </a:prstGeom>
        </p:spPr>
        <p:txBody>
          <a:bodyPr wrap="square">
            <a:noAutofit/>
          </a:bodyPr>
          <a:p>
            <a:r>
              <a:rPr lang="en-GB" sz="1600"/>
              <a:t>1. </a:t>
            </a:r>
            <a:r>
              <a:rPr sz="1600"/>
              <a:t>Continuous Development: This is the first stage, where development teams work on continuously integrating code and developing features. It involves writing, testing, and committing code to a version control system to prepare for deployment.</a:t>
            </a:r>
            <a:endParaRPr sz="1600"/>
          </a:p>
          <a:p>
            <a:endParaRPr sz="1600"/>
          </a:p>
          <a:p>
            <a:r>
              <a:rPr lang="en-GB" sz="1600"/>
              <a:t>2. </a:t>
            </a:r>
            <a:r>
              <a:rPr sz="1600"/>
              <a:t>Continuous Integration (CI): In this phase, developers frequently merge their code changes into the central repository. Automated builds and tests are run to ensure the code is integrated smoothly, minimizing integration issues and bugs.</a:t>
            </a:r>
            <a:endParaRPr sz="1600"/>
          </a:p>
        </p:txBody>
      </p:sp>
      <p:sp>
        <p:nvSpPr>
          <p:cNvPr id="7" name="Text Box 6"/>
          <p:cNvSpPr txBox="1"/>
          <p:nvPr/>
        </p:nvSpPr>
        <p:spPr>
          <a:xfrm>
            <a:off x="526415" y="2747645"/>
            <a:ext cx="8288655" cy="1986280"/>
          </a:xfrm>
          <a:prstGeom prst="rect">
            <a:avLst/>
          </a:prstGeom>
        </p:spPr>
        <p:txBody>
          <a:bodyPr wrap="square">
            <a:noAutofit/>
          </a:bodyPr>
          <a:p>
            <a:r>
              <a:rPr lang="en-GB" sz="1600"/>
              <a:t>3. </a:t>
            </a:r>
            <a:r>
              <a:rPr sz="1600"/>
              <a:t>Continuous Testing: As the code is integrated, automated testing takes place at all stages. Continuous testing ensures the quality of the code is maintained, catches bugs early, and facilitates quicker feedback.</a:t>
            </a:r>
            <a:endParaRPr sz="1600"/>
          </a:p>
          <a:p>
            <a:endParaRPr sz="1600"/>
          </a:p>
          <a:p>
            <a:r>
              <a:rPr lang="en-GB" sz="1600"/>
              <a:t>4. </a:t>
            </a:r>
            <a:r>
              <a:rPr sz="1600"/>
              <a:t>Continuous Monitoring: This phase involves the ongoing monitoring of the application and infrastructure in production. It allows teams to identify performance bottlenecks, system failures, and potential security threats in real time.</a:t>
            </a:r>
            <a:endParaRPr sz="160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6" name="Text Box 5"/>
          <p:cNvSpPr txBox="1"/>
          <p:nvPr/>
        </p:nvSpPr>
        <p:spPr>
          <a:xfrm>
            <a:off x="526415" y="732155"/>
            <a:ext cx="8453755" cy="2623820"/>
          </a:xfrm>
          <a:prstGeom prst="rect">
            <a:avLst/>
          </a:prstGeom>
        </p:spPr>
        <p:txBody>
          <a:bodyPr wrap="square">
            <a:noAutofit/>
          </a:bodyPr>
          <a:p>
            <a:r>
              <a:rPr lang="en-GB" sz="1600"/>
              <a:t>1. </a:t>
            </a:r>
            <a:r>
              <a:rPr sz="1600"/>
              <a:t>Continuous Development: This is the first stage, where development teams work on continuously integrating code and developing features. It involves writing, testing, and committing code to a version control system to prepare for deployment.</a:t>
            </a:r>
            <a:endParaRPr sz="1600"/>
          </a:p>
          <a:p>
            <a:endParaRPr sz="1600"/>
          </a:p>
          <a:p>
            <a:endParaRPr sz="1600"/>
          </a:p>
        </p:txBody>
      </p:sp>
      <p:pic>
        <p:nvPicPr>
          <p:cNvPr id="3" name="Picture 2"/>
          <p:cNvPicPr/>
          <p:nvPr/>
        </p:nvPicPr>
        <p:blipFill>
          <a:blip r:embed="rId1"/>
          <a:stretch>
            <a:fillRect/>
          </a:stretch>
        </p:blipFill>
        <p:spPr>
          <a:xfrm>
            <a:off x="526415" y="1708785"/>
            <a:ext cx="7694295" cy="300418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6" name="Text Box 5"/>
          <p:cNvSpPr txBox="1"/>
          <p:nvPr/>
        </p:nvSpPr>
        <p:spPr>
          <a:xfrm>
            <a:off x="526415" y="732155"/>
            <a:ext cx="8453755" cy="2623820"/>
          </a:xfrm>
          <a:prstGeom prst="rect">
            <a:avLst/>
          </a:prstGeom>
        </p:spPr>
        <p:txBody>
          <a:bodyPr wrap="square">
            <a:noAutofit/>
          </a:bodyPr>
          <a:p>
            <a:r>
              <a:rPr lang="en-GB" sz="1600"/>
              <a:t>2. </a:t>
            </a:r>
            <a:r>
              <a:rPr sz="1600"/>
              <a:t>Continuous Integration (CI): In this phase, developers frequently merge their code changes into the central repository. Automated builds and tests are run to ensure the code is integrated smoothly, minimizing integration issues and bugs.</a:t>
            </a:r>
            <a:endParaRPr sz="1600"/>
          </a:p>
        </p:txBody>
      </p:sp>
      <p:sp>
        <p:nvSpPr>
          <p:cNvPr id="3" name="Text Box 2"/>
          <p:cNvSpPr txBox="1"/>
          <p:nvPr/>
        </p:nvSpPr>
        <p:spPr>
          <a:xfrm>
            <a:off x="603250" y="1641475"/>
            <a:ext cx="8189595" cy="2245360"/>
          </a:xfrm>
          <a:prstGeom prst="rect">
            <a:avLst/>
          </a:prstGeom>
        </p:spPr>
        <p:txBody>
          <a:bodyPr wrap="square">
            <a:spAutoFit/>
          </a:bodyPr>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Detect changes in the source code repository (new commits appear)</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Source code quality analysis</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Build</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Execute all unit tests</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Execute all integration tests</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Generate deployable artifacts</a:t>
            </a:r>
            <a:endParaRPr sz="1600" b="0" i="0">
              <a:solidFill>
                <a:srgbClr val="000000"/>
              </a:solidFill>
              <a:latin typeface="Inter"/>
              <a:ea typeface="Inter"/>
            </a:endParaRPr>
          </a:p>
          <a:p>
            <a:pPr marL="0" indent="0" fontAlgn="base">
              <a:lnSpc>
                <a:spcPts val="1800"/>
              </a:lnSpc>
              <a:spcBef>
                <a:spcPts val="700"/>
              </a:spcBef>
              <a:spcAft>
                <a:spcPct val="0"/>
              </a:spcAft>
              <a:buFont typeface="Arial" panose="020B0604020202020204"/>
              <a:buChar char="•"/>
            </a:pPr>
            <a:r>
              <a:rPr sz="1600" b="0" i="0">
                <a:solidFill>
                  <a:srgbClr val="000000"/>
                </a:solidFill>
                <a:latin typeface="Inter"/>
                <a:ea typeface="Inter"/>
              </a:rPr>
              <a:t>Report status</a:t>
            </a:r>
            <a:endParaRPr sz="1600" b="0" i="0">
              <a:solidFill>
                <a:srgbClr val="000000"/>
              </a:solidFill>
              <a:latin typeface="Inter"/>
              <a:ea typeface="Inte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7" name="Text Box 6"/>
          <p:cNvSpPr txBox="1"/>
          <p:nvPr/>
        </p:nvSpPr>
        <p:spPr>
          <a:xfrm>
            <a:off x="442595" y="835660"/>
            <a:ext cx="8288655" cy="1986280"/>
          </a:xfrm>
          <a:prstGeom prst="rect">
            <a:avLst/>
          </a:prstGeom>
        </p:spPr>
        <p:txBody>
          <a:bodyPr wrap="square">
            <a:noAutofit/>
          </a:bodyPr>
          <a:p>
            <a:r>
              <a:rPr lang="en-GB" sz="1600"/>
              <a:t>3. </a:t>
            </a:r>
            <a:r>
              <a:rPr sz="1600"/>
              <a:t>Continuous Testing: As the code is integrated, automated testing takes place at all stages. Continuous testing ensures the quality of the code is maintained, catches bugs early, and facilitates quicker feedback.</a:t>
            </a:r>
            <a:endParaRPr sz="1600"/>
          </a:p>
        </p:txBody>
      </p:sp>
      <p:sp>
        <p:nvSpPr>
          <p:cNvPr id="3" name="Text Box 2"/>
          <p:cNvSpPr txBox="1"/>
          <p:nvPr/>
        </p:nvSpPr>
        <p:spPr>
          <a:xfrm>
            <a:off x="2032000" y="1541145"/>
            <a:ext cx="5080000" cy="2061210"/>
          </a:xfrm>
          <a:prstGeom prst="rect">
            <a:avLst/>
          </a:prstGeom>
        </p:spPr>
        <p:txBody>
          <a:bodyPr>
            <a:spAutoFit/>
          </a:bodyPr>
          <a:p>
            <a:pPr marL="0" indent="0"/>
            <a:r>
              <a:rPr sz="1600" b="0" i="0">
                <a:solidFill>
                  <a:srgbClr val="282828"/>
                </a:solidFill>
                <a:latin typeface="Inter"/>
                <a:ea typeface="Inter"/>
              </a:rPr>
              <a:t>Continuous testing involves the automation of testing activities to ensure that software changes are validated at each step of the pipeline, providing fast and reliable feedback to the development team, without the need for human intervention. The time saved thanks to continuous testing can be better spent on more strategic and planning tasks.</a:t>
            </a:r>
            <a:endParaRPr sz="1600" b="0" i="0">
              <a:solidFill>
                <a:srgbClr val="282828"/>
              </a:solidFill>
              <a:latin typeface="Inter"/>
              <a:ea typeface="Inte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3" name="Text Box 2"/>
          <p:cNvSpPr txBox="1"/>
          <p:nvPr/>
        </p:nvSpPr>
        <p:spPr>
          <a:xfrm>
            <a:off x="442595" y="1028700"/>
            <a:ext cx="8437880" cy="3460750"/>
          </a:xfrm>
          <a:prstGeom prst="rect">
            <a:avLst/>
          </a:prstGeom>
        </p:spPr>
        <p:txBody>
          <a:bodyPr wrap="square">
            <a:noAutofit/>
          </a:bodyPr>
          <a:p>
            <a:r>
              <a:rPr lang="en-GB" sz="1600"/>
              <a:t>5. </a:t>
            </a:r>
            <a:r>
              <a:rPr sz="1600"/>
              <a:t>Continuous Deployment (CD): After automated testing, the code is deployed to production automatically without manual intervention. This ensures faster delivery of updates and features to end users.</a:t>
            </a:r>
            <a:endParaRPr sz="1600"/>
          </a:p>
          <a:p>
            <a:endParaRPr lang="en-GB" sz="1600"/>
          </a:p>
          <a:p>
            <a:r>
              <a:rPr lang="en-GB" sz="1600"/>
              <a:t>6. </a:t>
            </a:r>
            <a:r>
              <a:rPr sz="1600"/>
              <a:t>Continuous Feedback: Feedback loops from customers, stakeholders, and team members are incorporated at every stage of the lifecycle. This helps teams improve the product iteratively and adjust priorities based on real-time user and business needs.</a:t>
            </a:r>
            <a:endParaRPr sz="1600"/>
          </a:p>
          <a:p>
            <a:endParaRPr sz="1600"/>
          </a:p>
          <a:p>
            <a:r>
              <a:rPr lang="en-GB" sz="1600"/>
              <a:t>7. </a:t>
            </a:r>
            <a:r>
              <a:rPr sz="1600"/>
              <a:t>Collaboration and Communication: Throughout the DevOps lifecycle, collaboration among development, operations, and other teams is critical. Transparent communication ensures that everyone involved understands objectives, potential issues, and requirements</a:t>
            </a:r>
            <a:endParaRPr sz="16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IN" dirty="0">
                <a:solidFill>
                  <a:srgbClr val="005094"/>
                </a:solidFill>
              </a:rPr>
              <a:t>Course </a:t>
            </a:r>
            <a:r>
              <a:rPr lang="en-GB" altLang="en-IN" dirty="0">
                <a:solidFill>
                  <a:srgbClr val="005094"/>
                </a:solidFill>
              </a:rPr>
              <a:t>Overview</a:t>
            </a:r>
            <a:endParaRPr lang="en-GB" altLang="en-IN" dirty="0">
              <a:solidFill>
                <a:srgbClr val="005094"/>
              </a:solidFill>
            </a:endParaRPr>
          </a:p>
        </p:txBody>
      </p:sp>
      <p:sp>
        <p:nvSpPr>
          <p:cNvPr id="4" name="Text Placeholder 8"/>
          <p:cNvSpPr>
            <a:spLocks noGrp="1"/>
          </p:cNvSpPr>
          <p:nvPr>
            <p:ph idx="1"/>
          </p:nvPr>
        </p:nvSpPr>
        <p:spPr>
          <a:xfrm>
            <a:off x="443230" y="1376045"/>
            <a:ext cx="8397875" cy="2785110"/>
          </a:xfrm>
        </p:spPr>
        <p:txBody>
          <a:bodyPr/>
          <a:lstStyle/>
          <a:p>
            <a:pPr marL="0" indent="0">
              <a:buNone/>
            </a:pPr>
            <a:r>
              <a:rPr lang="en-US" altLang="en-GB" sz="2000" dirty="0">
                <a:solidFill>
                  <a:srgbClr val="0070C0"/>
                </a:solidFill>
              </a:rPr>
              <a:t>DevOps, a combination of "development" and "operations," is a software development methodology that </a:t>
            </a:r>
            <a:r>
              <a:rPr lang="en-GB" altLang="en-US" sz="2000" dirty="0">
                <a:solidFill>
                  <a:srgbClr val="0070C0"/>
                </a:solidFill>
              </a:rPr>
              <a:t> </a:t>
            </a:r>
            <a:r>
              <a:rPr lang="en-US" altLang="en-GB" sz="2000" dirty="0">
                <a:solidFill>
                  <a:srgbClr val="0070C0"/>
                </a:solidFill>
              </a:rPr>
              <a:t>emphasizes collaboration and communication between software developers and IT operations professionals. </a:t>
            </a:r>
            <a:endParaRPr lang="en-US" altLang="en-GB" sz="2000" dirty="0">
              <a:solidFill>
                <a:srgbClr val="0070C0"/>
              </a:solidFill>
            </a:endParaRPr>
          </a:p>
          <a:p>
            <a:pPr marL="0" indent="0">
              <a:buNone/>
            </a:pPr>
            <a:r>
              <a:rPr lang="en-US" altLang="en-GB" sz="2000" dirty="0">
                <a:solidFill>
                  <a:srgbClr val="0070C0"/>
                </a:solidFill>
              </a:rPr>
              <a:t>The goal of DevOps is to streamline the software delivery process, from code development to deployment and maintenance, by breaking down silos between development and operations teams.</a:t>
            </a:r>
            <a:endParaRPr lang="en-US" altLang="en-GB" sz="2000" dirty="0">
              <a:solidFill>
                <a:srgbClr val="0070C0"/>
              </a:solidFill>
            </a:endParaRPr>
          </a:p>
        </p:txBody>
      </p:sp>
      <p:sp>
        <p:nvSpPr>
          <p:cNvPr id="3" name="Slide Number Placeholder 2"/>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altLang="en-GB">
                <a:sym typeface="+mn-ea"/>
              </a:rPr>
              <a:t>DevOps</a:t>
            </a:r>
            <a:r>
              <a:rPr lang="en-GB" altLang="en-US">
                <a:sym typeface="+mn-ea"/>
              </a:rPr>
              <a:t> Life Cycle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3" name="Text Box 2"/>
          <p:cNvSpPr txBox="1"/>
          <p:nvPr/>
        </p:nvSpPr>
        <p:spPr>
          <a:xfrm>
            <a:off x="442595" y="1028700"/>
            <a:ext cx="8437880" cy="3460750"/>
          </a:xfrm>
          <a:prstGeom prst="rect">
            <a:avLst/>
          </a:prstGeom>
        </p:spPr>
        <p:txBody>
          <a:bodyPr wrap="square">
            <a:noAutofit/>
          </a:bodyPr>
          <a:p>
            <a:r>
              <a:rPr lang="en-GB" sz="1600"/>
              <a:t>5. </a:t>
            </a:r>
            <a:r>
              <a:rPr sz="1600"/>
              <a:t>Continuous Deployment (CD): After automated testing, the code is deployed to production automatically without manual intervention. This ensures faster delivery of updates and features to end users.</a:t>
            </a:r>
            <a:endParaRPr sz="1600"/>
          </a:p>
          <a:p>
            <a:endParaRPr lang="en-GB" sz="1600"/>
          </a:p>
          <a:p>
            <a:r>
              <a:rPr lang="en-GB" sz="1600"/>
              <a:t>6. </a:t>
            </a:r>
            <a:r>
              <a:rPr sz="1600"/>
              <a:t>Continuous Feedback: Feedback loops from customers, stakeholders, and team members are incorporated at every stage of the lifecycle. This helps teams improve the product iteratively and adjust priorities based on real-time user and business needs.</a:t>
            </a:r>
            <a:endParaRPr sz="1600"/>
          </a:p>
          <a:p>
            <a:endParaRPr sz="1600"/>
          </a:p>
          <a:p>
            <a:r>
              <a:rPr lang="en-GB" sz="1600"/>
              <a:t>7. </a:t>
            </a:r>
            <a:r>
              <a:rPr sz="1600"/>
              <a:t>Collaboration and Communication: Throughout the DevOps lifecycle, collaboration among development, operations, and other teams is critical. Transparent communication ensures that everyone involved understands objectives, potential issues, and requirements</a:t>
            </a:r>
            <a:endParaRPr sz="160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IN" dirty="0">
                <a:solidFill>
                  <a:srgbClr val="005094"/>
                </a:solidFill>
              </a:rPr>
              <a:t>Course </a:t>
            </a:r>
            <a:r>
              <a:rPr lang="en-GB" altLang="en-IN" dirty="0">
                <a:solidFill>
                  <a:srgbClr val="005094"/>
                </a:solidFill>
              </a:rPr>
              <a:t>Objective</a:t>
            </a:r>
            <a:endParaRPr lang="en-GB" altLang="en-IN" dirty="0">
              <a:solidFill>
                <a:srgbClr val="005094"/>
              </a:solidFill>
            </a:endParaRPr>
          </a:p>
        </p:txBody>
      </p:sp>
      <p:sp>
        <p:nvSpPr>
          <p:cNvPr id="4" name="Text Placeholder 8"/>
          <p:cNvSpPr>
            <a:spLocks noGrp="1"/>
          </p:cNvSpPr>
          <p:nvPr>
            <p:ph idx="1"/>
          </p:nvPr>
        </p:nvSpPr>
        <p:spPr>
          <a:xfrm>
            <a:off x="442913" y="914400"/>
            <a:ext cx="8397875" cy="3695700"/>
          </a:xfrm>
        </p:spPr>
        <p:txBody>
          <a:bodyPr/>
          <a:lstStyle/>
          <a:p>
            <a:pPr marL="0" indent="0">
              <a:buNone/>
            </a:pPr>
            <a:endParaRPr lang="en-US" altLang="en-GB" sz="2000" dirty="0">
              <a:solidFill>
                <a:srgbClr val="0070C0"/>
              </a:solidFill>
            </a:endParaRPr>
          </a:p>
          <a:p>
            <a:pPr marL="0" indent="0">
              <a:buNone/>
            </a:pPr>
            <a:r>
              <a:rPr lang="en-US" altLang="en-GB" sz="2000" dirty="0">
                <a:solidFill>
                  <a:srgbClr val="0070C0"/>
                </a:solidFill>
              </a:rPr>
              <a:t>I. The DevOps Concepts for business cases, cloud provisioning and management services .</a:t>
            </a:r>
            <a:endParaRPr lang="en-US" altLang="en-GB" sz="2000" dirty="0">
              <a:solidFill>
                <a:srgbClr val="0070C0"/>
              </a:solidFill>
            </a:endParaRPr>
          </a:p>
          <a:p>
            <a:pPr marL="0" indent="0">
              <a:buNone/>
            </a:pPr>
            <a:r>
              <a:rPr lang="en-US" altLang="en-GB" sz="2000" dirty="0">
                <a:solidFill>
                  <a:srgbClr val="0070C0"/>
                </a:solidFill>
              </a:rPr>
              <a:t>II. The model canvas for DevOps use cases.</a:t>
            </a:r>
            <a:endParaRPr lang="en-US" altLang="en-GB" sz="2000" dirty="0">
              <a:solidFill>
                <a:srgbClr val="0070C0"/>
              </a:solidFill>
            </a:endParaRPr>
          </a:p>
          <a:p>
            <a:pPr marL="0" indent="0">
              <a:buNone/>
            </a:pPr>
            <a:r>
              <a:rPr lang="en-US" altLang="en-GB" sz="2000" dirty="0">
                <a:solidFill>
                  <a:srgbClr val="0070C0"/>
                </a:solidFill>
              </a:rPr>
              <a:t>III. The virtual machines and containers for designing of applications </a:t>
            </a:r>
            <a:endParaRPr lang="en-US" altLang="en-GB" sz="2000" dirty="0">
              <a:solidFill>
                <a:srgbClr val="0070C0"/>
              </a:solidFill>
            </a:endParaRPr>
          </a:p>
          <a:p>
            <a:pPr marL="0" indent="0">
              <a:buNone/>
            </a:pPr>
            <a:r>
              <a:rPr lang="en-US" altLang="en-GB" sz="2000" dirty="0">
                <a:solidFill>
                  <a:srgbClr val="0070C0"/>
                </a:solidFill>
              </a:rPr>
              <a:t>IV. The code with various aspects in continuous deployment / development.</a:t>
            </a:r>
            <a:endParaRPr lang="en-US" altLang="en-GB" sz="2000" dirty="0">
              <a:solidFill>
                <a:srgbClr val="0070C0"/>
              </a:solidFill>
            </a:endParaRPr>
          </a:p>
        </p:txBody>
      </p:sp>
      <p:sp>
        <p:nvSpPr>
          <p:cNvPr id="3" name="Slide Number Placeholder 2"/>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IN" dirty="0">
                <a:solidFill>
                  <a:srgbClr val="005094"/>
                </a:solidFill>
              </a:rPr>
              <a:t>Course Outcomes </a:t>
            </a:r>
            <a:endParaRPr lang="en-IN" dirty="0"/>
          </a:p>
        </p:txBody>
      </p:sp>
      <p:sp>
        <p:nvSpPr>
          <p:cNvPr id="4" name="Text Placeholder 8"/>
          <p:cNvSpPr>
            <a:spLocks noGrp="1"/>
          </p:cNvSpPr>
          <p:nvPr>
            <p:ph idx="1"/>
          </p:nvPr>
        </p:nvSpPr>
        <p:spPr>
          <a:xfrm>
            <a:off x="442913" y="914400"/>
            <a:ext cx="8397875" cy="3695700"/>
          </a:xfrm>
        </p:spPr>
        <p:txBody>
          <a:bodyPr/>
          <a:lstStyle/>
          <a:p>
            <a:pPr marL="0" indent="0">
              <a:buNone/>
            </a:pPr>
            <a:r>
              <a:rPr lang="en-US" altLang="en-GB" sz="2000" dirty="0">
                <a:solidFill>
                  <a:srgbClr val="0070C0"/>
                </a:solidFill>
              </a:rPr>
              <a:t>CO 1 Understands the DevOps concepts in continuous delivery / development of applications.</a:t>
            </a:r>
            <a:endParaRPr lang="en-US" altLang="en-GB" sz="2000" dirty="0">
              <a:solidFill>
                <a:srgbClr val="0070C0"/>
              </a:solidFill>
            </a:endParaRPr>
          </a:p>
          <a:p>
            <a:pPr marL="0" indent="0">
              <a:buNone/>
            </a:pPr>
            <a:r>
              <a:rPr lang="en-US" altLang="en-GB" sz="2000" dirty="0">
                <a:solidFill>
                  <a:srgbClr val="0070C0"/>
                </a:solidFill>
              </a:rPr>
              <a:t> CO 2 Create the DevOps applications using various tools and technologies.</a:t>
            </a:r>
            <a:endParaRPr lang="en-US" altLang="en-GB" sz="2000" dirty="0">
              <a:solidFill>
                <a:srgbClr val="0070C0"/>
              </a:solidFill>
            </a:endParaRPr>
          </a:p>
          <a:p>
            <a:pPr marL="0" indent="0">
              <a:buNone/>
            </a:pPr>
            <a:r>
              <a:rPr lang="en-US" altLang="en-GB" sz="2000" dirty="0">
                <a:solidFill>
                  <a:srgbClr val="0070C0"/>
                </a:solidFill>
              </a:rPr>
              <a:t> CO 3 Examine the virtual machines and containers for managing the files</a:t>
            </a:r>
            <a:endParaRPr lang="en-US" altLang="en-GB" sz="2000" dirty="0">
              <a:solidFill>
                <a:srgbClr val="0070C0"/>
              </a:solidFill>
            </a:endParaRPr>
          </a:p>
          <a:p>
            <a:pPr marL="0" indent="0">
              <a:buNone/>
            </a:pPr>
            <a:r>
              <a:rPr lang="en-US" altLang="en-GB" sz="2000" dirty="0">
                <a:solidFill>
                  <a:srgbClr val="0070C0"/>
                </a:solidFill>
              </a:rPr>
              <a:t> CO 4 Apply cloud services for deployment the applications in a real-time</a:t>
            </a:r>
            <a:endParaRPr lang="en-US" altLang="en-GB" sz="2000" dirty="0">
              <a:solidFill>
                <a:srgbClr val="0070C0"/>
              </a:solidFill>
            </a:endParaRPr>
          </a:p>
          <a:p>
            <a:pPr marL="0" indent="0">
              <a:buNone/>
            </a:pPr>
            <a:r>
              <a:rPr lang="en-US" altLang="en-GB" sz="2000" dirty="0">
                <a:solidFill>
                  <a:srgbClr val="0070C0"/>
                </a:solidFill>
              </a:rPr>
              <a:t> CO 5 Perform web security and testing the code with appropriate tools</a:t>
            </a:r>
            <a:endParaRPr lang="en-US" altLang="en-GB" sz="2000" dirty="0">
              <a:solidFill>
                <a:srgbClr val="0070C0"/>
              </a:solidFill>
            </a:endParaRPr>
          </a:p>
        </p:txBody>
      </p:sp>
      <p:sp>
        <p:nvSpPr>
          <p:cNvPr id="3" name="Slide Number Placeholder 2"/>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US" altLang="en-GB" dirty="0"/>
              <a:t>Understanding DevOps movement</a:t>
            </a:r>
            <a:endParaRPr lang="en-US" altLang="en-GB" dirty="0"/>
          </a:p>
        </p:txBody>
      </p:sp>
      <p:sp>
        <p:nvSpPr>
          <p:cNvPr id="3" name="Content Placeholder 2"/>
          <p:cNvSpPr>
            <a:spLocks noGrp="1"/>
          </p:cNvSpPr>
          <p:nvPr>
            <p:ph idx="1"/>
          </p:nvPr>
        </p:nvSpPr>
        <p:spPr/>
        <p:txBody>
          <a:bodyPr/>
          <a:lstStyle/>
          <a:p>
            <a:r>
              <a:rPr lang="en-US" altLang="en-GB" dirty="0"/>
              <a:t>The DevOps movement is all about improving collaboration and communication between development (Dev) and operations (Ops) teams. </a:t>
            </a:r>
            <a:r>
              <a:rPr lang="en-US" altLang="en-GB" dirty="0">
                <a:highlight>
                  <a:srgbClr val="FFFF00"/>
                </a:highlight>
              </a:rPr>
              <a:t>Traditionally, developers would build software and pass it off to operations teams</a:t>
            </a:r>
            <a:r>
              <a:rPr lang="en-US" altLang="en-GB" dirty="0"/>
              <a:t> to deploy and maintain. This often led to </a:t>
            </a:r>
            <a:r>
              <a:rPr lang="en-US" altLang="en-GB" dirty="0">
                <a:highlight>
                  <a:srgbClr val="FFFF00"/>
                </a:highlight>
              </a:rPr>
              <a:t>bottlenecks</a:t>
            </a:r>
            <a:r>
              <a:rPr lang="en-US" altLang="en-GB" dirty="0"/>
              <a:t>, </a:t>
            </a:r>
            <a:r>
              <a:rPr lang="en-US" altLang="en-GB" dirty="0">
                <a:highlight>
                  <a:srgbClr val="FFFF00"/>
                </a:highlight>
              </a:rPr>
              <a:t>miscommunications</a:t>
            </a:r>
            <a:r>
              <a:rPr lang="en-US" altLang="en-GB" dirty="0"/>
              <a:t>, and </a:t>
            </a:r>
            <a:r>
              <a:rPr lang="en-US" altLang="en-GB" dirty="0">
                <a:highlight>
                  <a:srgbClr val="FFFF00"/>
                </a:highlight>
              </a:rPr>
              <a:t>inefficiencies</a:t>
            </a:r>
            <a:r>
              <a:rPr lang="en-US" altLang="en-GB" dirty="0"/>
              <a:t>. DevOps aims to break down those silos by fostering a culture of </a:t>
            </a:r>
            <a:r>
              <a:rPr lang="en-US" altLang="en-GB" dirty="0">
                <a:highlight>
                  <a:srgbClr val="FFFF00"/>
                </a:highlight>
              </a:rPr>
              <a:t>collaboration</a:t>
            </a:r>
            <a:r>
              <a:rPr lang="en-US" altLang="en-GB" dirty="0"/>
              <a:t>, with both teams working together throughout the entire software lifecycle—from development through to deployment and maintenance.</a:t>
            </a:r>
            <a:endParaRPr lang="en-US" altLang="en-GB" dirty="0"/>
          </a:p>
          <a:p>
            <a:endParaRPr lang="en-US" altLang="en-GB" dirty="0"/>
          </a:p>
          <a:p>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pic>
        <p:nvPicPr>
          <p:cNvPr id="7" name="Picture 6"/>
          <p:cNvPicPr/>
          <p:nvPr/>
        </p:nvPicPr>
        <p:blipFill>
          <a:blip r:embed="rId1"/>
          <a:stretch>
            <a:fillRect/>
          </a:stretch>
        </p:blipFill>
        <p:spPr>
          <a:xfrm>
            <a:off x="213995" y="0"/>
            <a:ext cx="7874000" cy="465709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US" altLang="en-GB" dirty="0"/>
              <a:t>Understanding DevOps movement</a:t>
            </a:r>
            <a:endParaRPr lang="en-US" altLang="en-GB" dirty="0"/>
          </a:p>
        </p:txBody>
      </p:sp>
      <p:sp>
        <p:nvSpPr>
          <p:cNvPr id="3" name="Content Placeholder 2"/>
          <p:cNvSpPr>
            <a:spLocks noGrp="1"/>
          </p:cNvSpPr>
          <p:nvPr>
            <p:ph idx="1"/>
          </p:nvPr>
        </p:nvSpPr>
        <p:spPr/>
        <p:txBody>
          <a:bodyPr/>
          <a:lstStyle/>
          <a:p>
            <a:r>
              <a:rPr lang="en-US" altLang="en-GB" dirty="0"/>
              <a:t>Collaboration and Communication</a:t>
            </a:r>
            <a:endParaRPr lang="en-US" altLang="en-GB" dirty="0"/>
          </a:p>
          <a:p>
            <a:r>
              <a:rPr lang="en-US" altLang="en-GB" dirty="0"/>
              <a:t>Automation</a:t>
            </a:r>
            <a:endParaRPr lang="en-US" altLang="en-GB" dirty="0"/>
          </a:p>
          <a:p>
            <a:r>
              <a:rPr lang="en-US" altLang="en-GB" dirty="0"/>
              <a:t>Continuous Integration (CI) and Continuous Deployment (CD)</a:t>
            </a:r>
            <a:endParaRPr lang="en-US" altLang="en-GB" dirty="0"/>
          </a:p>
          <a:p>
            <a:r>
              <a:rPr lang="en-US" altLang="en-GB" dirty="0"/>
              <a:t>Monitoring and Feedback</a:t>
            </a:r>
            <a:endParaRPr lang="en-US" altLang="en-GB" dirty="0"/>
          </a:p>
          <a:p>
            <a:r>
              <a:rPr lang="en-US" altLang="en-GB" dirty="0"/>
              <a:t>Cultural Shift</a:t>
            </a:r>
            <a:endParaRPr lang="en-US" altLang="en-GB" dirty="0"/>
          </a:p>
          <a:p>
            <a:r>
              <a:rPr lang="en-US" altLang="en-GB" dirty="0"/>
              <a:t>Infrastructure as Code (IaC)</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US" altLang="en-GB" dirty="0"/>
              <a:t>DevOps with changing time</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graphicFrame>
        <p:nvGraphicFramePr>
          <p:cNvPr id="5" name="Table 4"/>
          <p:cNvGraphicFramePr/>
          <p:nvPr/>
        </p:nvGraphicFramePr>
        <p:xfrm>
          <a:off x="640080" y="811530"/>
          <a:ext cx="7863840" cy="0"/>
        </p:xfrm>
        <a:graphic>
          <a:graphicData uri="http://schemas.openxmlformats.org/drawingml/2006/table">
            <a:tbl>
              <a:tblPr/>
              <a:tblGrid>
                <a:gridCol w="1965960"/>
                <a:gridCol w="1965960"/>
                <a:gridCol w="1965960"/>
                <a:gridCol w="1965960"/>
              </a:tblGrid>
              <a:tr h="0">
                <a:tc>
                  <a:txBody>
                    <a:bodyPr/>
                    <a:p>
                      <a:r>
                        <a:rPr sz="1100"/>
                        <a:t>Time Period</a:t>
                      </a:r>
                      <a:endParaRPr sz="1100"/>
                    </a:p>
                  </a:txBody>
                  <a:tcPr marL="0" marR="0" marT="0" marB="0" anchor="ctr" anchorCtr="0">
                    <a:lnL>
                      <a:noFill/>
                    </a:lnL>
                    <a:lnR>
                      <a:noFill/>
                    </a:lnR>
                    <a:lnT>
                      <a:noFill/>
                    </a:lnT>
                    <a:lnB>
                      <a:noFill/>
                    </a:lnB>
                    <a:noFill/>
                  </a:tcPr>
                </a:tc>
                <a:tc>
                  <a:txBody>
                    <a:bodyPr/>
                    <a:p>
                      <a:r>
                        <a:rPr sz="1100"/>
                        <a:t>Key Developments</a:t>
                      </a:r>
                      <a:endParaRPr sz="1100"/>
                    </a:p>
                  </a:txBody>
                  <a:tcPr marL="0" marR="0" marT="0" marB="0" anchor="ctr" anchorCtr="0">
                    <a:lnL>
                      <a:noFill/>
                    </a:lnL>
                    <a:lnR>
                      <a:noFill/>
                    </a:lnR>
                    <a:lnT>
                      <a:noFill/>
                    </a:lnT>
                    <a:lnB>
                      <a:noFill/>
                    </a:lnB>
                    <a:noFill/>
                  </a:tcPr>
                </a:tc>
                <a:tc>
                  <a:txBody>
                    <a:bodyPr/>
                    <a:p>
                      <a:r>
                        <a:rPr sz="1100"/>
                        <a:t>Focus Areas</a:t>
                      </a:r>
                      <a:endParaRPr sz="1100"/>
                    </a:p>
                  </a:txBody>
                  <a:tcPr marL="0" marR="0" marT="0" marB="0" anchor="ctr" anchorCtr="0">
                    <a:lnL>
                      <a:noFill/>
                    </a:lnL>
                    <a:lnR>
                      <a:noFill/>
                    </a:lnR>
                    <a:lnT>
                      <a:noFill/>
                    </a:lnT>
                    <a:lnB>
                      <a:noFill/>
                    </a:lnB>
                    <a:noFill/>
                  </a:tcPr>
                </a:tc>
                <a:tc>
                  <a:txBody>
                    <a:bodyPr/>
                    <a:p>
                      <a:r>
                        <a:rPr sz="1100"/>
                        <a:t>Technologies/Practices</a:t>
                      </a:r>
                      <a:endParaRPr sz="11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nvGraphicFramePr>
        <p:xfrm>
          <a:off x="640080" y="979170"/>
          <a:ext cx="7863840" cy="0"/>
        </p:xfrm>
        <a:graphic>
          <a:graphicData uri="http://schemas.openxmlformats.org/drawingml/2006/table">
            <a:tbl>
              <a:tblPr/>
              <a:tblGrid>
                <a:gridCol w="1965960"/>
                <a:gridCol w="1965960"/>
                <a:gridCol w="1965960"/>
                <a:gridCol w="1965960"/>
              </a:tblGrid>
              <a:tr h="0">
                <a:tc>
                  <a:txBody>
                    <a:bodyPr/>
                    <a:p>
                      <a:r>
                        <a:rPr sz="1100"/>
                        <a:t>Early 2000s</a:t>
                      </a:r>
                      <a:endParaRPr sz="1100"/>
                    </a:p>
                  </a:txBody>
                  <a:tcPr marL="0" marR="0" marT="0" marB="0" anchor="ctr" anchorCtr="0">
                    <a:lnL>
                      <a:noFill/>
                    </a:lnL>
                    <a:lnR>
                      <a:noFill/>
                    </a:lnR>
                    <a:lnT>
                      <a:noFill/>
                    </a:lnT>
                    <a:lnB>
                      <a:noFill/>
                    </a:lnB>
                    <a:noFill/>
                  </a:tcPr>
                </a:tc>
                <a:tc>
                  <a:txBody>
                    <a:bodyPr/>
                    <a:p>
                      <a:r>
                        <a:rPr sz="1100"/>
                        <a:t>Emergence of DevOps principles</a:t>
                      </a:r>
                      <a:endParaRPr sz="1100"/>
                    </a:p>
                  </a:txBody>
                  <a:tcPr marL="0" marR="0" marT="0" marB="0" anchor="ctr" anchorCtr="0">
                    <a:lnL>
                      <a:noFill/>
                    </a:lnL>
                    <a:lnR>
                      <a:noFill/>
                    </a:lnR>
                    <a:lnT>
                      <a:noFill/>
                    </a:lnT>
                    <a:lnB>
                      <a:noFill/>
                    </a:lnB>
                    <a:noFill/>
                  </a:tcPr>
                </a:tc>
                <a:tc>
                  <a:txBody>
                    <a:bodyPr/>
                    <a:p>
                      <a:r>
                        <a:rPr sz="1100"/>
                        <a:t>Breaking down silos between Dev and Ops teams</a:t>
                      </a:r>
                      <a:endParaRPr sz="1100"/>
                    </a:p>
                  </a:txBody>
                  <a:tcPr marL="0" marR="0" marT="0" marB="0" anchor="ctr" anchorCtr="0">
                    <a:lnL>
                      <a:noFill/>
                    </a:lnL>
                    <a:lnR>
                      <a:noFill/>
                    </a:lnR>
                    <a:lnT>
                      <a:noFill/>
                    </a:lnT>
                    <a:lnB>
                      <a:noFill/>
                    </a:lnB>
                    <a:noFill/>
                  </a:tcPr>
                </a:tc>
                <a:tc>
                  <a:txBody>
                    <a:bodyPr/>
                    <a:p>
                      <a:r>
                        <a:rPr sz="1100"/>
                        <a:t>Agile methodologies, manual deployment</a:t>
                      </a:r>
                      <a:endParaRPr sz="1100"/>
                    </a:p>
                  </a:txBody>
                  <a:tcPr marL="0" marR="0" marT="0" marB="0" anchor="ctr" anchorCtr="0">
                    <a:lnL>
                      <a:noFill/>
                    </a:lnL>
                    <a:lnR>
                      <a:noFill/>
                    </a:lnR>
                    <a:lnT>
                      <a:noFill/>
                    </a:lnT>
                    <a:lnB>
                      <a:noFill/>
                    </a:lnB>
                    <a:noFill/>
                  </a:tcPr>
                </a:tc>
              </a:tr>
            </a:tbl>
          </a:graphicData>
        </a:graphic>
      </p:graphicFrame>
      <p:graphicFrame>
        <p:nvGraphicFramePr>
          <p:cNvPr id="7" name="Table 6"/>
          <p:cNvGraphicFramePr/>
          <p:nvPr/>
        </p:nvGraphicFramePr>
        <p:xfrm>
          <a:off x="640080" y="1314450"/>
          <a:ext cx="7863840" cy="0"/>
        </p:xfrm>
        <a:graphic>
          <a:graphicData uri="http://schemas.openxmlformats.org/drawingml/2006/table">
            <a:tbl>
              <a:tblPr/>
              <a:tblGrid>
                <a:gridCol w="1965960"/>
                <a:gridCol w="1965960"/>
                <a:gridCol w="1965960"/>
                <a:gridCol w="1965960"/>
              </a:tblGrid>
              <a:tr h="0">
                <a:tc>
                  <a:txBody>
                    <a:bodyPr/>
                    <a:p>
                      <a:r>
                        <a:rPr sz="1100"/>
                        <a:t>2007-2010</a:t>
                      </a:r>
                      <a:endParaRPr sz="1100"/>
                    </a:p>
                  </a:txBody>
                  <a:tcPr marL="0" marR="0" marT="0" marB="0" anchor="ctr" anchorCtr="0">
                    <a:lnL>
                      <a:noFill/>
                    </a:lnL>
                    <a:lnR>
                      <a:noFill/>
                    </a:lnR>
                    <a:lnT>
                      <a:noFill/>
                    </a:lnT>
                    <a:lnB>
                      <a:noFill/>
                    </a:lnB>
                    <a:noFill/>
                  </a:tcPr>
                </a:tc>
                <a:tc>
                  <a:txBody>
                    <a:bodyPr/>
                    <a:p>
                      <a:r>
                        <a:rPr sz="1100"/>
                        <a:t>Growth of automation, CI/CD becomes a trend</a:t>
                      </a:r>
                      <a:endParaRPr sz="1100"/>
                    </a:p>
                  </a:txBody>
                  <a:tcPr marL="0" marR="0" marT="0" marB="0" anchor="ctr" anchorCtr="0">
                    <a:lnL>
                      <a:noFill/>
                    </a:lnL>
                    <a:lnR>
                      <a:noFill/>
                    </a:lnR>
                    <a:lnT>
                      <a:noFill/>
                    </a:lnT>
                    <a:lnB>
                      <a:noFill/>
                    </a:lnB>
                    <a:noFill/>
                  </a:tcPr>
                </a:tc>
                <a:tc>
                  <a:txBody>
                    <a:bodyPr/>
                    <a:p>
                      <a:r>
                        <a:rPr sz="1100"/>
                        <a:t>Automating development and deployment</a:t>
                      </a:r>
                      <a:endParaRPr sz="1100"/>
                    </a:p>
                  </a:txBody>
                  <a:tcPr marL="0" marR="0" marT="0" marB="0" anchor="ctr" anchorCtr="0">
                    <a:lnL>
                      <a:noFill/>
                    </a:lnL>
                    <a:lnR>
                      <a:noFill/>
                    </a:lnR>
                    <a:lnT>
                      <a:noFill/>
                    </a:lnT>
                    <a:lnB>
                      <a:noFill/>
                    </a:lnB>
                    <a:noFill/>
                  </a:tcPr>
                </a:tc>
                <a:tc>
                  <a:txBody>
                    <a:bodyPr/>
                    <a:p>
                      <a:r>
                        <a:rPr sz="1100"/>
                        <a:t>Jenkins, early CI tools, version control systems (Git)</a:t>
                      </a:r>
                      <a:endParaRPr sz="1100"/>
                    </a:p>
                  </a:txBody>
                  <a:tcPr marL="0" marR="0" marT="0" marB="0" anchor="ctr" anchorCtr="0">
                    <a:lnL>
                      <a:noFill/>
                    </a:lnL>
                    <a:lnR>
                      <a:noFill/>
                    </a:lnR>
                    <a:lnT>
                      <a:noFill/>
                    </a:lnT>
                    <a:lnB>
                      <a:noFill/>
                    </a:lnB>
                    <a:noFill/>
                  </a:tcPr>
                </a:tc>
              </a:tr>
            </a:tbl>
          </a:graphicData>
        </a:graphic>
      </p:graphicFrame>
      <p:graphicFrame>
        <p:nvGraphicFramePr>
          <p:cNvPr id="8" name="Table 7"/>
          <p:cNvGraphicFramePr/>
          <p:nvPr/>
        </p:nvGraphicFramePr>
        <p:xfrm>
          <a:off x="640080" y="1649730"/>
          <a:ext cx="7863840" cy="0"/>
        </p:xfrm>
        <a:graphic>
          <a:graphicData uri="http://schemas.openxmlformats.org/drawingml/2006/table">
            <a:tbl>
              <a:tblPr/>
              <a:tblGrid>
                <a:gridCol w="1965960"/>
                <a:gridCol w="1965960"/>
                <a:gridCol w="1965960"/>
                <a:gridCol w="1965960"/>
              </a:tblGrid>
              <a:tr h="0">
                <a:tc>
                  <a:txBody>
                    <a:bodyPr/>
                    <a:p>
                      <a:r>
                        <a:rPr sz="1100"/>
                        <a:t>2010-2013</a:t>
                      </a:r>
                      <a:endParaRPr sz="1100"/>
                    </a:p>
                  </a:txBody>
                  <a:tcPr marL="0" marR="0" marT="0" marB="0" anchor="ctr" anchorCtr="0">
                    <a:lnL>
                      <a:noFill/>
                    </a:lnL>
                    <a:lnR>
                      <a:noFill/>
                    </a:lnR>
                    <a:lnT>
                      <a:noFill/>
                    </a:lnT>
                    <a:lnB>
                      <a:noFill/>
                    </a:lnB>
                    <a:noFill/>
                  </a:tcPr>
                </a:tc>
                <a:tc>
                  <a:txBody>
                    <a:bodyPr/>
                    <a:p>
                      <a:r>
                        <a:rPr sz="1100"/>
                        <a:t>Rise of cloud computing and Infrastructure as Code (IaC)</a:t>
                      </a:r>
                      <a:endParaRPr sz="1100"/>
                    </a:p>
                  </a:txBody>
                  <a:tcPr marL="0" marR="0" marT="0" marB="0" anchor="ctr" anchorCtr="0">
                    <a:lnL>
                      <a:noFill/>
                    </a:lnL>
                    <a:lnR>
                      <a:noFill/>
                    </a:lnR>
                    <a:lnT>
                      <a:noFill/>
                    </a:lnT>
                    <a:lnB>
                      <a:noFill/>
                    </a:lnB>
                    <a:noFill/>
                  </a:tcPr>
                </a:tc>
                <a:tc>
                  <a:txBody>
                    <a:bodyPr/>
                    <a:p>
                      <a:r>
                        <a:rPr sz="1100"/>
                        <a:t>Cloud infrastructure, scaling, automation</a:t>
                      </a:r>
                      <a:endParaRPr sz="1100"/>
                    </a:p>
                  </a:txBody>
                  <a:tcPr marL="0" marR="0" marT="0" marB="0" anchor="ctr" anchorCtr="0">
                    <a:lnL>
                      <a:noFill/>
                    </a:lnL>
                    <a:lnR>
                      <a:noFill/>
                    </a:lnR>
                    <a:lnT>
                      <a:noFill/>
                    </a:lnT>
                    <a:lnB>
                      <a:noFill/>
                    </a:lnB>
                    <a:noFill/>
                  </a:tcPr>
                </a:tc>
                <a:tc>
                  <a:txBody>
                    <a:bodyPr/>
                    <a:p>
                      <a:r>
                        <a:rPr sz="1100"/>
                        <a:t>AWS, Azure, Terraform, CloudFormation</a:t>
                      </a:r>
                      <a:endParaRPr sz="1100"/>
                    </a:p>
                  </a:txBody>
                  <a:tcPr marL="0" marR="0" marT="0" marB="0" anchor="ctr" anchorCtr="0">
                    <a:lnL>
                      <a:noFill/>
                    </a:lnL>
                    <a:lnR>
                      <a:noFill/>
                    </a:lnR>
                    <a:lnT>
                      <a:noFill/>
                    </a:lnT>
                    <a:lnB>
                      <a:noFill/>
                    </a:lnB>
                    <a:noFill/>
                  </a:tcPr>
                </a:tc>
              </a:tr>
            </a:tbl>
          </a:graphicData>
        </a:graphic>
      </p:graphicFrame>
      <p:graphicFrame>
        <p:nvGraphicFramePr>
          <p:cNvPr id="9" name="Table 8"/>
          <p:cNvGraphicFramePr/>
          <p:nvPr/>
        </p:nvGraphicFramePr>
        <p:xfrm>
          <a:off x="640080" y="1985010"/>
          <a:ext cx="7863840" cy="0"/>
        </p:xfrm>
        <a:graphic>
          <a:graphicData uri="http://schemas.openxmlformats.org/drawingml/2006/table">
            <a:tbl>
              <a:tblPr/>
              <a:tblGrid>
                <a:gridCol w="1965960"/>
                <a:gridCol w="1965960"/>
                <a:gridCol w="1965960"/>
                <a:gridCol w="1965960"/>
              </a:tblGrid>
              <a:tr h="0">
                <a:tc>
                  <a:txBody>
                    <a:bodyPr/>
                    <a:p>
                      <a:r>
                        <a:rPr sz="1100"/>
                        <a:t>2014-2016</a:t>
                      </a:r>
                      <a:endParaRPr sz="1100"/>
                    </a:p>
                  </a:txBody>
                  <a:tcPr marL="0" marR="0" marT="0" marB="0" anchor="ctr" anchorCtr="0">
                    <a:lnL>
                      <a:noFill/>
                    </a:lnL>
                    <a:lnR>
                      <a:noFill/>
                    </a:lnR>
                    <a:lnT>
                      <a:noFill/>
                    </a:lnT>
                    <a:lnB>
                      <a:noFill/>
                    </a:lnB>
                    <a:noFill/>
                  </a:tcPr>
                </a:tc>
                <a:tc>
                  <a:txBody>
                    <a:bodyPr/>
                    <a:p>
                      <a:r>
                        <a:rPr sz="1100"/>
                        <a:t>Adoption of microservices architecture and containers</a:t>
                      </a:r>
                      <a:endParaRPr sz="1100"/>
                    </a:p>
                  </a:txBody>
                  <a:tcPr marL="0" marR="0" marT="0" marB="0" anchor="ctr" anchorCtr="0">
                    <a:lnL>
                      <a:noFill/>
                    </a:lnL>
                    <a:lnR>
                      <a:noFill/>
                    </a:lnR>
                    <a:lnT>
                      <a:noFill/>
                    </a:lnT>
                    <a:lnB>
                      <a:noFill/>
                    </a:lnB>
                    <a:noFill/>
                  </a:tcPr>
                </a:tc>
                <a:tc>
                  <a:txBody>
                    <a:bodyPr/>
                    <a:p>
                      <a:r>
                        <a:rPr sz="1100"/>
                        <a:t>Microservices, containerization, orchestration</a:t>
                      </a:r>
                      <a:endParaRPr sz="1100"/>
                    </a:p>
                  </a:txBody>
                  <a:tcPr marL="0" marR="0" marT="0" marB="0" anchor="ctr" anchorCtr="0">
                    <a:lnL>
                      <a:noFill/>
                    </a:lnL>
                    <a:lnR>
                      <a:noFill/>
                    </a:lnR>
                    <a:lnT>
                      <a:noFill/>
                    </a:lnT>
                    <a:lnB>
                      <a:noFill/>
                    </a:lnB>
                    <a:noFill/>
                  </a:tcPr>
                </a:tc>
                <a:tc>
                  <a:txBody>
                    <a:bodyPr/>
                    <a:p>
                      <a:r>
                        <a:rPr sz="1100"/>
                        <a:t>Docker, Kubernetes, Docker Swarm</a:t>
                      </a:r>
                      <a:endParaRPr sz="1100"/>
                    </a:p>
                  </a:txBody>
                  <a:tcPr marL="0" marR="0" marT="0" marB="0" anchor="ctr" anchorCtr="0">
                    <a:lnL>
                      <a:noFill/>
                    </a:lnL>
                    <a:lnR>
                      <a:noFill/>
                    </a:lnR>
                    <a:lnT>
                      <a:noFill/>
                    </a:lnT>
                    <a:lnB>
                      <a:noFill/>
                    </a:lnB>
                    <a:noFill/>
                  </a:tcPr>
                </a:tc>
              </a:tr>
            </a:tbl>
          </a:graphicData>
        </a:graphic>
      </p:graphicFrame>
      <p:graphicFrame>
        <p:nvGraphicFramePr>
          <p:cNvPr id="10" name="Table 9"/>
          <p:cNvGraphicFramePr/>
          <p:nvPr/>
        </p:nvGraphicFramePr>
        <p:xfrm>
          <a:off x="640080" y="2320290"/>
          <a:ext cx="7863840" cy="0"/>
        </p:xfrm>
        <a:graphic>
          <a:graphicData uri="http://schemas.openxmlformats.org/drawingml/2006/table">
            <a:tbl>
              <a:tblPr/>
              <a:tblGrid>
                <a:gridCol w="1965960"/>
                <a:gridCol w="1965960"/>
                <a:gridCol w="1965960"/>
                <a:gridCol w="1965960"/>
              </a:tblGrid>
              <a:tr h="0">
                <a:tc>
                  <a:txBody>
                    <a:bodyPr/>
                    <a:p>
                      <a:r>
                        <a:rPr sz="1100"/>
                        <a:t>2017-2019</a:t>
                      </a:r>
                      <a:endParaRPr sz="1100"/>
                    </a:p>
                  </a:txBody>
                  <a:tcPr marL="0" marR="0" marT="0" marB="0" anchor="ctr" anchorCtr="0">
                    <a:lnL>
                      <a:noFill/>
                    </a:lnL>
                    <a:lnR>
                      <a:noFill/>
                    </a:lnR>
                    <a:lnT>
                      <a:noFill/>
                    </a:lnT>
                    <a:lnB>
                      <a:noFill/>
                    </a:lnB>
                    <a:noFill/>
                  </a:tcPr>
                </a:tc>
                <a:tc>
                  <a:txBody>
                    <a:bodyPr/>
                    <a:p>
                      <a:r>
                        <a:rPr sz="1100"/>
                        <a:t>Introduction of DevSecOps (integrating security into DevOps)</a:t>
                      </a:r>
                      <a:endParaRPr sz="1100"/>
                    </a:p>
                  </a:txBody>
                  <a:tcPr marL="0" marR="0" marT="0" marB="0" anchor="ctr" anchorCtr="0">
                    <a:lnL>
                      <a:noFill/>
                    </a:lnL>
                    <a:lnR>
                      <a:noFill/>
                    </a:lnR>
                    <a:lnT>
                      <a:noFill/>
                    </a:lnT>
                    <a:lnB>
                      <a:noFill/>
                    </a:lnB>
                    <a:noFill/>
                  </a:tcPr>
                </a:tc>
                <a:tc>
                  <a:txBody>
                    <a:bodyPr/>
                    <a:p>
                      <a:r>
                        <a:rPr sz="1100"/>
                        <a:t>Security automation, continuous testing</a:t>
                      </a:r>
                      <a:endParaRPr sz="1100"/>
                    </a:p>
                  </a:txBody>
                  <a:tcPr marL="0" marR="0" marT="0" marB="0" anchor="ctr" anchorCtr="0">
                    <a:lnL>
                      <a:noFill/>
                    </a:lnL>
                    <a:lnR>
                      <a:noFill/>
                    </a:lnR>
                    <a:lnT>
                      <a:noFill/>
                    </a:lnT>
                    <a:lnB>
                      <a:noFill/>
                    </a:lnB>
                    <a:noFill/>
                  </a:tcPr>
                </a:tc>
                <a:tc>
                  <a:txBody>
                    <a:bodyPr/>
                    <a:p>
                      <a:r>
                        <a:rPr sz="1100"/>
                        <a:t>Static Analysis, Snyk, security automation tools</a:t>
                      </a:r>
                      <a:endParaRPr sz="1100"/>
                    </a:p>
                  </a:txBody>
                  <a:tcPr marL="0" marR="0" marT="0" marB="0" anchor="ctr" anchorCtr="0">
                    <a:lnL>
                      <a:noFill/>
                    </a:lnL>
                    <a:lnR>
                      <a:noFill/>
                    </a:lnR>
                    <a:lnT>
                      <a:noFill/>
                    </a:lnT>
                    <a:lnB>
                      <a:noFill/>
                    </a:lnB>
                    <a:noFill/>
                  </a:tcPr>
                </a:tc>
              </a:tr>
            </a:tbl>
          </a:graphicData>
        </a:graphic>
      </p:graphicFrame>
      <p:graphicFrame>
        <p:nvGraphicFramePr>
          <p:cNvPr id="11" name="Table 10"/>
          <p:cNvGraphicFramePr/>
          <p:nvPr/>
        </p:nvGraphicFramePr>
        <p:xfrm>
          <a:off x="640080" y="2823210"/>
          <a:ext cx="7863840" cy="0"/>
        </p:xfrm>
        <a:graphic>
          <a:graphicData uri="http://schemas.openxmlformats.org/drawingml/2006/table">
            <a:tbl>
              <a:tblPr/>
              <a:tblGrid>
                <a:gridCol w="1965960"/>
                <a:gridCol w="1965960"/>
                <a:gridCol w="1965960"/>
                <a:gridCol w="1965960"/>
              </a:tblGrid>
              <a:tr h="0">
                <a:tc>
                  <a:txBody>
                    <a:bodyPr/>
                    <a:p>
                      <a:r>
                        <a:rPr sz="1100"/>
                        <a:t>2019-Present</a:t>
                      </a:r>
                      <a:endParaRPr sz="1100"/>
                    </a:p>
                  </a:txBody>
                  <a:tcPr marL="0" marR="0" marT="0" marB="0" anchor="ctr" anchorCtr="0">
                    <a:lnL>
                      <a:noFill/>
                    </a:lnL>
                    <a:lnR>
                      <a:noFill/>
                    </a:lnR>
                    <a:lnT>
                      <a:noFill/>
                    </a:lnT>
                    <a:lnB>
                      <a:noFill/>
                    </a:lnB>
                    <a:noFill/>
                  </a:tcPr>
                </a:tc>
                <a:tc>
                  <a:txBody>
                    <a:bodyPr/>
                    <a:p>
                      <a:r>
                        <a:rPr sz="1100"/>
                        <a:t>AI/ML-driven automation and advanced monitoring</a:t>
                      </a:r>
                      <a:endParaRPr sz="1100"/>
                    </a:p>
                  </a:txBody>
                  <a:tcPr marL="0" marR="0" marT="0" marB="0" anchor="ctr" anchorCtr="0">
                    <a:lnL>
                      <a:noFill/>
                    </a:lnL>
                    <a:lnR>
                      <a:noFill/>
                    </a:lnR>
                    <a:lnT>
                      <a:noFill/>
                    </a:lnT>
                    <a:lnB>
                      <a:noFill/>
                    </a:lnB>
                    <a:noFill/>
                  </a:tcPr>
                </a:tc>
                <a:tc>
                  <a:txBody>
                    <a:bodyPr/>
                    <a:p>
                      <a:r>
                        <a:rPr sz="1100"/>
                        <a:t>Predictive insights, monitoring, observability</a:t>
                      </a:r>
                      <a:endParaRPr sz="1100"/>
                    </a:p>
                  </a:txBody>
                  <a:tcPr marL="0" marR="0" marT="0" marB="0" anchor="ctr" anchorCtr="0">
                    <a:lnL>
                      <a:noFill/>
                    </a:lnL>
                    <a:lnR>
                      <a:noFill/>
                    </a:lnR>
                    <a:lnT>
                      <a:noFill/>
                    </a:lnT>
                    <a:lnB>
                      <a:noFill/>
                    </a:lnB>
                    <a:noFill/>
                  </a:tcPr>
                </a:tc>
                <a:tc>
                  <a:txBody>
                    <a:bodyPr/>
                    <a:p>
                      <a:r>
                        <a:rPr sz="1100"/>
                        <a:t>Prometheus, Grafana, AI for anomaly detection</a:t>
                      </a:r>
                      <a:endParaRPr sz="1100"/>
                    </a:p>
                  </a:txBody>
                  <a:tcPr marL="0" marR="0" marT="0" marB="0" anchor="ctr" anchorCtr="0">
                    <a:lnL>
                      <a:noFill/>
                    </a:lnL>
                    <a:lnR>
                      <a:noFill/>
                    </a:lnR>
                    <a:lnT>
                      <a:noFill/>
                    </a:lnT>
                    <a:lnB>
                      <a:noFill/>
                    </a:lnB>
                    <a:noFill/>
                  </a:tcPr>
                </a:tc>
              </a:tr>
            </a:tbl>
          </a:graphicData>
        </a:graphic>
      </p:graphicFrame>
      <p:graphicFrame>
        <p:nvGraphicFramePr>
          <p:cNvPr id="12" name="Table 11"/>
          <p:cNvGraphicFramePr/>
          <p:nvPr/>
        </p:nvGraphicFramePr>
        <p:xfrm>
          <a:off x="640080" y="3158490"/>
          <a:ext cx="7863840" cy="0"/>
        </p:xfrm>
        <a:graphic>
          <a:graphicData uri="http://schemas.openxmlformats.org/drawingml/2006/table">
            <a:tbl>
              <a:tblPr/>
              <a:tblGrid>
                <a:gridCol w="1965960"/>
                <a:gridCol w="1965960"/>
                <a:gridCol w="1965960"/>
                <a:gridCol w="1965960"/>
              </a:tblGrid>
              <a:tr h="0">
                <a:tc>
                  <a:txBody>
                    <a:bodyPr/>
                    <a:p>
                      <a:r>
                        <a:rPr sz="1100"/>
                        <a:t>2020-Present</a:t>
                      </a:r>
                      <a:endParaRPr sz="1100"/>
                    </a:p>
                  </a:txBody>
                  <a:tcPr marL="0" marR="0" marT="0" marB="0" anchor="ctr" anchorCtr="0">
                    <a:lnL>
                      <a:noFill/>
                    </a:lnL>
                    <a:lnR>
                      <a:noFill/>
                    </a:lnR>
                    <a:lnT>
                      <a:noFill/>
                    </a:lnT>
                    <a:lnB>
                      <a:noFill/>
                    </a:lnB>
                    <a:noFill/>
                  </a:tcPr>
                </a:tc>
                <a:tc>
                  <a:txBody>
                    <a:bodyPr/>
                    <a:p>
                      <a:r>
                        <a:rPr sz="1100"/>
                        <a:t>Rise of Serverless architecture and serverless DevOps</a:t>
                      </a:r>
                      <a:endParaRPr sz="1100"/>
                    </a:p>
                  </a:txBody>
                  <a:tcPr marL="0" marR="0" marT="0" marB="0" anchor="ctr" anchorCtr="0">
                    <a:lnL>
                      <a:noFill/>
                    </a:lnL>
                    <a:lnR>
                      <a:noFill/>
                    </a:lnR>
                    <a:lnT>
                      <a:noFill/>
                    </a:lnT>
                    <a:lnB>
                      <a:noFill/>
                    </a:lnB>
                    <a:noFill/>
                  </a:tcPr>
                </a:tc>
                <a:tc>
                  <a:txBody>
                    <a:bodyPr/>
                    <a:p>
                      <a:r>
                        <a:rPr sz="1100"/>
                        <a:t>Reduced infrastructure management</a:t>
                      </a:r>
                      <a:endParaRPr sz="1100"/>
                    </a:p>
                  </a:txBody>
                  <a:tcPr marL="0" marR="0" marT="0" marB="0" anchor="ctr" anchorCtr="0">
                    <a:lnL>
                      <a:noFill/>
                    </a:lnL>
                    <a:lnR>
                      <a:noFill/>
                    </a:lnR>
                    <a:lnT>
                      <a:noFill/>
                    </a:lnT>
                    <a:lnB>
                      <a:noFill/>
                    </a:lnB>
                    <a:noFill/>
                  </a:tcPr>
                </a:tc>
                <a:tc>
                  <a:txBody>
                    <a:bodyPr/>
                    <a:p>
                      <a:r>
                        <a:rPr sz="1100"/>
                        <a:t>AWS Lambda, Azure Functions, Google Cloud Functions</a:t>
                      </a:r>
                      <a:endParaRPr sz="1100"/>
                    </a:p>
                  </a:txBody>
                  <a:tcPr marL="0" marR="0" marT="0" marB="0" anchor="ctr" anchorCtr="0">
                    <a:lnL>
                      <a:noFill/>
                    </a:lnL>
                    <a:lnR>
                      <a:noFill/>
                    </a:lnR>
                    <a:lnT>
                      <a:noFill/>
                    </a:lnT>
                    <a:lnB>
                      <a:noFill/>
                    </a:lnB>
                    <a:noFill/>
                  </a:tcPr>
                </a:tc>
              </a:tr>
            </a:tbl>
          </a:graphicData>
        </a:graphic>
      </p:graphicFrame>
      <p:graphicFrame>
        <p:nvGraphicFramePr>
          <p:cNvPr id="13" name="Table 12"/>
          <p:cNvGraphicFramePr/>
          <p:nvPr/>
        </p:nvGraphicFramePr>
        <p:xfrm>
          <a:off x="640080" y="3493770"/>
          <a:ext cx="7863840" cy="0"/>
        </p:xfrm>
        <a:graphic>
          <a:graphicData uri="http://schemas.openxmlformats.org/drawingml/2006/table">
            <a:tbl>
              <a:tblPr/>
              <a:tblGrid>
                <a:gridCol w="1965960"/>
                <a:gridCol w="1965960"/>
                <a:gridCol w="1965960"/>
                <a:gridCol w="1965960"/>
              </a:tblGrid>
              <a:tr h="0">
                <a:tc>
                  <a:txBody>
                    <a:bodyPr/>
                    <a:p>
                      <a:r>
                        <a:rPr sz="1100"/>
                        <a:t>2021-Present</a:t>
                      </a:r>
                      <a:endParaRPr sz="1100"/>
                    </a:p>
                  </a:txBody>
                  <a:tcPr marL="0" marR="0" marT="0" marB="0" anchor="ctr" anchorCtr="0">
                    <a:lnL>
                      <a:noFill/>
                    </a:lnL>
                    <a:lnR>
                      <a:noFill/>
                    </a:lnR>
                    <a:lnT>
                      <a:noFill/>
                    </a:lnT>
                    <a:lnB>
                      <a:noFill/>
                    </a:lnB>
                    <a:noFill/>
                  </a:tcPr>
                </a:tc>
                <a:tc>
                  <a:txBody>
                    <a:bodyPr/>
                    <a:p>
                      <a:r>
                        <a:rPr sz="1100"/>
                        <a:t>Integration of Observability and Self-Healing Systems</a:t>
                      </a:r>
                      <a:endParaRPr sz="1100"/>
                    </a:p>
                  </a:txBody>
                  <a:tcPr marL="0" marR="0" marT="0" marB="0" anchor="ctr" anchorCtr="0">
                    <a:lnL>
                      <a:noFill/>
                    </a:lnL>
                    <a:lnR>
                      <a:noFill/>
                    </a:lnR>
                    <a:lnT>
                      <a:noFill/>
                    </a:lnT>
                    <a:lnB>
                      <a:noFill/>
                    </a:lnB>
                    <a:noFill/>
                  </a:tcPr>
                </a:tc>
                <a:tc>
                  <a:txBody>
                    <a:bodyPr/>
                    <a:p>
                      <a:r>
                        <a:rPr sz="1100"/>
                        <a:t>Proactive issue resolution, deeper insights</a:t>
                      </a:r>
                      <a:endParaRPr sz="1100"/>
                    </a:p>
                  </a:txBody>
                  <a:tcPr marL="0" marR="0" marT="0" marB="0" anchor="ctr" anchorCtr="0">
                    <a:lnL>
                      <a:noFill/>
                    </a:lnL>
                    <a:lnR>
                      <a:noFill/>
                    </a:lnR>
                    <a:lnT>
                      <a:noFill/>
                    </a:lnT>
                    <a:lnB>
                      <a:noFill/>
                    </a:lnB>
                    <a:noFill/>
                  </a:tcPr>
                </a:tc>
                <a:tc>
                  <a:txBody>
                    <a:bodyPr/>
                    <a:p>
                      <a:r>
                        <a:rPr sz="1100"/>
                        <a:t>OpenTelemetry, Jaeger, Elastic Stack, self-healing systems</a:t>
                      </a:r>
                      <a:endParaRPr sz="1100"/>
                    </a:p>
                  </a:txBody>
                  <a:tcPr marL="0" marR="0" marT="0" marB="0" anchor="ctr" anchorCtr="0">
                    <a:lnL>
                      <a:noFill/>
                    </a:lnL>
                    <a:lnR>
                      <a:noFill/>
                    </a:lnR>
                    <a:lnT>
                      <a:noFill/>
                    </a:lnT>
                    <a:lnB>
                      <a:noFill/>
                    </a:lnB>
                    <a:noFill/>
                  </a:tcPr>
                </a:tc>
              </a:tr>
            </a:tbl>
          </a:graphicData>
        </a:graphic>
      </p:graphicFrame>
      <p:graphicFrame>
        <p:nvGraphicFramePr>
          <p:cNvPr id="14" name="Table 13"/>
          <p:cNvGraphicFramePr/>
          <p:nvPr/>
        </p:nvGraphicFramePr>
        <p:xfrm>
          <a:off x="640080" y="3829050"/>
          <a:ext cx="7863840" cy="0"/>
        </p:xfrm>
        <a:graphic>
          <a:graphicData uri="http://schemas.openxmlformats.org/drawingml/2006/table">
            <a:tbl>
              <a:tblPr/>
              <a:tblGrid>
                <a:gridCol w="1965960"/>
                <a:gridCol w="1965960"/>
                <a:gridCol w="1965960"/>
                <a:gridCol w="1965960"/>
              </a:tblGrid>
              <a:tr h="0">
                <a:tc>
                  <a:txBody>
                    <a:bodyPr/>
                    <a:p>
                      <a:r>
                        <a:rPr sz="1100"/>
                        <a:t>Future (2025 &amp; Beyond)</a:t>
                      </a:r>
                      <a:endParaRPr sz="1100"/>
                    </a:p>
                  </a:txBody>
                  <a:tcPr marL="0" marR="0" marT="0" marB="0" anchor="ctr" anchorCtr="0">
                    <a:lnL>
                      <a:noFill/>
                    </a:lnL>
                    <a:lnR>
                      <a:noFill/>
                    </a:lnR>
                    <a:lnT>
                      <a:noFill/>
                    </a:lnT>
                    <a:lnB>
                      <a:noFill/>
                    </a:lnB>
                    <a:noFill/>
                  </a:tcPr>
                </a:tc>
                <a:tc>
                  <a:txBody>
                    <a:bodyPr/>
                    <a:p>
                      <a:r>
                        <a:rPr sz="1100"/>
                        <a:t>AI/ML in DevOps, advanced automation, and autonomous infrastructure</a:t>
                      </a:r>
                      <a:endParaRPr sz="1100"/>
                    </a:p>
                  </a:txBody>
                  <a:tcPr marL="0" marR="0" marT="0" marB="0" anchor="ctr" anchorCtr="0">
                    <a:lnL>
                      <a:noFill/>
                    </a:lnL>
                    <a:lnR>
                      <a:noFill/>
                    </a:lnR>
                    <a:lnT>
                      <a:noFill/>
                    </a:lnT>
                    <a:lnB>
                      <a:noFill/>
                    </a:lnB>
                    <a:noFill/>
                  </a:tcPr>
                </a:tc>
                <a:tc>
                  <a:txBody>
                    <a:bodyPr/>
                    <a:p>
                      <a:r>
                        <a:rPr sz="1100"/>
                        <a:t>Intelligent automation, autonomous deployments</a:t>
                      </a:r>
                      <a:endParaRPr sz="1100"/>
                    </a:p>
                  </a:txBody>
                  <a:tcPr marL="0" marR="0" marT="0" marB="0" anchor="ctr" anchorCtr="0">
                    <a:lnL>
                      <a:noFill/>
                    </a:lnL>
                    <a:lnR>
                      <a:noFill/>
                    </a:lnR>
                    <a:lnT>
                      <a:noFill/>
                    </a:lnT>
                    <a:lnB>
                      <a:noFill/>
                    </a:lnB>
                    <a:noFill/>
                  </a:tcPr>
                </a:tc>
                <a:tc>
                  <a:txBody>
                    <a:bodyPr/>
                    <a:p>
                      <a:r>
                        <a:rPr sz="1100"/>
                        <a:t>AI-driven CI/CD, advanced monitoring, predictive maintenance</a:t>
                      </a:r>
                      <a:endParaRPr sz="1100"/>
                    </a:p>
                  </a:txBody>
                  <a:tcPr marL="0" marR="0" marT="0" marB="0" anchor="ctr" anchorCtr="0">
                    <a:lnL>
                      <a:noFill/>
                    </a:lnL>
                    <a:lnR>
                      <a:noFill/>
                    </a:lnR>
                    <a:lnT>
                      <a:noFill/>
                    </a:lnT>
                    <a:lnB>
                      <a:noFill/>
                    </a:lnB>
                    <a:noFill/>
                  </a:tcPr>
                </a:tc>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225174"/>
            <a:ext cx="8349916" cy="507365"/>
          </a:xfrm>
        </p:spPr>
        <p:txBody>
          <a:bodyPr/>
          <a:lstStyle/>
          <a:p>
            <a:r>
              <a:rPr lang="en-US" altLang="en-GB" dirty="0"/>
              <a:t>the waterfall model</a:t>
            </a:r>
            <a:endParaRPr lang="en-US" altLang="en-GB" dirty="0"/>
          </a:p>
        </p:txBody>
      </p:sp>
      <p:sp>
        <p:nvSpPr>
          <p:cNvPr id="4" name="Slide Number Placeholder 3"/>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pic>
        <p:nvPicPr>
          <p:cNvPr id="7" name="Picture 6"/>
          <p:cNvPicPr/>
          <p:nvPr/>
        </p:nvPicPr>
        <p:blipFill>
          <a:blip r:embed="rId1"/>
          <a:stretch>
            <a:fillRect/>
          </a:stretch>
        </p:blipFill>
        <p:spPr>
          <a:xfrm>
            <a:off x="92075" y="870585"/>
            <a:ext cx="8888730" cy="3726180"/>
          </a:xfrm>
          <a:prstGeom prst="rect">
            <a:avLst/>
          </a:prstGeom>
        </p:spPr>
      </p:pic>
    </p:spTree>
  </p:cSld>
  <p:clrMapOvr>
    <a:masterClrMapping/>
  </p:clrMapOvr>
  <p:transition>
    <p:fade/>
  </p:transition>
</p:sld>
</file>

<file path=ppt/tags/tag1.xml><?xml version="1.0" encoding="utf-8"?>
<p:tagLst xmlns:p="http://schemas.openxmlformats.org/presentationml/2006/main">
  <p:tag name="TABLE_ENDDRAG_ORIGIN_RECT" val="664*350"/>
  <p:tag name="TABLE_ENDDRAG_RECT" val="15*11*664*350"/>
</p:tagLst>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11481</Words>
  <Application>WPS Presentation</Application>
  <PresentationFormat>On-screen Show (16:9)</PresentationFormat>
  <Paragraphs>338</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Roboto</vt:lpstr>
      <vt:lpstr>Microsoft YaHei</vt:lpstr>
      <vt:lpstr>Arial Unicode MS</vt:lpstr>
      <vt:lpstr>Arial</vt:lpstr>
      <vt:lpstr>Inter</vt:lpstr>
      <vt:lpstr>Segoe Print</vt:lpstr>
      <vt:lpstr>Garamond</vt:lpstr>
      <vt:lpstr>MC Powerpoint Template</vt:lpstr>
      <vt:lpstr>Course Title - DevOps</vt:lpstr>
      <vt:lpstr>Course Overview</vt:lpstr>
      <vt:lpstr>Course Objective</vt:lpstr>
      <vt:lpstr>Course Outcomes </vt:lpstr>
      <vt:lpstr>Understanding DevOps movement</vt:lpstr>
      <vt:lpstr>PowerPoint 演示文稿</vt:lpstr>
      <vt:lpstr>Understanding DevOps movement</vt:lpstr>
      <vt:lpstr>DevOps with changing time</vt:lpstr>
      <vt:lpstr>the waterfall model</vt:lpstr>
      <vt:lpstr>PowerPoint 演示文稿</vt:lpstr>
      <vt:lpstr>Agile Model</vt:lpstr>
      <vt:lpstr>Why DevOps</vt:lpstr>
      <vt:lpstr> Benefits of DevOps</vt:lpstr>
      <vt:lpstr>DevOps Life Cycle</vt:lpstr>
      <vt:lpstr>DevOps Life Cycle</vt:lpstr>
      <vt:lpstr>DevOps Life Cycle</vt:lpstr>
      <vt:lpstr>DevOps Life Cycle</vt:lpstr>
      <vt:lpstr>DevOps Life Cycle</vt:lpstr>
      <vt:lpstr>DevOps Life Cycle</vt:lpstr>
      <vt:lpstr>DevOps Life Cycle</vt:lpstr>
      <vt:lpstr>Course Title - DevOps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13</cp:revision>
  <dcterms:created xsi:type="dcterms:W3CDTF">2016-09-09T13:34:00Z</dcterms:created>
  <dcterms:modified xsi:type="dcterms:W3CDTF">2025-01-28T07:46:00Z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2057-12.2.0.19805</vt:lpwstr>
  </property>
</Properties>
</file>