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9"/>
  </p:notesMasterIdLst>
  <p:handoutMasterIdLst>
    <p:handoutMasterId r:id="rId10"/>
  </p:handoutMasterIdLst>
  <p:sldIdLst>
    <p:sldId id="491" r:id="rId2"/>
    <p:sldId id="544" r:id="rId3"/>
    <p:sldId id="744" r:id="rId4"/>
    <p:sldId id="745" r:id="rId5"/>
    <p:sldId id="746" r:id="rId6"/>
    <p:sldId id="747" r:id="rId7"/>
    <p:sldId id="743" r:id="rId8"/>
  </p:sldIdLst>
  <p:sldSz cx="9144000" cy="5143500" type="screen16x9"/>
  <p:notesSz cx="6858000" cy="9296400"/>
  <p:embeddedFontLst>
    <p:embeddedFont>
      <p:font typeface="Consolas" panose="020B0609020204030204" pitchFamily="49" charset="0"/>
      <p:regular r:id="rId11"/>
      <p:bold r:id="rId12"/>
      <p:italic r:id="rId13"/>
      <p:boldItalic r:id="rId14"/>
    </p:embeddedFont>
    <p:embeddedFont>
      <p:font typeface="Garamond" panose="02020404030301010803" pitchFamily="18" charset="0"/>
      <p:regular r:id="rId15"/>
      <p:bold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45" userDrawn="1">
          <p15:clr>
            <a:srgbClr val="A4A3A4"/>
          </p15:clr>
        </p15:guide>
        <p15:guide id="3" orient="horz" pos="2862"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42"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86">
          <p15:clr>
            <a:srgbClr val="A4A3A4"/>
          </p15:clr>
        </p15:guide>
        <p15:guide id="2" orient="horz" pos="5484">
          <p15:clr>
            <a:srgbClr val="A4A3A4"/>
          </p15:clr>
        </p15:guide>
        <p15:guide id="3" orient="horz" pos="5773">
          <p15:clr>
            <a:srgbClr val="A4A3A4"/>
          </p15:clr>
        </p15:guide>
        <p15:guide id="4" pos="328">
          <p15:clr>
            <a:srgbClr val="A4A3A4"/>
          </p15:clr>
        </p15:guide>
        <p15:guide id="5" pos="403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varScale="1">
        <p:scale>
          <a:sx n="81" d="100"/>
          <a:sy n="81" d="100"/>
        </p:scale>
        <p:origin x="1026" y="72"/>
      </p:cViewPr>
      <p:guideLst>
        <p:guide orient="horz" pos="345"/>
        <p:guide orient="horz" pos="2862"/>
        <p:guide orient="horz" pos="394"/>
        <p:guide pos="584"/>
        <p:guide pos="5235"/>
        <p:guide pos="2902"/>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6"/>
        <p:guide orient="horz" pos="5484"/>
        <p:guide orient="horz" pos="5773"/>
        <p:guide pos="328"/>
        <p:guide pos="40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7556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75717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90092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58179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484156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t>3/28/2025</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4"/>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 </a:t>
            </a:r>
            <a:r>
              <a:rPr lang="en-GB" altLang="en-US" sz="1800" b="1" dirty="0">
                <a:solidFill>
                  <a:srgbClr val="0070C0"/>
                </a:solidFill>
              </a:rPr>
              <a:t>Web System Engineering</a:t>
            </a:r>
          </a:p>
        </p:txBody>
      </p:sp>
      <p:sp>
        <p:nvSpPr>
          <p:cNvPr id="5" name="Text Placeholder 4"/>
          <p:cNvSpPr>
            <a:spLocks noGrp="1"/>
          </p:cNvSpPr>
          <p:nvPr>
            <p:ph type="body" idx="1"/>
          </p:nvPr>
        </p:nvSpPr>
        <p:spPr>
          <a:xfrm>
            <a:off x="675640" y="2488565"/>
            <a:ext cx="8329295" cy="381000"/>
          </a:xfrm>
        </p:spPr>
        <p:txBody>
          <a:bodyPr/>
          <a:lstStyle/>
          <a:p>
            <a:pPr algn="l"/>
            <a:r>
              <a:rPr lang="en-US" dirty="0"/>
              <a:t>Topic Title -</a:t>
            </a:r>
            <a:r>
              <a:rPr lang="en-GB" altLang="en-US" dirty="0"/>
              <a:t> </a:t>
            </a:r>
            <a:r>
              <a:rPr lang="en-US" altLang="en-GB" sz="1800" b="1" dirty="0">
                <a:solidFill>
                  <a:srgbClr val="0070C0"/>
                </a:solidFill>
              </a:rPr>
              <a:t> REACT APP DETAILS</a:t>
            </a:r>
          </a:p>
          <a:p>
            <a:pPr algn="l"/>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2</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REACT APP Details</a:t>
            </a:r>
          </a:p>
        </p:txBody>
      </p:sp>
      <p:graphicFrame>
        <p:nvGraphicFramePr>
          <p:cNvPr id="7" name="Object 6">
            <a:extLst>
              <a:ext uri="{FF2B5EF4-FFF2-40B4-BE49-F238E27FC236}">
                <a16:creationId xmlns:a16="http://schemas.microsoft.com/office/drawing/2014/main" id="{B139C473-DD87-9F45-08A5-0627E8D991DE}"/>
              </a:ext>
            </a:extLst>
          </p:cNvPr>
          <p:cNvGraphicFramePr>
            <a:graphicFrameLocks noChangeAspect="1"/>
          </p:cNvGraphicFramePr>
          <p:nvPr>
            <p:extLst>
              <p:ext uri="{D42A27DB-BD31-4B8C-83A1-F6EECF244321}">
                <p14:modId xmlns:p14="http://schemas.microsoft.com/office/powerpoint/2010/main" val="1466001041"/>
              </p:ext>
            </p:extLst>
          </p:nvPr>
        </p:nvGraphicFramePr>
        <p:xfrm>
          <a:off x="7095506" y="1342839"/>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3" imgW="914563" imgH="771490" progId="Package">
                  <p:embed/>
                </p:oleObj>
              </mc:Choice>
              <mc:Fallback>
                <p:oleObj name="Packager Shell Object" showAsIcon="1" r:id="rId3" imgW="914563" imgH="771490" progId="Package">
                  <p:embed/>
                  <p:pic>
                    <p:nvPicPr>
                      <p:cNvPr id="0" name=""/>
                      <p:cNvPicPr/>
                      <p:nvPr/>
                    </p:nvPicPr>
                    <p:blipFill>
                      <a:blip r:embed="rId4"/>
                      <a:stretch>
                        <a:fillRect/>
                      </a:stretch>
                    </p:blipFill>
                    <p:spPr>
                      <a:xfrm>
                        <a:off x="7095506" y="1342839"/>
                        <a:ext cx="914400" cy="771525"/>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30C11E58-EA7F-6CD3-CCEC-2DE215A90A6A}"/>
              </a:ext>
            </a:extLst>
          </p:cNvPr>
          <p:cNvSpPr txBox="1"/>
          <p:nvPr/>
        </p:nvSpPr>
        <p:spPr bwMode="auto">
          <a:xfrm>
            <a:off x="163577" y="676894"/>
            <a:ext cx="6652859" cy="3970318"/>
          </a:xfrm>
          <a:prstGeom prst="rect">
            <a:avLst/>
          </a:prstGeom>
          <a:noFill/>
          <a:ln w="19050" algn="ctr">
            <a:noFill/>
            <a:miter lim="800000"/>
          </a:ln>
        </p:spPr>
        <p:txBody>
          <a:bodyPr wrap="square">
            <a:spAutoFit/>
          </a:bodyPr>
          <a:lstStyle/>
          <a:p>
            <a:r>
              <a:rPr lang="en-IN" sz="1200" b="0" dirty="0">
                <a:solidFill>
                  <a:srgbClr val="569CD6"/>
                </a:solidFill>
                <a:effectLst/>
                <a:latin typeface="Consolas" panose="020B0609020204030204" pitchFamily="49" charset="0"/>
              </a:rPr>
              <a:t>function</a:t>
            </a:r>
            <a:r>
              <a:rPr lang="en-IN" sz="1200" b="0" dirty="0">
                <a:solidFill>
                  <a:srgbClr val="CCCCCC"/>
                </a:solidFill>
                <a:effectLst/>
                <a:latin typeface="Consolas" panose="020B0609020204030204" pitchFamily="49" charset="0"/>
              </a:rPr>
              <a:t> </a:t>
            </a:r>
            <a:r>
              <a:rPr lang="en-IN" sz="1200" b="0" dirty="0">
                <a:solidFill>
                  <a:srgbClr val="DCDCAA"/>
                </a:solidFill>
                <a:effectLst/>
                <a:latin typeface="Consolas" panose="020B0609020204030204" pitchFamily="49" charset="0"/>
              </a:rPr>
              <a:t>App</a:t>
            </a:r>
            <a:r>
              <a:rPr lang="en-IN" sz="1200" b="0" dirty="0">
                <a:solidFill>
                  <a:srgbClr val="CCCCCC"/>
                </a:solidFill>
                <a:effectLst/>
                <a:latin typeface="Consolas" panose="020B0609020204030204" pitchFamily="49" charset="0"/>
              </a:rPr>
              <a:t>() {</a:t>
            </a:r>
          </a:p>
          <a:p>
            <a:r>
              <a:rPr lang="en-IN" sz="1200" b="0" dirty="0">
                <a:solidFill>
                  <a:srgbClr val="CCCCCC"/>
                </a:solidFill>
                <a:effectLst/>
                <a:latin typeface="Consolas" panose="020B0609020204030204" pitchFamily="49" charset="0"/>
              </a:rPr>
              <a:t>  </a:t>
            </a:r>
            <a:r>
              <a:rPr lang="en-IN" sz="1200" b="0" dirty="0">
                <a:solidFill>
                  <a:srgbClr val="C586C0"/>
                </a:solidFill>
                <a:effectLst/>
                <a:latin typeface="Consolas" panose="020B0609020204030204" pitchFamily="49" charset="0"/>
              </a:rPr>
              <a:t>return</a:t>
            </a:r>
            <a:r>
              <a:rPr lang="en-IN" sz="1200" b="0" dirty="0">
                <a:solidFill>
                  <a:srgbClr val="CCCCCC"/>
                </a:solidFill>
                <a:effectLst/>
                <a:latin typeface="Consolas" panose="020B0609020204030204" pitchFamily="49" charset="0"/>
              </a:rPr>
              <a:t> (</a:t>
            </a: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className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"App"</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header</a:t>
            </a:r>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className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"App-header"</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err="1">
                <a:solidFill>
                  <a:srgbClr val="569CD6"/>
                </a:solidFill>
                <a:effectLst/>
                <a:latin typeface="Consolas" panose="020B0609020204030204" pitchFamily="49" charset="0"/>
              </a:rPr>
              <a:t>img</a:t>
            </a:r>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src</a:t>
            </a:r>
            <a:r>
              <a:rPr lang="en-IN" sz="1200" b="0" dirty="0">
                <a:solidFill>
                  <a:srgbClr val="D4D4D4"/>
                </a:solidFill>
                <a:effectLst/>
                <a:latin typeface="Consolas" panose="020B0609020204030204" pitchFamily="49" charset="0"/>
              </a:rPr>
              <a:t>=</a:t>
            </a:r>
            <a:r>
              <a:rPr lang="en-IN" sz="1200" b="0" dirty="0">
                <a:solidFill>
                  <a:srgbClr val="569CD6"/>
                </a:solidFill>
                <a:effectLst/>
                <a:latin typeface="Consolas" panose="020B0609020204030204" pitchFamily="49" charset="0"/>
              </a:rPr>
              <a:t>{</a:t>
            </a:r>
            <a:r>
              <a:rPr lang="en-IN" sz="1200" b="0" dirty="0">
                <a:solidFill>
                  <a:srgbClr val="4FC1FF"/>
                </a:solidFill>
                <a:effectLst/>
                <a:latin typeface="Consolas" panose="020B0609020204030204" pitchFamily="49" charset="0"/>
              </a:rPr>
              <a:t>logo</a:t>
            </a:r>
            <a:r>
              <a:rPr lang="en-IN" sz="1200" b="0" dirty="0">
                <a:solidFill>
                  <a:srgbClr val="569CD6"/>
                </a:solidFill>
                <a:effectLst/>
                <a:latin typeface="Consolas" panose="020B0609020204030204" pitchFamily="49" charset="0"/>
              </a:rPr>
              <a:t>}</a:t>
            </a:r>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className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"App-logo"</a:t>
            </a:r>
            <a:r>
              <a:rPr lang="en-IN" sz="1200" b="0" dirty="0">
                <a:solidFill>
                  <a:srgbClr val="CCCCCC"/>
                </a:solidFill>
                <a:effectLst/>
                <a:latin typeface="Consolas" panose="020B0609020204030204" pitchFamily="49" charset="0"/>
              </a:rPr>
              <a:t> </a:t>
            </a:r>
            <a:r>
              <a:rPr lang="en-IN" sz="1200" b="0" dirty="0">
                <a:solidFill>
                  <a:srgbClr val="9CDCFE"/>
                </a:solidFill>
                <a:effectLst/>
                <a:latin typeface="Consolas" panose="020B0609020204030204" pitchFamily="49" charset="0"/>
              </a:rPr>
              <a:t>alt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"logo"</a:t>
            </a:r>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p</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Edit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code</a:t>
            </a:r>
            <a:r>
              <a:rPr lang="en-IN" sz="1200" b="0" dirty="0">
                <a:solidFill>
                  <a:srgbClr val="808080"/>
                </a:solidFill>
                <a:effectLst/>
                <a:latin typeface="Consolas" panose="020B0609020204030204" pitchFamily="49" charset="0"/>
              </a:rPr>
              <a:t>&gt;</a:t>
            </a:r>
            <a:r>
              <a:rPr lang="en-IN" sz="1200" b="0" dirty="0" err="1">
                <a:solidFill>
                  <a:srgbClr val="CCCCCC"/>
                </a:solidFill>
                <a:effectLst/>
                <a:latin typeface="Consolas" panose="020B0609020204030204" pitchFamily="49" charset="0"/>
              </a:rPr>
              <a:t>src</a:t>
            </a:r>
            <a:r>
              <a:rPr lang="en-IN" sz="1200" b="0" dirty="0">
                <a:solidFill>
                  <a:srgbClr val="CCCCCC"/>
                </a:solidFill>
                <a:effectLst/>
                <a:latin typeface="Consolas" panose="020B0609020204030204" pitchFamily="49" charset="0"/>
              </a:rPr>
              <a:t>/App.js</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code</a:t>
            </a:r>
            <a:r>
              <a:rPr lang="en-IN" sz="1200" b="0" dirty="0">
                <a:solidFill>
                  <a:srgbClr val="808080"/>
                </a:solidFill>
                <a:effectLst/>
                <a:latin typeface="Consolas" panose="020B0609020204030204" pitchFamily="49" charset="0"/>
              </a:rPr>
              <a:t>&gt;</a:t>
            </a:r>
            <a:r>
              <a:rPr lang="en-IN" sz="1200" b="0" dirty="0">
                <a:solidFill>
                  <a:srgbClr val="CCCCCC"/>
                </a:solidFill>
                <a:effectLst/>
                <a:latin typeface="Consolas" panose="020B0609020204030204" pitchFamily="49" charset="0"/>
              </a:rPr>
              <a:t> and save to reload.</a:t>
            </a: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p</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a</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className</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"App-link"</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href</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"https://reactjs.org"</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a:solidFill>
                  <a:srgbClr val="9CDCFE"/>
                </a:solidFill>
                <a:effectLst/>
                <a:latin typeface="Consolas" panose="020B0609020204030204" pitchFamily="49" charset="0"/>
              </a:rPr>
              <a:t>target</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"_blank"</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err="1">
                <a:solidFill>
                  <a:srgbClr val="9CDCFE"/>
                </a:solidFill>
                <a:effectLst/>
                <a:latin typeface="Consolas" panose="020B0609020204030204" pitchFamily="49" charset="0"/>
              </a:rPr>
              <a:t>rel</a:t>
            </a:r>
            <a:r>
              <a:rPr lang="en-IN" sz="1200" b="0" dirty="0">
                <a:solidFill>
                  <a:srgbClr val="D4D4D4"/>
                </a:solidFill>
                <a:effectLst/>
                <a:latin typeface="Consolas" panose="020B0609020204030204" pitchFamily="49" charset="0"/>
              </a:rPr>
              <a:t>=</a:t>
            </a:r>
            <a:r>
              <a:rPr lang="en-IN" sz="1200" b="0" dirty="0">
                <a:solidFill>
                  <a:srgbClr val="CE9178"/>
                </a:solidFill>
                <a:effectLst/>
                <a:latin typeface="Consolas" panose="020B0609020204030204" pitchFamily="49" charset="0"/>
              </a:rPr>
              <a:t>"</a:t>
            </a:r>
            <a:r>
              <a:rPr lang="en-IN" sz="1200" b="0" dirty="0" err="1">
                <a:solidFill>
                  <a:srgbClr val="CE9178"/>
                </a:solidFill>
                <a:effectLst/>
                <a:latin typeface="Consolas" panose="020B0609020204030204" pitchFamily="49" charset="0"/>
              </a:rPr>
              <a:t>noopener</a:t>
            </a:r>
            <a:r>
              <a:rPr lang="en-IN" sz="1200" b="0" dirty="0">
                <a:solidFill>
                  <a:srgbClr val="CE9178"/>
                </a:solidFill>
                <a:effectLst/>
                <a:latin typeface="Consolas" panose="020B0609020204030204" pitchFamily="49" charset="0"/>
              </a:rPr>
              <a:t> </a:t>
            </a:r>
            <a:r>
              <a:rPr lang="en-IN" sz="1200" b="0" dirty="0" err="1">
                <a:solidFill>
                  <a:srgbClr val="CE9178"/>
                </a:solidFill>
                <a:effectLst/>
                <a:latin typeface="Consolas" panose="020B0609020204030204" pitchFamily="49" charset="0"/>
              </a:rPr>
              <a:t>noreferrer</a:t>
            </a:r>
            <a:r>
              <a:rPr lang="en-IN" sz="1200" b="0" dirty="0">
                <a:solidFill>
                  <a:srgbClr val="CE9178"/>
                </a:solidFill>
                <a:effectLst/>
                <a:latin typeface="Consolas" panose="020B0609020204030204" pitchFamily="49" charset="0"/>
              </a:rPr>
              <a: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Learn React</a:t>
            </a: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a</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header</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r>
              <a:rPr lang="en-IN" sz="1200" b="0" dirty="0">
                <a:solidFill>
                  <a:srgbClr val="808080"/>
                </a:solidFill>
                <a:effectLst/>
                <a:latin typeface="Consolas" panose="020B0609020204030204" pitchFamily="49" charset="0"/>
              </a:rPr>
              <a:t>&lt;/</a:t>
            </a:r>
            <a:r>
              <a:rPr lang="en-IN" sz="1200" b="0" dirty="0">
                <a:solidFill>
                  <a:srgbClr val="569CD6"/>
                </a:solidFill>
                <a:effectLst/>
                <a:latin typeface="Consolas" panose="020B0609020204030204" pitchFamily="49" charset="0"/>
              </a:rPr>
              <a:t>div</a:t>
            </a:r>
            <a:r>
              <a:rPr lang="en-IN" sz="1200" b="0" dirty="0">
                <a:solidFill>
                  <a:srgbClr val="808080"/>
                </a:solidFill>
                <a:effectLst/>
                <a:latin typeface="Consolas" panose="020B0609020204030204" pitchFamily="49" charset="0"/>
              </a:rPr>
              <a:t>&gt;</a:t>
            </a:r>
            <a:endParaRPr lang="en-IN" sz="1200" b="0" dirty="0">
              <a:solidFill>
                <a:srgbClr val="CCCCCC"/>
              </a:solidFill>
              <a:effectLst/>
              <a:latin typeface="Consolas" panose="020B0609020204030204" pitchFamily="49" charset="0"/>
            </a:endParaRPr>
          </a:p>
          <a:p>
            <a:r>
              <a:rPr lang="en-IN" sz="1200" b="0" dirty="0">
                <a:solidFill>
                  <a:srgbClr val="CCCCCC"/>
                </a:solidFill>
                <a:effectLst/>
                <a:latin typeface="Consolas" panose="020B0609020204030204" pitchFamily="49" charset="0"/>
              </a:rPr>
              <a:t>  );</a:t>
            </a:r>
          </a:p>
          <a:p>
            <a:r>
              <a:rPr lang="en-IN" sz="1200" b="0" dirty="0">
                <a:solidFill>
                  <a:srgbClr val="CCCCCC"/>
                </a:solidFill>
                <a:effectLst/>
                <a:latin typeface="Consolas" panose="020B0609020204030204" pitchFamily="49" charset="0"/>
              </a:rPr>
              <a:t>}</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3</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REACT APP Details</a:t>
            </a:r>
          </a:p>
        </p:txBody>
      </p:sp>
      <p:sp>
        <p:nvSpPr>
          <p:cNvPr id="2" name="Rectangle 1">
            <a:extLst>
              <a:ext uri="{FF2B5EF4-FFF2-40B4-BE49-F238E27FC236}">
                <a16:creationId xmlns:a16="http://schemas.microsoft.com/office/drawing/2014/main" id="{B226A3FD-7E90-817E-CA95-A13706A08577}"/>
              </a:ext>
            </a:extLst>
          </p:cNvPr>
          <p:cNvSpPr>
            <a:spLocks noChangeArrowheads="1"/>
          </p:cNvSpPr>
          <p:nvPr/>
        </p:nvSpPr>
        <p:spPr bwMode="auto">
          <a:xfrm>
            <a:off x="0" y="666818"/>
            <a:ext cx="878928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Key Parts of the Code: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mj-lt"/>
              </a:rPr>
              <a:t>Logo Import</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The logo image (</a:t>
            </a:r>
            <a:r>
              <a:rPr kumimoji="0" lang="en-US" altLang="en-US" sz="1600" b="0" i="0" u="none" strike="noStrike" cap="none" normalizeH="0" baseline="0" dirty="0" err="1">
                <a:ln>
                  <a:noFill/>
                </a:ln>
                <a:solidFill>
                  <a:schemeClr val="tx1"/>
                </a:solidFill>
                <a:effectLst/>
                <a:latin typeface="+mj-lt"/>
              </a:rPr>
              <a:t>logo.svg</a:t>
            </a:r>
            <a:r>
              <a:rPr kumimoji="0" lang="en-US" altLang="en-US" sz="1600" b="0" i="0" u="none" strike="noStrike" cap="none" normalizeH="0" baseline="0" dirty="0">
                <a:ln>
                  <a:noFill/>
                </a:ln>
                <a:solidFill>
                  <a:schemeClr val="tx1"/>
                </a:solidFill>
                <a:effectLst/>
                <a:latin typeface="+mj-lt"/>
              </a:rPr>
              <a:t>) is imported at the top and used in the JSX to display in the app.</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mj-lt"/>
              </a:rPr>
              <a:t>App Component</a:t>
            </a:r>
            <a:r>
              <a:rPr kumimoji="0" lang="en-US" altLang="en-US" sz="1600" b="0" i="0" u="none" strike="noStrike" cap="none" normalizeH="0" baseline="0" dirty="0">
                <a:ln>
                  <a:noFill/>
                </a:ln>
                <a:solidFill>
                  <a:schemeClr val="tx1"/>
                </a:solidFill>
                <a:effectLst/>
                <a:latin typeface="+mj-l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The App component is a functional component that returns JSX to render the UI.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Inside the header, the </a:t>
            </a:r>
            <a:r>
              <a:rPr kumimoji="0" lang="en-US" altLang="en-US" sz="1600" b="0" i="0" u="none" strike="noStrike" cap="none" normalizeH="0" baseline="0" dirty="0" err="1">
                <a:ln>
                  <a:noFill/>
                </a:ln>
                <a:solidFill>
                  <a:schemeClr val="tx1"/>
                </a:solidFill>
                <a:effectLst/>
                <a:latin typeface="+mj-lt"/>
              </a:rPr>
              <a:t>img</a:t>
            </a:r>
            <a:r>
              <a:rPr kumimoji="0" lang="en-US" altLang="en-US" sz="1600" b="0" i="0" u="none" strike="noStrike" cap="none" normalizeH="0" baseline="0" dirty="0">
                <a:ln>
                  <a:noFill/>
                </a:ln>
                <a:solidFill>
                  <a:schemeClr val="tx1"/>
                </a:solidFill>
                <a:effectLst/>
                <a:latin typeface="+mj-lt"/>
              </a:rPr>
              <a:t> tag shows the </a:t>
            </a:r>
            <a:r>
              <a:rPr kumimoji="0" lang="en-US" altLang="en-US" sz="1600" b="0" i="0" u="none" strike="noStrike" cap="none" normalizeH="0" baseline="0" dirty="0" err="1">
                <a:ln>
                  <a:noFill/>
                </a:ln>
                <a:solidFill>
                  <a:schemeClr val="tx1"/>
                </a:solidFill>
                <a:effectLst/>
                <a:latin typeface="+mj-lt"/>
              </a:rPr>
              <a:t>logo.svg</a:t>
            </a:r>
            <a:r>
              <a:rPr kumimoji="0" lang="en-US" altLang="en-US" sz="1600" b="0" i="0" u="none" strike="noStrike" cap="none" normalizeH="0" baseline="0" dirty="0">
                <a:ln>
                  <a:noFill/>
                </a:ln>
                <a:solidFill>
                  <a:schemeClr val="tx1"/>
                </a:solidFill>
                <a:effectLst/>
                <a:latin typeface="+mj-lt"/>
              </a:rPr>
              <a:t> image.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There's a message encouraging users to edit the </a:t>
            </a:r>
            <a:r>
              <a:rPr kumimoji="0" lang="en-US" altLang="en-US" sz="1600" b="0" i="0" u="none" strike="noStrike" cap="none" normalizeH="0" baseline="0" dirty="0" err="1">
                <a:ln>
                  <a:noFill/>
                </a:ln>
                <a:solidFill>
                  <a:schemeClr val="tx1"/>
                </a:solidFill>
                <a:effectLst/>
                <a:latin typeface="+mj-lt"/>
              </a:rPr>
              <a:t>src</a:t>
            </a:r>
            <a:r>
              <a:rPr kumimoji="0" lang="en-US" altLang="en-US" sz="1600" b="0" i="0" u="none" strike="noStrike" cap="none" normalizeH="0" baseline="0" dirty="0">
                <a:ln>
                  <a:noFill/>
                </a:ln>
                <a:solidFill>
                  <a:schemeClr val="tx1"/>
                </a:solidFill>
                <a:effectLst/>
                <a:latin typeface="+mj-lt"/>
              </a:rPr>
              <a:t>/App.js file and save it to reload, which is typical of the default React app template.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A link is provided to the React documentation (reactjs.org).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mj-lt"/>
              </a:rPr>
              <a:t>Styling</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The App.css file is used to apply styling to the App component, including the class App-header and App-logo.</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mj-lt"/>
              </a:rPr>
              <a:t>Export</a:t>
            </a:r>
            <a:r>
              <a:rPr kumimoji="0" lang="en-US" altLang="en-US" sz="1600" b="0" i="0" u="none" strike="noStrike" cap="none" normalizeH="0" baseline="0" dirty="0">
                <a:ln>
                  <a:noFill/>
                </a:ln>
                <a:solidFill>
                  <a:schemeClr val="tx1"/>
                </a:solidFill>
                <a:effectLst/>
                <a:latin typeface="+mj-lt"/>
              </a:rPr>
              <a:t>:</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The App component is exported at the bottom of the file so it can be used in other parts of your app, typically in index.js where the app is rendered to the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5751582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4</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REACT APP Details</a:t>
            </a:r>
          </a:p>
        </p:txBody>
      </p:sp>
      <p:graphicFrame>
        <p:nvGraphicFramePr>
          <p:cNvPr id="6" name="Object 5">
            <a:extLst>
              <a:ext uri="{FF2B5EF4-FFF2-40B4-BE49-F238E27FC236}">
                <a16:creationId xmlns:a16="http://schemas.microsoft.com/office/drawing/2014/main" id="{D1C5E071-3229-0E68-D2D1-61487290DDB9}"/>
              </a:ext>
            </a:extLst>
          </p:cNvPr>
          <p:cNvGraphicFramePr>
            <a:graphicFrameLocks noChangeAspect="1"/>
          </p:cNvGraphicFramePr>
          <p:nvPr>
            <p:extLst>
              <p:ext uri="{D42A27DB-BD31-4B8C-83A1-F6EECF244321}">
                <p14:modId xmlns:p14="http://schemas.microsoft.com/office/powerpoint/2010/main" val="4047586509"/>
              </p:ext>
            </p:extLst>
          </p:nvPr>
        </p:nvGraphicFramePr>
        <p:xfrm>
          <a:off x="6646798" y="1566430"/>
          <a:ext cx="2076450" cy="1461778"/>
        </p:xfrm>
        <a:graphic>
          <a:graphicData uri="http://schemas.openxmlformats.org/presentationml/2006/ole">
            <mc:AlternateContent xmlns:mc="http://schemas.openxmlformats.org/markup-compatibility/2006">
              <mc:Choice xmlns:v="urn:schemas-microsoft-com:vml" Requires="v">
                <p:oleObj name="Packager Shell Object" showAsIcon="1" r:id="rId3" imgW="2076489" imgH="514326" progId="Package">
                  <p:embed/>
                </p:oleObj>
              </mc:Choice>
              <mc:Fallback>
                <p:oleObj name="Packager Shell Object" showAsIcon="1" r:id="rId3" imgW="2076489" imgH="514326" progId="Package">
                  <p:embed/>
                  <p:pic>
                    <p:nvPicPr>
                      <p:cNvPr id="0" name=""/>
                      <p:cNvPicPr/>
                      <p:nvPr/>
                    </p:nvPicPr>
                    <p:blipFill>
                      <a:blip r:embed="rId4"/>
                      <a:stretch>
                        <a:fillRect/>
                      </a:stretch>
                    </p:blipFill>
                    <p:spPr>
                      <a:xfrm>
                        <a:off x="6646798" y="1566430"/>
                        <a:ext cx="2076450" cy="1461778"/>
                      </a:xfrm>
                      <a:prstGeom prst="rect">
                        <a:avLst/>
                      </a:prstGeom>
                    </p:spPr>
                  </p:pic>
                </p:oleObj>
              </mc:Fallback>
            </mc:AlternateContent>
          </a:graphicData>
        </a:graphic>
      </p:graphicFrame>
    </p:spTree>
    <p:extLst>
      <p:ext uri="{BB962C8B-B14F-4D97-AF65-F5344CB8AC3E}">
        <p14:creationId xmlns:p14="http://schemas.microsoft.com/office/powerpoint/2010/main" val="33783898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5</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REACT APP Details</a:t>
            </a:r>
          </a:p>
        </p:txBody>
      </p:sp>
      <p:graphicFrame>
        <p:nvGraphicFramePr>
          <p:cNvPr id="2" name="Object 1">
            <a:extLst>
              <a:ext uri="{FF2B5EF4-FFF2-40B4-BE49-F238E27FC236}">
                <a16:creationId xmlns:a16="http://schemas.microsoft.com/office/drawing/2014/main" id="{6DD313AB-2ADD-7EAA-0766-B280509B6F2E}"/>
              </a:ext>
            </a:extLst>
          </p:cNvPr>
          <p:cNvGraphicFramePr>
            <a:graphicFrameLocks noChangeAspect="1"/>
          </p:cNvGraphicFramePr>
          <p:nvPr>
            <p:extLst>
              <p:ext uri="{D42A27DB-BD31-4B8C-83A1-F6EECF244321}">
                <p14:modId xmlns:p14="http://schemas.microsoft.com/office/powerpoint/2010/main" val="2496262868"/>
              </p:ext>
            </p:extLst>
          </p:nvPr>
        </p:nvGraphicFramePr>
        <p:xfrm>
          <a:off x="2028825" y="2088944"/>
          <a:ext cx="2543175" cy="1996168"/>
        </p:xfrm>
        <a:graphic>
          <a:graphicData uri="http://schemas.openxmlformats.org/presentationml/2006/ole">
            <mc:AlternateContent xmlns:mc="http://schemas.openxmlformats.org/markup-compatibility/2006">
              <mc:Choice xmlns:v="urn:schemas-microsoft-com:vml" Requires="v">
                <p:oleObj name="Packager Shell Object" showAsIcon="1" r:id="rId3" imgW="2543226" imgH="514326" progId="Package">
                  <p:embed/>
                </p:oleObj>
              </mc:Choice>
              <mc:Fallback>
                <p:oleObj name="Packager Shell Object" showAsIcon="1" r:id="rId3" imgW="2543226" imgH="514326" progId="Package">
                  <p:embed/>
                  <p:pic>
                    <p:nvPicPr>
                      <p:cNvPr id="0" name=""/>
                      <p:cNvPicPr/>
                      <p:nvPr/>
                    </p:nvPicPr>
                    <p:blipFill>
                      <a:blip r:embed="rId4"/>
                      <a:stretch>
                        <a:fillRect/>
                      </a:stretch>
                    </p:blipFill>
                    <p:spPr>
                      <a:xfrm>
                        <a:off x="2028825" y="2088944"/>
                        <a:ext cx="2543175" cy="199616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44EEBFDA-CEDF-E8D8-037A-7576B3C884E4}"/>
              </a:ext>
            </a:extLst>
          </p:cNvPr>
          <p:cNvSpPr txBox="1"/>
          <p:nvPr/>
        </p:nvSpPr>
        <p:spPr bwMode="auto">
          <a:xfrm>
            <a:off x="807522" y="760021"/>
            <a:ext cx="7528956" cy="307777"/>
          </a:xfrm>
          <a:prstGeom prst="rect">
            <a:avLst/>
          </a:prstGeom>
          <a:noFill/>
          <a:ln w="19050" algn="ctr">
            <a:noFill/>
            <a:miter lim="800000"/>
          </a:ln>
        </p:spPr>
        <p:txBody>
          <a:bodyPr wrap="square" lIns="0" tIns="0" rIns="0" bIns="0" rtlCol="0">
            <a:spAutoFit/>
          </a:bodyPr>
          <a:lstStyle/>
          <a:p>
            <a:r>
              <a:rPr lang="en-US" sz="2000" dirty="0"/>
              <a:t>Rendering Dynamic content using Array</a:t>
            </a:r>
            <a:endParaRPr lang="en-IN" sz="2000" dirty="0" err="1"/>
          </a:p>
        </p:txBody>
      </p:sp>
    </p:spTree>
    <p:extLst>
      <p:ext uri="{BB962C8B-B14F-4D97-AF65-F5344CB8AC3E}">
        <p14:creationId xmlns:p14="http://schemas.microsoft.com/office/powerpoint/2010/main" val="37681166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6</a:t>
            </a:fld>
            <a:endParaRPr lang="en-US"/>
          </a:p>
        </p:txBody>
      </p:sp>
      <p:sp>
        <p:nvSpPr>
          <p:cNvPr id="5" name="Title 4"/>
          <p:cNvSpPr>
            <a:spLocks noGrp="1"/>
          </p:cNvSpPr>
          <p:nvPr>
            <p:ph type="title"/>
          </p:nvPr>
        </p:nvSpPr>
        <p:spPr>
          <a:xfrm>
            <a:off x="191135" y="109220"/>
            <a:ext cx="7972425" cy="306705"/>
          </a:xfrm>
        </p:spPr>
        <p:txBody>
          <a:bodyPr wrap="square"/>
          <a:lstStyle/>
          <a:p>
            <a:r>
              <a:rPr lang="en-US" altLang="en-GB" sz="2000" dirty="0"/>
              <a:t>REACT APP Details</a:t>
            </a:r>
          </a:p>
        </p:txBody>
      </p:sp>
      <p:sp>
        <p:nvSpPr>
          <p:cNvPr id="3" name="TextBox 2">
            <a:extLst>
              <a:ext uri="{FF2B5EF4-FFF2-40B4-BE49-F238E27FC236}">
                <a16:creationId xmlns:a16="http://schemas.microsoft.com/office/drawing/2014/main" id="{44EEBFDA-CEDF-E8D8-037A-7576B3C884E4}"/>
              </a:ext>
            </a:extLst>
          </p:cNvPr>
          <p:cNvSpPr txBox="1"/>
          <p:nvPr/>
        </p:nvSpPr>
        <p:spPr bwMode="auto">
          <a:xfrm>
            <a:off x="807522" y="760021"/>
            <a:ext cx="7528956" cy="307777"/>
          </a:xfrm>
          <a:prstGeom prst="rect">
            <a:avLst/>
          </a:prstGeom>
          <a:noFill/>
          <a:ln w="19050" algn="ctr">
            <a:noFill/>
            <a:miter lim="800000"/>
          </a:ln>
        </p:spPr>
        <p:txBody>
          <a:bodyPr wrap="square" lIns="0" tIns="0" rIns="0" bIns="0" rtlCol="0">
            <a:spAutoFit/>
          </a:bodyPr>
          <a:lstStyle/>
          <a:p>
            <a:r>
              <a:rPr lang="en-US" sz="2000" dirty="0"/>
              <a:t>Rendering Dynamic API content using Array</a:t>
            </a:r>
            <a:endParaRPr lang="en-IN" sz="2000" dirty="0" err="1"/>
          </a:p>
        </p:txBody>
      </p:sp>
      <p:graphicFrame>
        <p:nvGraphicFramePr>
          <p:cNvPr id="6" name="Object 5">
            <a:extLst>
              <a:ext uri="{FF2B5EF4-FFF2-40B4-BE49-F238E27FC236}">
                <a16:creationId xmlns:a16="http://schemas.microsoft.com/office/drawing/2014/main" id="{35238217-CDB3-74B6-41E9-2B128370691D}"/>
              </a:ext>
            </a:extLst>
          </p:cNvPr>
          <p:cNvGraphicFramePr>
            <a:graphicFrameLocks noChangeAspect="1"/>
          </p:cNvGraphicFramePr>
          <p:nvPr>
            <p:extLst>
              <p:ext uri="{D42A27DB-BD31-4B8C-83A1-F6EECF244321}">
                <p14:modId xmlns:p14="http://schemas.microsoft.com/office/powerpoint/2010/main" val="1170019286"/>
              </p:ext>
            </p:extLst>
          </p:nvPr>
        </p:nvGraphicFramePr>
        <p:xfrm>
          <a:off x="1985653" y="1780185"/>
          <a:ext cx="3581400" cy="2068904"/>
        </p:xfrm>
        <a:graphic>
          <a:graphicData uri="http://schemas.openxmlformats.org/presentationml/2006/ole">
            <mc:AlternateContent xmlns:mc="http://schemas.openxmlformats.org/markup-compatibility/2006">
              <mc:Choice xmlns:v="urn:schemas-microsoft-com:vml" Requires="v">
                <p:oleObj name="Packager Shell Object" showAsIcon="1" r:id="rId3" imgW="3581470" imgH="514326" progId="Package">
                  <p:embed/>
                </p:oleObj>
              </mc:Choice>
              <mc:Fallback>
                <p:oleObj name="Packager Shell Object" showAsIcon="1" r:id="rId3" imgW="3581470" imgH="514326" progId="Package">
                  <p:embed/>
                  <p:pic>
                    <p:nvPicPr>
                      <p:cNvPr id="0" name=""/>
                      <p:cNvPicPr/>
                      <p:nvPr/>
                    </p:nvPicPr>
                    <p:blipFill>
                      <a:blip r:embed="rId4"/>
                      <a:stretch>
                        <a:fillRect/>
                      </a:stretch>
                    </p:blipFill>
                    <p:spPr>
                      <a:xfrm>
                        <a:off x="1985653" y="1780185"/>
                        <a:ext cx="3581400" cy="2068904"/>
                      </a:xfrm>
                      <a:prstGeom prst="rect">
                        <a:avLst/>
                      </a:prstGeom>
                    </p:spPr>
                  </p:pic>
                </p:oleObj>
              </mc:Fallback>
            </mc:AlternateContent>
          </a:graphicData>
        </a:graphic>
      </p:graphicFrame>
    </p:spTree>
    <p:extLst>
      <p:ext uri="{BB962C8B-B14F-4D97-AF65-F5344CB8AC3E}">
        <p14:creationId xmlns:p14="http://schemas.microsoft.com/office/powerpoint/2010/main" val="42591431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7</a:t>
            </a:fld>
            <a:endParaRPr lang="en-US"/>
          </a:p>
        </p:txBody>
      </p:sp>
      <p:sp>
        <p:nvSpPr>
          <p:cNvPr id="6" name="Text Box 5"/>
          <p:cNvSpPr txBox="1"/>
          <p:nvPr/>
        </p:nvSpPr>
        <p:spPr>
          <a:xfrm>
            <a:off x="508635" y="642620"/>
            <a:ext cx="7943215" cy="2101850"/>
          </a:xfrm>
          <a:prstGeom prst="rect">
            <a:avLst/>
          </a:prstGeom>
        </p:spPr>
        <p:txBody>
          <a:bodyPr wrap="square">
            <a:noAutofit/>
          </a:bodyPr>
          <a:lstStyle/>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600710" y="1653540"/>
            <a:ext cx="7943215" cy="2101850"/>
          </a:xfrm>
          <a:prstGeom prst="rect">
            <a:avLst/>
          </a:prstGeom>
        </p:spPr>
        <p:txBody>
          <a:bodyPr wrap="square">
            <a:noAutofit/>
          </a:bodyPr>
          <a:lstStyle/>
          <a:p>
            <a:pPr marL="457200" lvl="1" indent="457200" fontAlgn="base">
              <a:spcBef>
                <a:spcPts val="1400"/>
              </a:spcBef>
              <a:spcAft>
                <a:spcPts val="400"/>
              </a:spcAft>
            </a:pPr>
            <a:r>
              <a:rPr lang="en-GB" sz="5400" b="0" i="0">
                <a:solidFill>
                  <a:srgbClr val="000000"/>
                </a:solidFill>
                <a:latin typeface="Arial" panose="020B0604020202020204"/>
                <a:ea typeface="Arial" panose="020B0604020202020204"/>
              </a:rPr>
              <a:t>Thank You</a:t>
            </a: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363</Words>
  <Application>Microsoft Office PowerPoint</Application>
  <PresentationFormat>On-screen Show (16:9)</PresentationFormat>
  <Paragraphs>52</Paragraphs>
  <Slides>7</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Arial</vt:lpstr>
      <vt:lpstr>Consolas</vt:lpstr>
      <vt:lpstr>Garamond</vt:lpstr>
      <vt:lpstr>Wingdings</vt:lpstr>
      <vt:lpstr>MC Powerpoint Template</vt:lpstr>
      <vt:lpstr>Package</vt:lpstr>
      <vt:lpstr>Course Title - Web System Engineering</vt:lpstr>
      <vt:lpstr>REACT APP Details</vt:lpstr>
      <vt:lpstr>REACT APP Details</vt:lpstr>
      <vt:lpstr>REACT APP Details</vt:lpstr>
      <vt:lpstr>REACT APP Details</vt:lpstr>
      <vt:lpstr>REACT APP Details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38</cp:revision>
  <dcterms:created xsi:type="dcterms:W3CDTF">2016-09-09T13:34:00Z</dcterms:created>
  <dcterms:modified xsi:type="dcterms:W3CDTF">2025-03-28T04:28:24Z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