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4"/>
  </p:notesMasterIdLst>
  <p:handoutMasterIdLst>
    <p:handoutMasterId r:id="rId29"/>
  </p:handoutMasterIdLst>
  <p:sldIdLst>
    <p:sldId id="491" r:id="rId3"/>
    <p:sldId id="544" r:id="rId5"/>
    <p:sldId id="722" r:id="rId6"/>
    <p:sldId id="723" r:id="rId7"/>
    <p:sldId id="726" r:id="rId8"/>
    <p:sldId id="727" r:id="rId9"/>
    <p:sldId id="728" r:id="rId10"/>
    <p:sldId id="729" r:id="rId11"/>
    <p:sldId id="730" r:id="rId12"/>
    <p:sldId id="731" r:id="rId13"/>
    <p:sldId id="732" r:id="rId14"/>
    <p:sldId id="733" r:id="rId15"/>
    <p:sldId id="734" r:id="rId16"/>
    <p:sldId id="738" r:id="rId17"/>
    <p:sldId id="737" r:id="rId18"/>
    <p:sldId id="739" r:id="rId19"/>
    <p:sldId id="740" r:id="rId20"/>
    <p:sldId id="742" r:id="rId21"/>
    <p:sldId id="743" r:id="rId22"/>
    <p:sldId id="750" r:id="rId23"/>
    <p:sldId id="745" r:id="rId24"/>
    <p:sldId id="746" r:id="rId25"/>
    <p:sldId id="747" r:id="rId26"/>
    <p:sldId id="748" r:id="rId27"/>
    <p:sldId id="749" r:id="rId28"/>
  </p:sldIdLst>
  <p:sldSz cx="9144000" cy="5143500" type="screen16x9"/>
  <p:notesSz cx="6858000" cy="9296400"/>
  <p:embeddedFontLst>
    <p:embeddedFont>
      <p:font typeface="Roboto" panose="02000000000000000000" pitchFamily="2" charset="0"/>
      <p:regular r:id="rId33"/>
      <p:bold r:id="rId34"/>
    </p:embeddedFont>
    <p:embeddedFont>
      <p:font typeface="Calibri" panose="020F0502020204030204" charset="0"/>
      <p:regular r:id="rId35"/>
      <p:bold r:id="rId36"/>
      <p:italic r:id="rId37"/>
      <p:boldItalic r:id="rId38"/>
    </p:embeddedFont>
    <p:embeddedFont>
      <p:font typeface="Garamond" panose="02020404030301010803" charset="0"/>
      <p:regular r:id="rId39"/>
      <p:bold r:id="rId40"/>
      <p: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62" userDrawn="1">
          <p15:clr>
            <a:srgbClr val="A4A3A4"/>
          </p15:clr>
        </p15:guide>
        <p15:guide id="2" orient="horz" pos="300" userDrawn="1">
          <p15:clr>
            <a:srgbClr val="A4A3A4"/>
          </p15:clr>
        </p15:guide>
        <p15:guide id="4" orient="horz" pos="405" userDrawn="1">
          <p15:clr>
            <a:srgbClr val="A4A3A4"/>
          </p15:clr>
        </p15:guide>
        <p15:guide id="5" pos="584" userDrawn="1">
          <p15:clr>
            <a:srgbClr val="A4A3A4"/>
          </p15:clr>
        </p15:guide>
        <p15:guide id="6" pos="5184" userDrawn="1">
          <p15:clr>
            <a:srgbClr val="A4A3A4"/>
          </p15:clr>
        </p15:guide>
        <p15:guide id="7" pos="2880" userDrawn="1">
          <p15:clr>
            <a:srgbClr val="A4A3A4"/>
          </p15:clr>
        </p15:guide>
        <p15:guide id="8" pos="5108" userDrawn="1">
          <p15:clr>
            <a:srgbClr val="A4A3A4"/>
          </p15:clr>
        </p15:guide>
        <p15:guide id="9" pos="6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p:scale>
          <a:sx n="75" d="100"/>
          <a:sy n="75" d="100"/>
        </p:scale>
        <p:origin x="1098" y="102"/>
      </p:cViewPr>
      <p:guideLst>
        <p:guide orient="horz" pos="2862"/>
        <p:guide orient="horz" pos="300"/>
        <p:guide orient="horz" pos="405"/>
        <p:guide pos="584"/>
        <p:guide pos="5184"/>
        <p:guide pos="2880"/>
        <p:guide pos="5108"/>
        <p:guide pos="653"/>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15"/>
        <p:guide orient="horz" pos="5484"/>
        <p:guide orient="horz" pos="5777"/>
        <p:guide pos="286"/>
        <p:guide pos="403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endParaRPr lang="en-US" dirty="0"/>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endParaRPr lang="en-US" dirty="0"/>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endParaRPr lang="en-US" dirty="0"/>
          </a:p>
          <a:p>
            <a:pPr marL="0" lvl="0"/>
            <a:r>
              <a:rPr lang="en-US" dirty="0"/>
              <a:t>Department Name</a:t>
            </a:r>
            <a:endParaRPr lang="en-US" dirty="0"/>
          </a:p>
          <a:p>
            <a:pPr marL="0" lvl="0"/>
            <a:r>
              <a:rPr lang="en-US" dirty="0"/>
              <a:t>Presentation Date</a:t>
            </a:r>
            <a:endParaRPr lang="en-US" dirty="0"/>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endParaRPr lang="en-US" dirty="0"/>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endParaRPr lang="en-US" dirty="0"/>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endParaRPr lang="en-US" dirty="0"/>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endParaRPr lang="en-US" dirty="0"/>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Slide Number Placeholder 11"/>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endParaRPr lang="en-US" dirty="0"/>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2.xml"/><Relationship Id="rId4" Type="http://schemas.openxmlformats.org/officeDocument/2006/relationships/image" Target="../media/image9.wmf"/><Relationship Id="rId3" Type="http://schemas.openxmlformats.org/officeDocument/2006/relationships/oleObject" Target="../embeddings/oleObject7.bin"/><Relationship Id="rId2" Type="http://schemas.openxmlformats.org/officeDocument/2006/relationships/image" Target="../media/image8.w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2.xml"/><Relationship Id="rId4" Type="http://schemas.openxmlformats.org/officeDocument/2006/relationships/image" Target="../media/image11.wmf"/><Relationship Id="rId3" Type="http://schemas.openxmlformats.org/officeDocument/2006/relationships/oleObject" Target="../embeddings/oleObject9.bin"/><Relationship Id="rId2" Type="http://schemas.openxmlformats.org/officeDocument/2006/relationships/image" Target="../media/image10.w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12.xml"/><Relationship Id="rId4" Type="http://schemas.openxmlformats.org/officeDocument/2006/relationships/image" Target="../media/image13.wmf"/><Relationship Id="rId3" Type="http://schemas.openxmlformats.org/officeDocument/2006/relationships/oleObject" Target="../embeddings/oleObject11.bin"/><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14.wmf"/><Relationship Id="rId1"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7.wmf"/><Relationship Id="rId7" Type="http://schemas.openxmlformats.org/officeDocument/2006/relationships/oleObject" Target="../embeddings/oleObject5.bin"/><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9439" y="2181230"/>
            <a:ext cx="7069512" cy="516255"/>
          </a:xfrm>
        </p:spPr>
        <p:txBody>
          <a:bodyPr/>
          <a:lstStyle/>
          <a:p>
            <a:pPr algn="l"/>
            <a:r>
              <a:rPr lang="en-US" dirty="0"/>
              <a:t>Course Title - </a:t>
            </a:r>
            <a:r>
              <a:rPr lang="en-GB" altLang="en-US" sz="1800" b="1" dirty="0">
                <a:solidFill>
                  <a:srgbClr val="0070C0"/>
                </a:solidFill>
              </a:rPr>
              <a:t>Web System Engineering</a:t>
            </a:r>
            <a:endParaRPr lang="en-GB" altLang="en-US" sz="1800" b="1" dirty="0">
              <a:solidFill>
                <a:srgbClr val="0070C0"/>
              </a:solidFill>
            </a:endParaRPr>
          </a:p>
        </p:txBody>
      </p:sp>
      <p:sp>
        <p:nvSpPr>
          <p:cNvPr id="5" name="Text Placeholder 4"/>
          <p:cNvSpPr>
            <a:spLocks noGrp="1"/>
          </p:cNvSpPr>
          <p:nvPr>
            <p:ph type="body" idx="1"/>
          </p:nvPr>
        </p:nvSpPr>
        <p:spPr/>
        <p:txBody>
          <a:bodyPr/>
          <a:lstStyle/>
          <a:p>
            <a:pPr algn="l"/>
            <a:r>
              <a:rPr lang="en-US" dirty="0"/>
              <a:t>Topic Title -</a:t>
            </a:r>
            <a:r>
              <a:rPr lang="en-GB" altLang="en-US" dirty="0"/>
              <a:t> </a:t>
            </a:r>
            <a:r>
              <a:rPr lang="en-US" altLang="en-GB" sz="1800" b="1" dirty="0">
                <a:solidFill>
                  <a:srgbClr val="0070C0"/>
                </a:solidFill>
              </a:rPr>
              <a:t>creating tables, lists, HTML forms</a:t>
            </a:r>
            <a:endParaRPr lang="en-US" altLang="en-GB" sz="1800" b="1" dirty="0">
              <a:solidFill>
                <a:srgbClr val="0070C0"/>
              </a:solidFill>
            </a:endParaRPr>
          </a:p>
        </p:txBody>
      </p:sp>
      <p:sp>
        <p:nvSpPr>
          <p:cNvPr id="6" name="Text Placeholder 5"/>
          <p:cNvSpPr>
            <a:spLocks noGrp="1"/>
          </p:cNvSpPr>
          <p:nvPr>
            <p:ph type="body" sz="quarter" idx="10"/>
          </p:nvPr>
        </p:nvSpPr>
        <p:spPr>
          <a:xfrm>
            <a:off x="103943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4</a:t>
            </a:r>
            <a:endParaRPr lang="en-US" dirty="0">
              <a:solidFill>
                <a:srgbClr val="0070C0"/>
              </a:solidFill>
              <a:latin typeface="+mj-lt"/>
            </a:endParaRPr>
          </a:p>
          <a:p>
            <a:pPr algn="l"/>
            <a:r>
              <a:rPr lang="en-US" dirty="0"/>
              <a:t>Presentation Date - </a:t>
            </a:r>
            <a:r>
              <a:rPr lang="en-GB" altLang="en-US" dirty="0"/>
              <a:t>30/01/2025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US" altLang="en-GB" dirty="0"/>
              <a:t>Creating a form in HTML </a:t>
            </a: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83820" y="384175"/>
            <a:ext cx="9059545" cy="4759325"/>
          </a:xfrm>
          <a:prstGeom prst="rect">
            <a:avLst/>
          </a:prstGeom>
        </p:spPr>
        <p:txBody>
          <a:bodyPr>
            <a:noAutofit/>
          </a:bodyPr>
          <a:p>
            <a:pPr indent="0">
              <a:buNone/>
            </a:pPr>
            <a:r>
              <a:rPr lang="en-US" altLang="en-GB" sz="1600">
                <a:latin typeface="Calibri" panose="020F0502020204030204" charset="0"/>
                <a:cs typeface="Calibri" panose="020F0502020204030204" charset="0"/>
              </a:rPr>
              <a:t>&lt;form action="/submit" method="POST"&gt;</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 Name Field --&gt;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&lt;label for="name"&gt;Name:&lt;/label&gt;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&lt;input type="text" id="name" name="name" required&gt;&lt;br&gt;&lt;br&gt;</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 Email Field --&gt;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&lt;label for="email"&gt;Email:&lt;/label&gt;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&lt;input type="email" id="email" name="email" required&gt;&lt;br&gt;&lt;br&gt;</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 Gender Radio Buttons --&gt;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&lt;label for="gender"&gt;Gender:&lt;/label&gt;&lt;br&gt;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&lt;input type="radio" id="male" name="gender" value="male"&gt;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&lt;label for="male"&gt;Male&lt;/label&gt;&lt;br&gt;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&lt;input type="radio" id="female" name="gender" value="female"&gt;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&lt;label for="female"&gt;Female&lt;/label&gt;&lt;br&gt;&lt;br&gt;</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US" altLang="en-GB" dirty="0"/>
              <a:t>Creating a form in HTML </a:t>
            </a: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83820" y="384175"/>
            <a:ext cx="9059545" cy="4759325"/>
          </a:xfrm>
          <a:prstGeom prst="rect">
            <a:avLst/>
          </a:prstGeom>
        </p:spPr>
        <p:txBody>
          <a:bodyPr>
            <a:noAutofit/>
          </a:bodyPr>
          <a:p>
            <a:pPr indent="0">
              <a:buNone/>
            </a:pPr>
            <a:r>
              <a:rPr lang="en-GB" altLang="en-US" sz="1600">
                <a:latin typeface="Calibri" panose="020F0502020204030204" charset="0"/>
                <a:cs typeface="Calibri" panose="020F0502020204030204" charset="0"/>
              </a:rPr>
              <a:t>  </a:t>
            </a:r>
            <a:endParaRPr lang="en-GB" altLang="en-US"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 Hobbies Checkbox --&gt;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&lt;label for="hobbies"&gt;Hobbies:&lt;/label&gt;&lt;br&gt;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&lt;input type="checkbox" id="reading" name="hobbies" value="Reading"&gt;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&lt;label for="reading"&gt;Reading&lt;/label&gt;&lt;br&gt;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&lt;input type="checkbox" id="sports" name="hobbies" value="Sports"&gt;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&lt;label for="sports"&gt;Sports&lt;/label&gt;&lt;br&gt;&lt;br&gt;</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 Message Textarea --&gt;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&lt;label for="message"&gt;Message:&lt;/label&gt;&lt;br&gt;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&lt;textarea id="message" name="message" rows="4" cols="50"&gt;&lt;/textarea&gt;&lt;br&gt;&lt;br&gt;</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 Submit Button --&gt;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&lt;input type="submit" value="Submit"&gt;</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US" altLang="en-GB" dirty="0"/>
              <a:t>Creating a form in HTML </a:t>
            </a: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83820" y="384175"/>
            <a:ext cx="9059545" cy="4759325"/>
          </a:xfrm>
          <a:prstGeom prst="rect">
            <a:avLst/>
          </a:prstGeom>
        </p:spPr>
        <p:txBody>
          <a:bodyPr>
            <a:noAutofit/>
          </a:bodyPr>
          <a:p>
            <a:pPr indent="0">
              <a:buNone/>
            </a:pP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Additional Form Elements:</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Select dropdown:</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&lt;label for="country"&gt;Country:&lt;/label&gt;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&lt;select id="country" name="country"&gt;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&lt;option value="usa"&gt;USA&lt;/option&gt;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&lt;option value="uk"&gt;UK&lt;/option&gt;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&lt;option value="india"&gt;India&lt;/option&gt;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&lt;/select&gt;&lt;br&gt;&lt;br&gt;</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fontScale="90000"/>
          </a:bodyPr>
          <a:lstStyle/>
          <a:p>
            <a:r>
              <a:rPr lang="en-GB" altLang="en-US" dirty="0"/>
              <a:t>S</a:t>
            </a:r>
            <a:r>
              <a:rPr lang="en-US" altLang="en-GB" dirty="0"/>
              <a:t>tyles and classes to your web  pages</a:t>
            </a:r>
            <a:br>
              <a:rPr lang="en-US" altLang="en-GB" dirty="0"/>
            </a:b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264795" y="565150"/>
            <a:ext cx="9059545" cy="4759325"/>
          </a:xfrm>
          <a:prstGeom prst="rect">
            <a:avLst/>
          </a:prstGeom>
        </p:spPr>
        <p:txBody>
          <a:bodyPr>
            <a:noAutofit/>
          </a:bodyPr>
          <a:p>
            <a:pPr indent="0">
              <a:buNone/>
            </a:pPr>
            <a:r>
              <a:rPr lang="en-US" altLang="en-GB" sz="2000">
                <a:latin typeface="Calibri" panose="020F0502020204030204" charset="0"/>
                <a:cs typeface="Calibri" panose="020F0502020204030204" charset="0"/>
              </a:rPr>
              <a:t>Inline Styles: Quick and simple, but not scalable.</a:t>
            </a:r>
            <a:endParaRPr lang="en-US" altLang="en-GB" sz="2000">
              <a:latin typeface="Calibri" panose="020F0502020204030204" charset="0"/>
              <a:cs typeface="Calibri" panose="020F0502020204030204" charset="0"/>
            </a:endParaRPr>
          </a:p>
          <a:p>
            <a:pPr indent="0">
              <a:buNone/>
            </a:pP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Internal Styles: Best for small projects or one-page websites.</a:t>
            </a:r>
            <a:endParaRPr lang="en-US" altLang="en-GB" sz="2000">
              <a:latin typeface="Calibri" panose="020F0502020204030204" charset="0"/>
              <a:cs typeface="Calibri" panose="020F0502020204030204" charset="0"/>
            </a:endParaRPr>
          </a:p>
          <a:p>
            <a:pPr indent="0">
              <a:buNone/>
            </a:pP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External Styles: Best for larger projects, as they allow for better organization and reusability.</a:t>
            </a:r>
            <a:endParaRPr lang="en-US" altLang="en-GB" sz="2000">
              <a:latin typeface="Calibri" panose="020F0502020204030204" charset="0"/>
              <a:cs typeface="Calibri" panose="020F0502020204030204" charset="0"/>
            </a:endParaRPr>
          </a:p>
          <a:p>
            <a:pPr indent="0">
              <a:buNone/>
            </a:pP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Classes &amp; IDs: Use to apply styles to multiple elements and target specific elements.</a:t>
            </a:r>
            <a:endParaRPr lang="en-US" altLang="en-GB" sz="2000">
              <a:latin typeface="Calibri" panose="020F0502020204030204" charset="0"/>
              <a:cs typeface="Calibri" panose="020F0502020204030204" charset="0"/>
            </a:endParaRPr>
          </a:p>
          <a:p>
            <a:pPr indent="0">
              <a:buNone/>
            </a:pP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Layout Techniques (Flexbox/Grid): For more complex designs and layouts.</a:t>
            </a:r>
            <a:endParaRPr lang="en-US" altLang="en-GB" sz="2000">
              <a:latin typeface="Calibri" panose="020F0502020204030204" charset="0"/>
              <a:cs typeface="Calibri" panose="020F0502020204030204"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fontScale="90000"/>
          </a:bodyPr>
          <a:lstStyle/>
          <a:p>
            <a:r>
              <a:rPr lang="en-GB" altLang="en-US" dirty="0"/>
              <a:t>S</a:t>
            </a:r>
            <a:r>
              <a:rPr lang="en-US" altLang="en-GB" dirty="0"/>
              <a:t>tyles and classes to your web  pages</a:t>
            </a:r>
            <a:br>
              <a:rPr lang="en-US" altLang="en-GB" dirty="0"/>
            </a:b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264795" y="565150"/>
            <a:ext cx="9059545" cy="4759325"/>
          </a:xfrm>
          <a:prstGeom prst="rect">
            <a:avLst/>
          </a:prstGeom>
        </p:spPr>
        <p:txBody>
          <a:bodyPr>
            <a:noAutofit/>
          </a:bodyPr>
          <a:p>
            <a:pPr indent="0">
              <a:buNone/>
            </a:pPr>
            <a:r>
              <a:rPr lang="en-US" altLang="en-GB" sz="2000">
                <a:latin typeface="Calibri" panose="020F0502020204030204" charset="0"/>
                <a:cs typeface="Calibri" panose="020F0502020204030204" charset="0"/>
              </a:rPr>
              <a:t>1. Inline Styles</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You can add styles directly to an HTML element using the style attribute, but this method isn't recommended for larger projects because it makes your HTML messy and harder to maintain.</a:t>
            </a:r>
            <a:endParaRPr lang="en-US" altLang="en-GB" sz="2000">
              <a:latin typeface="Calibri" panose="020F0502020204030204" charset="0"/>
              <a:cs typeface="Calibri" panose="020F0502020204030204" charset="0"/>
            </a:endParaRPr>
          </a:p>
          <a:p>
            <a:pPr indent="0">
              <a:buNone/>
            </a:pPr>
            <a:endParaRPr lang="en-US" altLang="en-GB" sz="2000">
              <a:latin typeface="Calibri" panose="020F0502020204030204" charset="0"/>
              <a:cs typeface="Calibri" panose="020F0502020204030204" charset="0"/>
            </a:endParaRPr>
          </a:p>
          <a:p>
            <a:pPr indent="0">
              <a:buNone/>
            </a:pPr>
            <a:r>
              <a:rPr lang="en-GB" altLang="en-US" sz="2000">
                <a:latin typeface="Calibri" panose="020F0502020204030204" charset="0"/>
                <a:cs typeface="Calibri" panose="020F0502020204030204" charset="0"/>
              </a:rPr>
              <a:t>Example: </a:t>
            </a:r>
            <a:endParaRPr lang="en-GB" altLang="en-US"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&lt;p style="color: red; font-size: 20px;"&gt;</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This is a red colored text with a larger font size.</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&lt;/p&gt;</a:t>
            </a:r>
            <a:endParaRPr lang="en-US" altLang="en-GB" sz="2000">
              <a:latin typeface="Calibri" panose="020F0502020204030204" charset="0"/>
              <a:cs typeface="Calibri" panose="020F0502020204030204" charset="0"/>
            </a:endParaRPr>
          </a:p>
        </p:txBody>
      </p:sp>
      <p:graphicFrame>
        <p:nvGraphicFramePr>
          <p:cNvPr id="3" name="Object 2">
            <a:hlinkClick r:id="" action="ppaction://ole?verb="/>
          </p:cNvPr>
          <p:cNvGraphicFramePr>
            <a:graphicFrameLocks noChangeAspect="1"/>
          </p:cNvGraphicFramePr>
          <p:nvPr/>
        </p:nvGraphicFramePr>
        <p:xfrm>
          <a:off x="927735" y="3166745"/>
          <a:ext cx="2077085" cy="1344295"/>
        </p:xfrm>
        <a:graphic>
          <a:graphicData uri="http://schemas.openxmlformats.org/presentationml/2006/ole">
            <mc:AlternateContent xmlns:mc="http://schemas.openxmlformats.org/markup-compatibility/2006">
              <mc:Choice xmlns:v="urn:schemas-microsoft-com:vml" Requires="v">
                <p:oleObj spid="_x0000_s3073" name="" showAsIcon="1" r:id="rId1" imgW="971550" imgH="628650" progId="Package">
                  <p:embed/>
                </p:oleObj>
              </mc:Choice>
              <mc:Fallback>
                <p:oleObj name="" showAsIcon="1" r:id="rId1" imgW="971550" imgH="628650" progId="Package">
                  <p:embed/>
                  <p:pic>
                    <p:nvPicPr>
                      <p:cNvPr id="0" name="Picture 3072"/>
                      <p:cNvPicPr/>
                      <p:nvPr/>
                    </p:nvPicPr>
                    <p:blipFill>
                      <a:blip r:embed="rId2"/>
                      <a:stretch>
                        <a:fillRect/>
                      </a:stretch>
                    </p:blipFill>
                    <p:spPr>
                      <a:xfrm>
                        <a:off x="927735" y="3166745"/>
                        <a:ext cx="2077085" cy="1344295"/>
                      </a:xfrm>
                      <a:prstGeom prst="rect">
                        <a:avLst/>
                      </a:prstGeom>
                    </p:spPr>
                  </p:pic>
                </p:oleObj>
              </mc:Fallback>
            </mc:AlternateContent>
          </a:graphicData>
        </a:graphic>
      </p:graphicFrame>
      <p:graphicFrame>
        <p:nvGraphicFramePr>
          <p:cNvPr id="6" name="Object 5">
            <a:hlinkClick r:id="" action="ppaction://ole?verb="/>
          </p:cNvPr>
          <p:cNvGraphicFramePr>
            <a:graphicFrameLocks noChangeAspect="1"/>
          </p:cNvGraphicFramePr>
          <p:nvPr/>
        </p:nvGraphicFramePr>
        <p:xfrm>
          <a:off x="5488305" y="3166745"/>
          <a:ext cx="2127250" cy="1376680"/>
        </p:xfrm>
        <a:graphic>
          <a:graphicData uri="http://schemas.openxmlformats.org/presentationml/2006/ole">
            <mc:AlternateContent xmlns:mc="http://schemas.openxmlformats.org/markup-compatibility/2006">
              <mc:Choice xmlns:v="urn:schemas-microsoft-com:vml" Requires="v">
                <p:oleObj spid="_x0000_s3074" name="" showAsIcon="1" r:id="rId3" imgW="971550" imgH="628650" progId="Package">
                  <p:embed/>
                </p:oleObj>
              </mc:Choice>
              <mc:Fallback>
                <p:oleObj name="" showAsIcon="1" r:id="rId3" imgW="971550" imgH="628650" progId="Package">
                  <p:embed/>
                  <p:pic>
                    <p:nvPicPr>
                      <p:cNvPr id="0" name="Picture 3073"/>
                      <p:cNvPicPr/>
                      <p:nvPr/>
                    </p:nvPicPr>
                    <p:blipFill>
                      <a:blip r:embed="rId4"/>
                      <a:stretch>
                        <a:fillRect/>
                      </a:stretch>
                    </p:blipFill>
                    <p:spPr>
                      <a:xfrm>
                        <a:off x="5488305" y="3166745"/>
                        <a:ext cx="2127250" cy="1376680"/>
                      </a:xfrm>
                      <a:prstGeom prst="rect">
                        <a:avLst/>
                      </a:prstGeom>
                    </p:spPr>
                  </p:pic>
                </p:oleObj>
              </mc:Fallback>
            </mc:AlternateContent>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fontScale="90000"/>
          </a:bodyPr>
          <a:lstStyle/>
          <a:p>
            <a:r>
              <a:rPr lang="en-GB" altLang="en-US" dirty="0"/>
              <a:t>S</a:t>
            </a:r>
            <a:r>
              <a:rPr lang="en-US" altLang="en-GB" dirty="0"/>
              <a:t>tyles and classes to your web  pages</a:t>
            </a:r>
            <a:br>
              <a:rPr lang="en-US" altLang="en-GB" dirty="0"/>
            </a:b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264795" y="565150"/>
            <a:ext cx="9059545" cy="4759325"/>
          </a:xfrm>
          <a:prstGeom prst="rect">
            <a:avLst/>
          </a:prstGeom>
        </p:spPr>
        <p:txBody>
          <a:bodyPr>
            <a:noAutofit/>
          </a:bodyPr>
          <a:p>
            <a:pPr indent="0">
              <a:buNone/>
            </a:pPr>
            <a:r>
              <a:rPr lang="en-US" altLang="en-GB" sz="2000">
                <a:latin typeface="Calibri" panose="020F0502020204030204" charset="0"/>
                <a:cs typeface="Calibri" panose="020F0502020204030204" charset="0"/>
              </a:rPr>
              <a:t>2. Internal Styles</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You can place CSS within a &lt;style&gt; tag inside the &lt;head&gt; of your HTML document. This is good for small projects or one-page websites.</a:t>
            </a:r>
            <a:endParaRPr lang="en-US" altLang="en-GB" sz="2000">
              <a:latin typeface="Calibri" panose="020F0502020204030204" charset="0"/>
              <a:cs typeface="Calibri" panose="020F0502020204030204" charset="0"/>
            </a:endParaRPr>
          </a:p>
          <a:p>
            <a:pPr indent="0">
              <a:buNone/>
            </a:pPr>
            <a:endParaRPr lang="en-US" altLang="en-GB" sz="2000">
              <a:latin typeface="Calibri" panose="020F0502020204030204" charset="0"/>
              <a:cs typeface="Calibri" panose="020F0502020204030204" charset="0"/>
            </a:endParaRPr>
          </a:p>
        </p:txBody>
      </p:sp>
      <p:graphicFrame>
        <p:nvGraphicFramePr>
          <p:cNvPr id="7" name="Object 6">
            <a:hlinkClick r:id="" action="ppaction://ole?verb="/>
          </p:cNvPr>
          <p:cNvGraphicFramePr>
            <a:graphicFrameLocks noChangeAspect="1"/>
          </p:cNvGraphicFramePr>
          <p:nvPr/>
        </p:nvGraphicFramePr>
        <p:xfrm>
          <a:off x="1148715" y="2171065"/>
          <a:ext cx="2870835" cy="1858010"/>
        </p:xfrm>
        <a:graphic>
          <a:graphicData uri="http://schemas.openxmlformats.org/presentationml/2006/ole">
            <mc:AlternateContent xmlns:mc="http://schemas.openxmlformats.org/markup-compatibility/2006">
              <mc:Choice xmlns:v="urn:schemas-microsoft-com:vml" Requires="v">
                <p:oleObj spid="_x0000_s3075" name="" showAsIcon="1" r:id="rId1" imgW="971550" imgH="628650" progId="Package">
                  <p:embed/>
                </p:oleObj>
              </mc:Choice>
              <mc:Fallback>
                <p:oleObj name="" showAsIcon="1" r:id="rId1" imgW="971550" imgH="628650" progId="Package">
                  <p:embed/>
                  <p:pic>
                    <p:nvPicPr>
                      <p:cNvPr id="0" name="Picture 3074"/>
                      <p:cNvPicPr/>
                      <p:nvPr/>
                    </p:nvPicPr>
                    <p:blipFill>
                      <a:blip r:embed="rId2"/>
                      <a:stretch>
                        <a:fillRect/>
                      </a:stretch>
                    </p:blipFill>
                    <p:spPr>
                      <a:xfrm>
                        <a:off x="1148715" y="2171065"/>
                        <a:ext cx="2870835" cy="1858010"/>
                      </a:xfrm>
                      <a:prstGeom prst="rect">
                        <a:avLst/>
                      </a:prstGeom>
                    </p:spPr>
                  </p:pic>
                </p:oleObj>
              </mc:Fallback>
            </mc:AlternateContent>
          </a:graphicData>
        </a:graphic>
      </p:graphicFrame>
      <p:graphicFrame>
        <p:nvGraphicFramePr>
          <p:cNvPr id="8" name="Object 7">
            <a:hlinkClick r:id="" action="ppaction://ole?verb="/>
          </p:cNvPr>
          <p:cNvGraphicFramePr>
            <a:graphicFrameLocks noChangeAspect="1"/>
          </p:cNvGraphicFramePr>
          <p:nvPr/>
        </p:nvGraphicFramePr>
        <p:xfrm>
          <a:off x="4676140" y="2366645"/>
          <a:ext cx="2569210" cy="1662430"/>
        </p:xfrm>
        <a:graphic>
          <a:graphicData uri="http://schemas.openxmlformats.org/presentationml/2006/ole">
            <mc:AlternateContent xmlns:mc="http://schemas.openxmlformats.org/markup-compatibility/2006">
              <mc:Choice xmlns:v="urn:schemas-microsoft-com:vml" Requires="v">
                <p:oleObj spid="_x0000_s3076" name="" showAsIcon="1" r:id="rId3" imgW="971550" imgH="628650" progId="Package">
                  <p:embed/>
                </p:oleObj>
              </mc:Choice>
              <mc:Fallback>
                <p:oleObj name="" showAsIcon="1" r:id="rId3" imgW="971550" imgH="628650" progId="Package">
                  <p:embed/>
                  <p:pic>
                    <p:nvPicPr>
                      <p:cNvPr id="0" name="Picture 3075"/>
                      <p:cNvPicPr/>
                      <p:nvPr/>
                    </p:nvPicPr>
                    <p:blipFill>
                      <a:blip r:embed="rId4"/>
                      <a:stretch>
                        <a:fillRect/>
                      </a:stretch>
                    </p:blipFill>
                    <p:spPr>
                      <a:xfrm>
                        <a:off x="4676140" y="2366645"/>
                        <a:ext cx="2569210" cy="1662430"/>
                      </a:xfrm>
                      <a:prstGeom prst="rect">
                        <a:avLst/>
                      </a:prstGeom>
                    </p:spPr>
                  </p:pic>
                </p:oleObj>
              </mc:Fallback>
            </mc:AlternateContent>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fontScale="90000"/>
          </a:bodyPr>
          <a:lstStyle/>
          <a:p>
            <a:r>
              <a:rPr lang="en-GB" altLang="en-US" dirty="0"/>
              <a:t>S</a:t>
            </a:r>
            <a:r>
              <a:rPr lang="en-US" altLang="en-GB" dirty="0"/>
              <a:t>tyles and classes to your web  pages</a:t>
            </a:r>
            <a:br>
              <a:rPr lang="en-US" altLang="en-GB" dirty="0"/>
            </a:b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264795" y="565150"/>
            <a:ext cx="9059545" cy="4759325"/>
          </a:xfrm>
          <a:prstGeom prst="rect">
            <a:avLst/>
          </a:prstGeom>
        </p:spPr>
        <p:txBody>
          <a:bodyPr>
            <a:noAutofit/>
          </a:bodyPr>
          <a:p>
            <a:pPr indent="0">
              <a:buNone/>
            </a:pPr>
            <a:r>
              <a:rPr lang="en-US" altLang="en-GB" sz="2000">
                <a:latin typeface="Calibri" panose="020F0502020204030204" charset="0"/>
                <a:cs typeface="Calibri" panose="020F0502020204030204" charset="0"/>
              </a:rPr>
              <a:t>3. External Styles</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For larger websites, it's best to keep CSS in a separate file and link it to your HTML document. This keeps the HTML clean and allows you to reuse styles across multiple pages.</a:t>
            </a:r>
            <a:endParaRPr lang="en-US" altLang="en-GB" sz="2000">
              <a:latin typeface="Calibri" panose="020F0502020204030204" charset="0"/>
              <a:cs typeface="Calibri" panose="020F0502020204030204" charset="0"/>
            </a:endParaRPr>
          </a:p>
          <a:p>
            <a:pPr indent="0">
              <a:buNone/>
            </a:pPr>
            <a:endParaRPr lang="en-GB" altLang="en-US" sz="2000">
              <a:latin typeface="Calibri" panose="020F0502020204030204" charset="0"/>
              <a:cs typeface="Calibri" panose="020F0502020204030204" charset="0"/>
            </a:endParaRPr>
          </a:p>
          <a:p>
            <a:pPr indent="0">
              <a:buNone/>
            </a:pPr>
            <a:r>
              <a:rPr lang="en-GB" altLang="en-US" sz="2000">
                <a:latin typeface="Calibri" panose="020F0502020204030204" charset="0"/>
                <a:cs typeface="Calibri" panose="020F0502020204030204" charset="0"/>
              </a:rPr>
              <a:t>Syntax: </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&lt;link rel="stylesheet" href="styles.css"&gt;</a:t>
            </a:r>
            <a:endParaRPr lang="en-US" altLang="en-GB" sz="2000">
              <a:latin typeface="Calibri" panose="020F0502020204030204" charset="0"/>
              <a:cs typeface="Calibri" panose="020F0502020204030204" charset="0"/>
            </a:endParaRPr>
          </a:p>
        </p:txBody>
      </p:sp>
      <p:graphicFrame>
        <p:nvGraphicFramePr>
          <p:cNvPr id="3" name="Object 2">
            <a:hlinkClick r:id="" action="ppaction://ole?verb="/>
          </p:cNvPr>
          <p:cNvGraphicFramePr>
            <a:graphicFrameLocks noChangeAspect="1"/>
          </p:cNvGraphicFramePr>
          <p:nvPr/>
        </p:nvGraphicFramePr>
        <p:xfrm>
          <a:off x="1123950" y="3253105"/>
          <a:ext cx="2072005" cy="1341120"/>
        </p:xfrm>
        <a:graphic>
          <a:graphicData uri="http://schemas.openxmlformats.org/presentationml/2006/ole">
            <mc:AlternateContent xmlns:mc="http://schemas.openxmlformats.org/markup-compatibility/2006">
              <mc:Choice xmlns:v="urn:schemas-microsoft-com:vml" Requires="v">
                <p:oleObj spid="_x0000_s4097" name="" showAsIcon="1" r:id="rId1" imgW="971550" imgH="628650" progId="Package">
                  <p:embed/>
                </p:oleObj>
              </mc:Choice>
              <mc:Fallback>
                <p:oleObj name="" showAsIcon="1" r:id="rId1" imgW="971550" imgH="628650" progId="Package">
                  <p:embed/>
                  <p:pic>
                    <p:nvPicPr>
                      <p:cNvPr id="0" name="Picture 4096"/>
                      <p:cNvPicPr/>
                      <p:nvPr/>
                    </p:nvPicPr>
                    <p:blipFill>
                      <a:blip r:embed="rId2"/>
                      <a:stretch>
                        <a:fillRect/>
                      </a:stretch>
                    </p:blipFill>
                    <p:spPr>
                      <a:xfrm>
                        <a:off x="1123950" y="3253105"/>
                        <a:ext cx="2072005" cy="1341120"/>
                      </a:xfrm>
                      <a:prstGeom prst="rect">
                        <a:avLst/>
                      </a:prstGeom>
                    </p:spPr>
                  </p:pic>
                </p:oleObj>
              </mc:Fallback>
            </mc:AlternateContent>
          </a:graphicData>
        </a:graphic>
      </p:graphicFrame>
      <p:graphicFrame>
        <p:nvGraphicFramePr>
          <p:cNvPr id="6" name="Object 5">
            <a:hlinkClick r:id="" action="ppaction://ole?verb="/>
          </p:cNvPr>
          <p:cNvGraphicFramePr>
            <a:graphicFrameLocks noChangeAspect="1"/>
          </p:cNvGraphicFramePr>
          <p:nvPr/>
        </p:nvGraphicFramePr>
        <p:xfrm>
          <a:off x="5302885" y="3253105"/>
          <a:ext cx="2236470" cy="1447165"/>
        </p:xfrm>
        <a:graphic>
          <a:graphicData uri="http://schemas.openxmlformats.org/presentationml/2006/ole">
            <mc:AlternateContent xmlns:mc="http://schemas.openxmlformats.org/markup-compatibility/2006">
              <mc:Choice xmlns:v="urn:schemas-microsoft-com:vml" Requires="v">
                <p:oleObj spid="_x0000_s4098" name="" showAsIcon="1" r:id="rId3" imgW="971550" imgH="628650" progId="Package">
                  <p:embed/>
                </p:oleObj>
              </mc:Choice>
              <mc:Fallback>
                <p:oleObj name="" showAsIcon="1" r:id="rId3" imgW="971550" imgH="628650" progId="Package">
                  <p:embed/>
                  <p:pic>
                    <p:nvPicPr>
                      <p:cNvPr id="0" name="Picture 4097"/>
                      <p:cNvPicPr/>
                      <p:nvPr/>
                    </p:nvPicPr>
                    <p:blipFill>
                      <a:blip r:embed="rId4"/>
                      <a:stretch>
                        <a:fillRect/>
                      </a:stretch>
                    </p:blipFill>
                    <p:spPr>
                      <a:xfrm>
                        <a:off x="5302885" y="3253105"/>
                        <a:ext cx="2236470" cy="1447165"/>
                      </a:xfrm>
                      <a:prstGeom prst="rect">
                        <a:avLst/>
                      </a:prstGeom>
                    </p:spPr>
                  </p:pic>
                </p:oleObj>
              </mc:Fallback>
            </mc:AlternateContent>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fontScale="90000"/>
          </a:bodyPr>
          <a:lstStyle/>
          <a:p>
            <a:r>
              <a:rPr lang="en-GB" altLang="en-US" dirty="0"/>
              <a:t>S</a:t>
            </a:r>
            <a:r>
              <a:rPr lang="en-US" altLang="en-GB" dirty="0"/>
              <a:t>tyles and classes to your web  pages</a:t>
            </a:r>
            <a:br>
              <a:rPr lang="en-US" altLang="en-GB" dirty="0"/>
            </a:b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508635" y="445135"/>
            <a:ext cx="8785225" cy="4253230"/>
          </a:xfrm>
          <a:prstGeom prst="rect">
            <a:avLst/>
          </a:prstGeom>
        </p:spPr>
        <p:txBody>
          <a:bodyPr>
            <a:noAutofit/>
          </a:bodyPr>
          <a:p>
            <a:pPr indent="0">
              <a:buNone/>
            </a:pPr>
            <a:r>
              <a:rPr lang="en-US" altLang="en-GB" sz="2000" b="1">
                <a:latin typeface="Calibri" panose="020F0502020204030204" charset="0"/>
                <a:cs typeface="Calibri" panose="020F0502020204030204" charset="0"/>
              </a:rPr>
              <a:t>4. Using Classes</a:t>
            </a:r>
            <a:endParaRPr lang="en-US" altLang="en-GB" sz="2000" b="1">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Classes allow you to apply the same styles to multiple elements. </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For example, we used the .highlight class and .button class.</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&lt;style&gt;</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.header-text {</a:t>
            </a:r>
            <a:r>
              <a:rPr lang="en-GB" altLang="en-US" sz="2000">
                <a:latin typeface="Calibri" panose="020F0502020204030204" charset="0"/>
                <a:cs typeface="Calibri" panose="020F0502020204030204" charset="0"/>
              </a:rPr>
              <a:t>	</a:t>
            </a:r>
            <a:r>
              <a:rPr lang="en-US" altLang="en-GB" sz="2000">
                <a:latin typeface="Calibri" panose="020F0502020204030204" charset="0"/>
                <a:cs typeface="Calibri" panose="020F0502020204030204" charset="0"/>
              </a:rPr>
              <a:t>&lt;h1 class="header-text"&gt;This is the header&lt;/h1&gt;</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color: blue;</a:t>
            </a:r>
            <a:r>
              <a:rPr lang="en-GB" altLang="en-US" sz="2000">
                <a:latin typeface="Calibri" panose="020F0502020204030204" charset="0"/>
                <a:cs typeface="Calibri" panose="020F0502020204030204" charset="0"/>
              </a:rPr>
              <a:t>	</a:t>
            </a:r>
            <a:r>
              <a:rPr lang="en-US" altLang="en-GB" sz="2000">
                <a:latin typeface="Calibri" panose="020F0502020204030204" charset="0"/>
                <a:cs typeface="Calibri" panose="020F0502020204030204" charset="0"/>
              </a:rPr>
              <a:t>&lt;p class="footer-text"&gt;This is footer text.&lt;/p&gt;</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font-size: 24px;</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.footer-text {</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color: gray;</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font-size: 12px;</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&lt;/style&gt;</a:t>
            </a:r>
            <a:endParaRPr lang="en-US" altLang="en-GB" sz="2000">
              <a:latin typeface="Calibri" panose="020F0502020204030204" charset="0"/>
              <a:cs typeface="Calibri" panose="020F0502020204030204" charset="0"/>
            </a:endParaRPr>
          </a:p>
          <a:p>
            <a:pPr indent="0">
              <a:buNone/>
            </a:pPr>
            <a:endParaRPr lang="en-US" altLang="en-GB" sz="2000">
              <a:latin typeface="Calibri" panose="020F0502020204030204" charset="0"/>
              <a:cs typeface="Calibri" panose="020F0502020204030204" charset="0"/>
            </a:endParaRPr>
          </a:p>
        </p:txBody>
      </p:sp>
      <p:graphicFrame>
        <p:nvGraphicFramePr>
          <p:cNvPr id="7" name="Object 6">
            <a:hlinkClick r:id="" action="ppaction://ole?verb="/>
          </p:cNvPr>
          <p:cNvGraphicFramePr>
            <a:graphicFrameLocks noChangeAspect="1"/>
          </p:cNvGraphicFramePr>
          <p:nvPr/>
        </p:nvGraphicFramePr>
        <p:xfrm>
          <a:off x="4570095" y="2886075"/>
          <a:ext cx="2586990" cy="1673860"/>
        </p:xfrm>
        <a:graphic>
          <a:graphicData uri="http://schemas.openxmlformats.org/presentationml/2006/ole">
            <mc:AlternateContent xmlns:mc="http://schemas.openxmlformats.org/markup-compatibility/2006">
              <mc:Choice xmlns:v="urn:schemas-microsoft-com:vml" Requires="v">
                <p:oleObj spid="_x0000_s1025" name="" showAsIcon="1" r:id="rId1" imgW="971550" imgH="628650" progId="Package">
                  <p:embed/>
                </p:oleObj>
              </mc:Choice>
              <mc:Fallback>
                <p:oleObj name="" showAsIcon="1" r:id="rId1" imgW="971550" imgH="628650" progId="Package">
                  <p:embed/>
                  <p:pic>
                    <p:nvPicPr>
                      <p:cNvPr id="0" name="Picture 1024"/>
                      <p:cNvPicPr/>
                      <p:nvPr/>
                    </p:nvPicPr>
                    <p:blipFill>
                      <a:blip r:embed="rId2"/>
                      <a:stretch>
                        <a:fillRect/>
                      </a:stretch>
                    </p:blipFill>
                    <p:spPr>
                      <a:xfrm>
                        <a:off x="4570095" y="2886075"/>
                        <a:ext cx="2586990" cy="1673860"/>
                      </a:xfrm>
                      <a:prstGeom prst="rect">
                        <a:avLst/>
                      </a:prstGeom>
                    </p:spPr>
                  </p:pic>
                </p:oleObj>
              </mc:Fallback>
            </mc:AlternateContent>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fontScale="90000"/>
          </a:bodyPr>
          <a:lstStyle/>
          <a:p>
            <a:r>
              <a:rPr lang="en-GB" altLang="en-US" dirty="0"/>
              <a:t>S</a:t>
            </a:r>
            <a:r>
              <a:rPr lang="en-US" altLang="en-GB" dirty="0"/>
              <a:t>tyles and classes to your web  pages</a:t>
            </a:r>
            <a:br>
              <a:rPr lang="en-US" altLang="en-GB" dirty="0"/>
            </a:b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520700" y="445135"/>
            <a:ext cx="4410710" cy="4253230"/>
          </a:xfrm>
          <a:prstGeom prst="rect">
            <a:avLst/>
          </a:prstGeom>
        </p:spPr>
        <p:txBody>
          <a:bodyPr>
            <a:noAutofit/>
          </a:bodyPr>
          <a:p>
            <a:pPr indent="0">
              <a:buNone/>
            </a:pPr>
            <a:r>
              <a:rPr lang="en-GB" altLang="en-US" sz="2000">
                <a:latin typeface="Calibri" panose="020F0502020204030204" charset="0"/>
                <a:cs typeface="Calibri" panose="020F0502020204030204" charset="0"/>
              </a:rPr>
              <a:t>5. </a:t>
            </a:r>
            <a:r>
              <a:rPr lang="en-US" altLang="en-GB" sz="2000">
                <a:latin typeface="Calibri" panose="020F0502020204030204" charset="0"/>
                <a:cs typeface="Calibri" panose="020F0502020204030204" charset="0"/>
              </a:rPr>
              <a:t>CSS Layout Techniques</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To build layouts, use Flexbox or CSS Grid for positioning elements:</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&lt;style&gt;</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.container {</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display: flex;</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justify-content: space-between;</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.box {</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width: 30%;</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background-color: lightblue;</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padding: 20px;</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text-align: center;</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a:t>
            </a:r>
            <a:endParaRPr lang="en-US" altLang="en-GB" sz="2000">
              <a:latin typeface="Calibri" panose="020F0502020204030204" charset="0"/>
              <a:cs typeface="Calibri" panose="020F0502020204030204" charset="0"/>
            </a:endParaRPr>
          </a:p>
          <a:p>
            <a:pPr indent="0">
              <a:buNone/>
            </a:pPr>
            <a:r>
              <a:rPr lang="en-US" altLang="en-GB" sz="2000">
                <a:latin typeface="Calibri" panose="020F0502020204030204" charset="0"/>
                <a:cs typeface="Calibri" panose="020F0502020204030204" charset="0"/>
              </a:rPr>
              <a:t>    &lt;/style&gt;</a:t>
            </a:r>
            <a:endParaRPr lang="en-US" altLang="en-GB" sz="2000">
              <a:latin typeface="Calibri" panose="020F0502020204030204" charset="0"/>
              <a:cs typeface="Calibri" panose="020F0502020204030204" charset="0"/>
            </a:endParaRPr>
          </a:p>
          <a:p>
            <a:pPr indent="0">
              <a:buNone/>
            </a:pPr>
            <a:endParaRPr lang="en-US" altLang="en-GB" sz="2000">
              <a:latin typeface="Calibri" panose="020F0502020204030204" charset="0"/>
              <a:cs typeface="Calibri" panose="020F0502020204030204" charset="0"/>
            </a:endParaRPr>
          </a:p>
        </p:txBody>
      </p:sp>
      <p:sp>
        <p:nvSpPr>
          <p:cNvPr id="3" name="Text Box 2"/>
          <p:cNvSpPr txBox="1"/>
          <p:nvPr/>
        </p:nvSpPr>
        <p:spPr>
          <a:xfrm>
            <a:off x="4931410" y="1750695"/>
            <a:ext cx="3703955" cy="3275965"/>
          </a:xfrm>
          <a:prstGeom prst="rect">
            <a:avLst/>
          </a:prstGeom>
        </p:spPr>
        <p:txBody>
          <a:bodyPr>
            <a:noAutofit/>
          </a:bodyPr>
          <a:p>
            <a:pPr fontAlgn="base">
              <a:spcBef>
                <a:spcPct val="0"/>
              </a:spcBef>
              <a:spcAft>
                <a:spcPct val="0"/>
              </a:spcAft>
            </a:pPr>
            <a:r>
              <a:rPr sz="1600" b="0" i="0">
                <a:solidFill>
                  <a:srgbClr val="000000"/>
                </a:solidFill>
                <a:latin typeface="Arial" panose="020B0604020202020204"/>
                <a:ea typeface="Arial" panose="020B0604020202020204"/>
              </a:rPr>
              <a:t> &lt;div class="container"&gt;</a:t>
            </a:r>
            <a:endParaRPr sz="1600" b="0" i="0">
              <a:solidFill>
                <a:srgbClr val="000000"/>
              </a:solidFill>
              <a:latin typeface="Arial" panose="020B0604020202020204"/>
              <a:ea typeface="Arial" panose="020B0604020202020204"/>
            </a:endParaRPr>
          </a:p>
          <a:p>
            <a:pPr fontAlgn="base">
              <a:spcBef>
                <a:spcPct val="0"/>
              </a:spcBef>
              <a:spcAft>
                <a:spcPct val="0"/>
              </a:spcAft>
            </a:pPr>
            <a:r>
              <a:rPr sz="1600" b="0" i="0">
                <a:solidFill>
                  <a:srgbClr val="000000"/>
                </a:solidFill>
                <a:latin typeface="Arial" panose="020B0604020202020204"/>
                <a:ea typeface="Arial" panose="020B0604020202020204"/>
              </a:rPr>
              <a:t>        &lt;div class="box"&gt;Box 1&lt;/div&gt;</a:t>
            </a:r>
            <a:endParaRPr sz="1600" b="0" i="0">
              <a:solidFill>
                <a:srgbClr val="000000"/>
              </a:solidFill>
              <a:latin typeface="Arial" panose="020B0604020202020204"/>
              <a:ea typeface="Arial" panose="020B0604020202020204"/>
            </a:endParaRPr>
          </a:p>
          <a:p>
            <a:pPr fontAlgn="base">
              <a:spcBef>
                <a:spcPct val="0"/>
              </a:spcBef>
              <a:spcAft>
                <a:spcPct val="0"/>
              </a:spcAft>
            </a:pPr>
            <a:r>
              <a:rPr sz="1600" b="0" i="0">
                <a:solidFill>
                  <a:srgbClr val="000000"/>
                </a:solidFill>
                <a:latin typeface="Arial" panose="020B0604020202020204"/>
                <a:ea typeface="Arial" panose="020B0604020202020204"/>
              </a:rPr>
              <a:t>        &lt;div class="box"&gt;Box 2&lt;/div&gt;</a:t>
            </a:r>
            <a:endParaRPr sz="1600" b="0" i="0">
              <a:solidFill>
                <a:srgbClr val="000000"/>
              </a:solidFill>
              <a:latin typeface="Arial" panose="020B0604020202020204"/>
              <a:ea typeface="Arial" panose="020B0604020202020204"/>
            </a:endParaRPr>
          </a:p>
          <a:p>
            <a:pPr fontAlgn="base">
              <a:spcBef>
                <a:spcPct val="0"/>
              </a:spcBef>
              <a:spcAft>
                <a:spcPct val="0"/>
              </a:spcAft>
            </a:pPr>
            <a:r>
              <a:rPr sz="1600" b="0" i="0">
                <a:solidFill>
                  <a:srgbClr val="000000"/>
                </a:solidFill>
                <a:latin typeface="Arial" panose="020B0604020202020204"/>
                <a:ea typeface="Arial" panose="020B0604020202020204"/>
              </a:rPr>
              <a:t>        &lt;div class="box"&gt;Box 3&lt;/div&gt;</a:t>
            </a:r>
            <a:endParaRPr sz="1600" b="0" i="0">
              <a:solidFill>
                <a:srgbClr val="000000"/>
              </a:solidFill>
              <a:latin typeface="Arial" panose="020B0604020202020204"/>
              <a:ea typeface="Arial" panose="020B0604020202020204"/>
            </a:endParaRPr>
          </a:p>
          <a:p>
            <a:pPr fontAlgn="base">
              <a:spcBef>
                <a:spcPct val="0"/>
              </a:spcBef>
              <a:spcAft>
                <a:spcPct val="0"/>
              </a:spcAft>
            </a:pPr>
            <a:r>
              <a:rPr sz="1600" b="0" i="0">
                <a:solidFill>
                  <a:srgbClr val="000000"/>
                </a:solidFill>
                <a:latin typeface="Arial" panose="020B0604020202020204"/>
                <a:ea typeface="Arial" panose="020B0604020202020204"/>
              </a:rPr>
              <a:t>    &lt;/div&gt;</a:t>
            </a:r>
            <a:endParaRPr sz="1600" b="0" i="0">
              <a:solidFill>
                <a:srgbClr val="000000"/>
              </a:solidFill>
              <a:latin typeface="Arial" panose="020B0604020202020204"/>
              <a:ea typeface="Arial" panose="020B0604020202020204"/>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fontScale="90000"/>
          </a:bodyPr>
          <a:lstStyle/>
          <a:p>
            <a:r>
              <a:rPr lang="en-GB" altLang="en-US" dirty="0"/>
              <a:t>S</a:t>
            </a:r>
            <a:r>
              <a:rPr lang="en-US" altLang="en-GB" dirty="0"/>
              <a:t>tyles and classes to your web  pages</a:t>
            </a:r>
            <a:br>
              <a:rPr lang="en-US" altLang="en-GB" dirty="0"/>
            </a:b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6" name="Text Box 5"/>
          <p:cNvSpPr txBox="1"/>
          <p:nvPr/>
        </p:nvSpPr>
        <p:spPr>
          <a:xfrm>
            <a:off x="508635" y="642620"/>
            <a:ext cx="7943215" cy="2101850"/>
          </a:xfrm>
          <a:prstGeom prst="rect">
            <a:avLst/>
          </a:prstGeom>
        </p:spPr>
        <p:txBody>
          <a:bodyPr wrap="square">
            <a:noAutofit/>
          </a:bodyPr>
          <a:p>
            <a:pPr fontAlgn="base">
              <a:spcBef>
                <a:spcPts val="1400"/>
              </a:spcBef>
              <a:spcAft>
                <a:spcPts val="400"/>
              </a:spcAft>
            </a:pPr>
            <a:r>
              <a:rPr sz="1900" b="1" i="0">
                <a:solidFill>
                  <a:srgbClr val="000000"/>
                </a:solidFill>
                <a:latin typeface="Arial" panose="020B0604020202020204"/>
                <a:ea typeface="Arial" panose="020B0604020202020204"/>
              </a:rPr>
              <a:t>Key Takeaways:</a:t>
            </a:r>
            <a:endParaRPr sz="1900" b="1" i="0">
              <a:solidFill>
                <a:srgbClr val="000000"/>
              </a:solidFill>
              <a:latin typeface="Arial" panose="020B0604020202020204"/>
              <a:ea typeface="Arial" panose="020B0604020202020204"/>
            </a:endParaRPr>
          </a:p>
          <a:p>
            <a:pPr fontAlgn="base">
              <a:spcBef>
                <a:spcPts val="1200"/>
              </a:spcBef>
              <a:spcAft>
                <a:spcPct val="0"/>
              </a:spcAft>
              <a:buFont typeface="Arial" panose="020B0604020202020204"/>
              <a:buChar char="•"/>
            </a:pPr>
            <a:r>
              <a:rPr sz="1600" b="1" i="0">
                <a:solidFill>
                  <a:srgbClr val="000000"/>
                </a:solidFill>
                <a:latin typeface="Arial" panose="020B0604020202020204"/>
                <a:ea typeface="Arial" panose="020B0604020202020204"/>
              </a:rPr>
              <a:t>Inline Styles</a:t>
            </a:r>
            <a:r>
              <a:rPr sz="1600" b="0" i="0">
                <a:solidFill>
                  <a:srgbClr val="000000"/>
                </a:solidFill>
                <a:latin typeface="Arial" panose="020B0604020202020204"/>
                <a:ea typeface="Arial" panose="020B0604020202020204"/>
              </a:rPr>
              <a:t>: Quick and simple, but not scalable.</a:t>
            </a:r>
            <a:endParaRPr sz="1600" b="0" i="0">
              <a:solidFill>
                <a:srgbClr val="000000"/>
              </a:solidFill>
              <a:latin typeface="Arial" panose="020B0604020202020204"/>
              <a:ea typeface="Arial" panose="020B0604020202020204"/>
            </a:endParaRPr>
          </a:p>
          <a:p>
            <a:pPr fontAlgn="base">
              <a:spcBef>
                <a:spcPct val="0"/>
              </a:spcBef>
              <a:spcAft>
                <a:spcPct val="0"/>
              </a:spcAft>
              <a:buFont typeface="Arial" panose="020B0604020202020204"/>
              <a:buChar char="•"/>
            </a:pPr>
            <a:r>
              <a:rPr sz="1600" b="1" i="0">
                <a:solidFill>
                  <a:srgbClr val="000000"/>
                </a:solidFill>
                <a:latin typeface="Arial" panose="020B0604020202020204"/>
                <a:ea typeface="Arial" panose="020B0604020202020204"/>
              </a:rPr>
              <a:t>Internal Styles</a:t>
            </a:r>
            <a:r>
              <a:rPr sz="1600" b="0" i="0">
                <a:solidFill>
                  <a:srgbClr val="000000"/>
                </a:solidFill>
                <a:latin typeface="Arial" panose="020B0604020202020204"/>
                <a:ea typeface="Arial" panose="020B0604020202020204"/>
              </a:rPr>
              <a:t>: Best for small projects or one-page websites.</a:t>
            </a:r>
            <a:endParaRPr sz="1600" b="0" i="0">
              <a:solidFill>
                <a:srgbClr val="000000"/>
              </a:solidFill>
              <a:latin typeface="Arial" panose="020B0604020202020204"/>
              <a:ea typeface="Arial" panose="020B0604020202020204"/>
            </a:endParaRPr>
          </a:p>
          <a:p>
            <a:pPr fontAlgn="base">
              <a:spcBef>
                <a:spcPct val="0"/>
              </a:spcBef>
              <a:spcAft>
                <a:spcPct val="0"/>
              </a:spcAft>
              <a:buFont typeface="Arial" panose="020B0604020202020204"/>
              <a:buChar char="•"/>
            </a:pPr>
            <a:r>
              <a:rPr sz="1600" b="1" i="0">
                <a:solidFill>
                  <a:srgbClr val="000000"/>
                </a:solidFill>
                <a:latin typeface="Arial" panose="020B0604020202020204"/>
                <a:ea typeface="Arial" panose="020B0604020202020204"/>
              </a:rPr>
              <a:t>External Styles</a:t>
            </a:r>
            <a:r>
              <a:rPr sz="1600" b="0" i="0">
                <a:solidFill>
                  <a:srgbClr val="000000"/>
                </a:solidFill>
                <a:latin typeface="Arial" panose="020B0604020202020204"/>
                <a:ea typeface="Arial" panose="020B0604020202020204"/>
              </a:rPr>
              <a:t>: Best for larger projects, as they allow for better organization and reusability.</a:t>
            </a:r>
            <a:endParaRPr sz="1600" b="0" i="0">
              <a:solidFill>
                <a:srgbClr val="000000"/>
              </a:solidFill>
              <a:latin typeface="Arial" panose="020B0604020202020204"/>
              <a:ea typeface="Arial" panose="020B0604020202020204"/>
            </a:endParaRPr>
          </a:p>
          <a:p>
            <a:pPr fontAlgn="base"/>
            <a:r>
              <a:rPr sz="1600" b="1" i="0">
                <a:solidFill>
                  <a:srgbClr val="000000"/>
                </a:solidFill>
                <a:latin typeface="Arial" panose="020B0604020202020204"/>
                <a:ea typeface="Arial" panose="020B0604020202020204"/>
              </a:rPr>
              <a:t>Layout Techniques (Flexbox/Grid)</a:t>
            </a:r>
            <a:r>
              <a:rPr sz="1600" b="0" i="0">
                <a:solidFill>
                  <a:srgbClr val="000000"/>
                </a:solidFill>
                <a:latin typeface="Arial" panose="020B0604020202020204"/>
                <a:ea typeface="Arial" panose="020B0604020202020204"/>
              </a:rPr>
              <a:t>: For more complex designs and layouts</a:t>
            </a:r>
            <a:endParaRPr sz="1600" b="0" i="0">
              <a:solidFill>
                <a:srgbClr val="000000"/>
              </a:solidFill>
              <a:latin typeface="Arial" panose="020B0604020202020204"/>
              <a:ea typeface="Arial" panose="020B0604020202020204"/>
            </a:endParaRPr>
          </a:p>
        </p:txBody>
      </p:sp>
      <p:sp>
        <p:nvSpPr>
          <p:cNvPr id="7" name="Text Box 6"/>
          <p:cNvSpPr txBox="1"/>
          <p:nvPr/>
        </p:nvSpPr>
        <p:spPr>
          <a:xfrm>
            <a:off x="501015" y="2571750"/>
            <a:ext cx="7943215" cy="2101850"/>
          </a:xfrm>
          <a:prstGeom prst="rect">
            <a:avLst/>
          </a:prstGeom>
        </p:spPr>
        <p:txBody>
          <a:bodyPr wrap="square">
            <a:noAutofit/>
          </a:bodyPr>
          <a:p>
            <a:pPr fontAlgn="base">
              <a:spcBef>
                <a:spcPts val="1400"/>
              </a:spcBef>
              <a:spcAft>
                <a:spcPts val="400"/>
              </a:spcAft>
            </a:pPr>
            <a:endParaRPr lang="en-GB" sz="5400" b="0" i="0">
              <a:solidFill>
                <a:srgbClr val="000000"/>
              </a:solidFill>
              <a:latin typeface="Arial" panose="020B0604020202020204"/>
              <a:ea typeface="Arial" panose="020B0604020202020204"/>
            </a:endParaRPr>
          </a:p>
          <a:p>
            <a:pPr fontAlgn="base">
              <a:spcBef>
                <a:spcPts val="1400"/>
              </a:spcBef>
              <a:spcAft>
                <a:spcPts val="400"/>
              </a:spcAft>
            </a:pPr>
            <a:r>
              <a:rPr lang="en-GB" sz="5400" b="0" i="0">
                <a:solidFill>
                  <a:srgbClr val="000000"/>
                </a:solidFill>
                <a:latin typeface="Arial" panose="020B0604020202020204"/>
                <a:ea typeface="Arial" panose="020B0604020202020204"/>
              </a:rPr>
              <a:t>Thank You</a:t>
            </a:r>
            <a:endParaRPr lang="en-GB" sz="5400" b="0" i="0">
              <a:solidFill>
                <a:srgbClr val="000000"/>
              </a:solidFill>
              <a:latin typeface="Arial" panose="020B0604020202020204"/>
              <a:ea typeface="Arial" panose="020B0604020202020204"/>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435" y="1030605"/>
            <a:ext cx="7225665" cy="4112895"/>
          </a:xfrm>
        </p:spPr>
        <p:txBody>
          <a:bodyPr>
            <a:noAutofit/>
          </a:bodyPr>
          <a:lstStyle/>
          <a:p>
            <a:r>
              <a:rPr lang="en-US" altLang="en-GB" dirty="0"/>
              <a:t>Creating a table in HTML is simple! Here's an example of how to structure it:</a:t>
            </a:r>
            <a:endParaRPr lang="en-US" altLang="en-GB" dirty="0"/>
          </a:p>
          <a:p>
            <a:pPr marL="0" indent="0">
              <a:buNone/>
            </a:pPr>
            <a:r>
              <a:rPr lang="en-US" altLang="en-GB" dirty="0"/>
              <a:t>&lt;table&gt; creates the table.</a:t>
            </a:r>
            <a:endParaRPr lang="en-US" altLang="en-GB" dirty="0"/>
          </a:p>
          <a:p>
            <a:pPr marL="0" indent="0">
              <a:buNone/>
            </a:pPr>
            <a:r>
              <a:rPr lang="en-US" altLang="en-GB" dirty="0"/>
              <a:t>&lt;tr&gt; defines a row.</a:t>
            </a:r>
            <a:endParaRPr lang="en-US" altLang="en-GB" dirty="0"/>
          </a:p>
          <a:p>
            <a:pPr marL="0" indent="0">
              <a:buNone/>
            </a:pPr>
            <a:r>
              <a:rPr lang="en-US" altLang="en-GB" dirty="0"/>
              <a:t>&lt;th&gt; defines a table header cell (usually bold and centered by default).</a:t>
            </a:r>
            <a:endParaRPr lang="en-US" altLang="en-GB" dirty="0"/>
          </a:p>
          <a:p>
            <a:pPr marL="0" indent="0">
              <a:buNone/>
            </a:pPr>
            <a:r>
              <a:rPr lang="en-US" altLang="en-GB" dirty="0"/>
              <a:t>&lt;td&gt; defines a table data cell (regular cell).</a:t>
            </a:r>
            <a:endParaRPr lang="en-US" altLang="en-GB" dirty="0"/>
          </a:p>
          <a:p>
            <a:pPr marL="0" indent="0">
              <a:buNone/>
            </a:pPr>
            <a:endParaRPr lang="en-US" altLang="en-GB" dirty="0"/>
          </a:p>
          <a:p>
            <a:pPr marL="0" indent="0">
              <a:buNone/>
            </a:pP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508953" y="307085"/>
            <a:ext cx="7072312" cy="437515"/>
          </a:xfrm>
        </p:spPr>
        <p:txBody>
          <a:bodyPr/>
          <a:p>
            <a:r>
              <a:rPr lang="en-GB" altLang="en-US"/>
              <a:t>Creating Table</a:t>
            </a:r>
            <a:endParaRPr lang="en-GB"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9893" y="158495"/>
            <a:ext cx="7072312" cy="438582"/>
          </a:xfrm>
        </p:spPr>
        <p:txBody>
          <a:bodyPr/>
          <a:p>
            <a:endParaRPr lang="en-GB" altLang="en-US"/>
          </a:p>
        </p:txBody>
      </p:sp>
      <p:sp>
        <p:nvSpPr>
          <p:cNvPr id="3" name="Content Placeholder 2"/>
          <p:cNvSpPr>
            <a:spLocks noGrp="1"/>
          </p:cNvSpPr>
          <p:nvPr>
            <p:ph idx="1"/>
          </p:nvPr>
        </p:nvSpPr>
        <p:spPr>
          <a:xfrm>
            <a:off x="410210" y="777875"/>
            <a:ext cx="8368665" cy="3543935"/>
          </a:xfrm>
        </p:spPr>
        <p:txBody>
          <a:bodyPr/>
          <a:p>
            <a:endParaRPr lang="en-GB" altLang="en-US"/>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425"/>
            <a:ext cx="7600315" cy="544195"/>
          </a:xfrm>
        </p:spPr>
        <p:txBody>
          <a:bodyPr>
            <a:normAutofit/>
          </a:bodyPr>
          <a:lstStyle/>
          <a:p>
            <a:r>
              <a:rPr lang="en-US" altLang="en-GB" sz="2000" dirty="0">
                <a:latin typeface="Calibri" panose="020F0502020204030204" charset="0"/>
                <a:cs typeface="Calibri" panose="020F0502020204030204" charset="0"/>
              </a:rPr>
              <a:t>Introduction to Responsive Web Design with CSS3 and HTML5</a:t>
            </a:r>
            <a:endParaRPr lang="en-US" altLang="en-GB" sz="2000" dirty="0">
              <a:latin typeface="Calibri" panose="020F0502020204030204" charset="0"/>
              <a:cs typeface="Calibri" panose="020F0502020204030204" charset="0"/>
            </a:endParaRPr>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6" name="Text Box 5"/>
          <p:cNvSpPr txBox="1"/>
          <p:nvPr/>
        </p:nvSpPr>
        <p:spPr>
          <a:xfrm>
            <a:off x="508635" y="642620"/>
            <a:ext cx="7943215" cy="2175510"/>
          </a:xfrm>
          <a:prstGeom prst="rect">
            <a:avLst/>
          </a:prstGeom>
        </p:spPr>
        <p:txBody>
          <a:bodyPr wrap="square">
            <a:noAutofit/>
          </a:bodyPr>
          <a:p>
            <a:pPr fontAlgn="base">
              <a:spcBef>
                <a:spcPts val="1400"/>
              </a:spcBef>
              <a:spcAft>
                <a:spcPts val="400"/>
              </a:spcAft>
            </a:pPr>
            <a:r>
              <a:rPr lang="en-US" altLang="en-GB" sz="1600" b="0" i="0">
                <a:solidFill>
                  <a:srgbClr val="000000"/>
                </a:solidFill>
                <a:latin typeface="Arial" panose="020B0604020202020204"/>
                <a:ea typeface="Arial" panose="020B0604020202020204"/>
              </a:rPr>
              <a:t>Responsive Web Design (RWD) is a design approach that ensures </a:t>
            </a:r>
            <a:r>
              <a:rPr lang="en-US" altLang="en-GB" sz="1600" b="1" i="0">
                <a:solidFill>
                  <a:srgbClr val="000000"/>
                </a:solidFill>
                <a:latin typeface="Arial" panose="020B0604020202020204"/>
                <a:ea typeface="Arial" panose="020B0604020202020204"/>
              </a:rPr>
              <a:t>websites look and function well on all devices</a:t>
            </a:r>
            <a:r>
              <a:rPr lang="en-US" altLang="en-GB" sz="1600" b="0" i="0">
                <a:solidFill>
                  <a:srgbClr val="000000"/>
                </a:solidFill>
                <a:latin typeface="Arial" panose="020B0604020202020204"/>
                <a:ea typeface="Arial" panose="020B0604020202020204"/>
              </a:rPr>
              <a:t>, from </a:t>
            </a:r>
            <a:r>
              <a:rPr lang="en-US" altLang="en-GB" sz="1600" b="1" i="0">
                <a:solidFill>
                  <a:srgbClr val="000000"/>
                </a:solidFill>
                <a:latin typeface="Arial" panose="020B0604020202020204"/>
                <a:ea typeface="Arial" panose="020B0604020202020204"/>
              </a:rPr>
              <a:t>desktops </a:t>
            </a:r>
            <a:r>
              <a:rPr lang="en-US" altLang="en-GB" sz="1600" b="0" i="0">
                <a:solidFill>
                  <a:srgbClr val="000000"/>
                </a:solidFill>
                <a:latin typeface="Arial" panose="020B0604020202020204"/>
                <a:ea typeface="Arial" panose="020B0604020202020204"/>
              </a:rPr>
              <a:t>to </a:t>
            </a:r>
            <a:r>
              <a:rPr lang="en-US" altLang="en-GB" sz="1600" b="1" i="0">
                <a:solidFill>
                  <a:srgbClr val="000000"/>
                </a:solidFill>
                <a:latin typeface="Arial" panose="020B0604020202020204"/>
                <a:ea typeface="Arial" panose="020B0604020202020204"/>
              </a:rPr>
              <a:t>tablets </a:t>
            </a:r>
            <a:r>
              <a:rPr lang="en-US" altLang="en-GB" sz="1600" b="0" i="0">
                <a:solidFill>
                  <a:srgbClr val="000000"/>
                </a:solidFill>
                <a:latin typeface="Arial" panose="020B0604020202020204"/>
                <a:ea typeface="Arial" panose="020B0604020202020204"/>
              </a:rPr>
              <a:t>and </a:t>
            </a:r>
            <a:r>
              <a:rPr lang="en-US" altLang="en-GB" sz="1600" b="1" i="0">
                <a:solidFill>
                  <a:srgbClr val="000000"/>
                </a:solidFill>
                <a:latin typeface="Arial" panose="020B0604020202020204"/>
                <a:ea typeface="Arial" panose="020B0604020202020204"/>
              </a:rPr>
              <a:t>smartphones</a:t>
            </a:r>
            <a:r>
              <a:rPr lang="en-US" altLang="en-GB" sz="1600" b="0" i="0">
                <a:solidFill>
                  <a:srgbClr val="000000"/>
                </a:solidFill>
                <a:latin typeface="Arial" panose="020B0604020202020204"/>
                <a:ea typeface="Arial" panose="020B0604020202020204"/>
              </a:rPr>
              <a:t>. </a:t>
            </a:r>
            <a:endParaRPr lang="en-US" altLang="en-GB" sz="1600" b="0" i="0">
              <a:solidFill>
                <a:srgbClr val="000000"/>
              </a:solidFill>
              <a:latin typeface="Arial" panose="020B0604020202020204"/>
              <a:ea typeface="Arial" panose="020B0604020202020204"/>
            </a:endParaRPr>
          </a:p>
          <a:p>
            <a:pPr fontAlgn="base">
              <a:spcBef>
                <a:spcPts val="1400"/>
              </a:spcBef>
              <a:spcAft>
                <a:spcPts val="400"/>
              </a:spcAft>
            </a:pPr>
            <a:r>
              <a:rPr lang="en-US" altLang="en-GB" sz="1600" b="0" i="0">
                <a:solidFill>
                  <a:srgbClr val="000000"/>
                </a:solidFill>
                <a:latin typeface="Arial" panose="020B0604020202020204"/>
                <a:ea typeface="Arial" panose="020B0604020202020204"/>
              </a:rPr>
              <a:t>With the </a:t>
            </a:r>
            <a:r>
              <a:rPr lang="en-US" altLang="en-GB" sz="1600" b="1" i="0">
                <a:solidFill>
                  <a:srgbClr val="000000"/>
                </a:solidFill>
                <a:latin typeface="Arial" panose="020B0604020202020204"/>
                <a:ea typeface="Arial" panose="020B0604020202020204"/>
              </a:rPr>
              <a:t>increasing variety </a:t>
            </a:r>
            <a:r>
              <a:rPr lang="en-US" altLang="en-GB" sz="1600" b="0" i="0">
                <a:solidFill>
                  <a:srgbClr val="000000"/>
                </a:solidFill>
                <a:latin typeface="Arial" panose="020B0604020202020204"/>
                <a:ea typeface="Arial" panose="020B0604020202020204"/>
              </a:rPr>
              <a:t>of </a:t>
            </a:r>
            <a:r>
              <a:rPr lang="en-US" altLang="en-GB" sz="1600" b="1" i="0">
                <a:solidFill>
                  <a:srgbClr val="000000"/>
                </a:solidFill>
                <a:latin typeface="Arial" panose="020B0604020202020204"/>
                <a:ea typeface="Arial" panose="020B0604020202020204"/>
              </a:rPr>
              <a:t>screen sizes </a:t>
            </a:r>
            <a:r>
              <a:rPr lang="en-US" altLang="en-GB" sz="1600" b="0" i="0">
                <a:solidFill>
                  <a:srgbClr val="000000"/>
                </a:solidFill>
                <a:latin typeface="Arial" panose="020B0604020202020204"/>
                <a:ea typeface="Arial" panose="020B0604020202020204"/>
              </a:rPr>
              <a:t>and </a:t>
            </a:r>
            <a:r>
              <a:rPr lang="en-US" altLang="en-GB" sz="1600" b="1" i="0">
                <a:solidFill>
                  <a:srgbClr val="000000"/>
                </a:solidFill>
                <a:latin typeface="Arial" panose="020B0604020202020204"/>
                <a:ea typeface="Arial" panose="020B0604020202020204"/>
              </a:rPr>
              <a:t>resolutions</a:t>
            </a:r>
            <a:r>
              <a:rPr lang="en-US" altLang="en-GB" sz="1600" b="0" i="0">
                <a:solidFill>
                  <a:srgbClr val="000000"/>
                </a:solidFill>
                <a:latin typeface="Arial" panose="020B0604020202020204"/>
                <a:ea typeface="Arial" panose="020B0604020202020204"/>
              </a:rPr>
              <a:t>, </a:t>
            </a:r>
            <a:r>
              <a:rPr lang="en-US" altLang="en-GB" sz="1600" b="1" i="0">
                <a:solidFill>
                  <a:srgbClr val="000000"/>
                </a:solidFill>
                <a:latin typeface="Arial" panose="020B0604020202020204"/>
                <a:ea typeface="Arial" panose="020B0604020202020204"/>
              </a:rPr>
              <a:t>responsive </a:t>
            </a:r>
            <a:r>
              <a:rPr lang="en-US" altLang="en-GB" sz="1600" b="0" i="0">
                <a:solidFill>
                  <a:srgbClr val="000000"/>
                </a:solidFill>
                <a:latin typeface="Arial" panose="020B0604020202020204"/>
                <a:ea typeface="Arial" panose="020B0604020202020204"/>
              </a:rPr>
              <a:t>design has become a </a:t>
            </a:r>
            <a:r>
              <a:rPr lang="en-US" altLang="en-GB" sz="1600" b="1" i="0">
                <a:solidFill>
                  <a:srgbClr val="000000"/>
                </a:solidFill>
                <a:latin typeface="Arial" panose="020B0604020202020204"/>
                <a:ea typeface="Arial" panose="020B0604020202020204"/>
              </a:rPr>
              <a:t>standard practice in modern web development</a:t>
            </a:r>
            <a:r>
              <a:rPr lang="en-US" altLang="en-GB" sz="1600" b="0" i="0">
                <a:solidFill>
                  <a:srgbClr val="000000"/>
                </a:solidFill>
                <a:latin typeface="Arial" panose="020B0604020202020204"/>
                <a:ea typeface="Arial" panose="020B0604020202020204"/>
              </a:rPr>
              <a:t>.</a:t>
            </a:r>
            <a:endParaRPr lang="en-US" altLang="en-GB" sz="1600" b="0" i="0">
              <a:solidFill>
                <a:srgbClr val="000000"/>
              </a:solidFill>
              <a:latin typeface="Arial" panose="020B0604020202020204"/>
              <a:ea typeface="Arial" panose="020B0604020202020204"/>
            </a:endParaRPr>
          </a:p>
          <a:p>
            <a:pPr fontAlgn="base">
              <a:spcBef>
                <a:spcPts val="1400"/>
              </a:spcBef>
              <a:spcAft>
                <a:spcPts val="400"/>
              </a:spcAft>
            </a:pPr>
            <a:endParaRPr lang="en-US" altLang="en-GB" sz="1600" b="0" i="0">
              <a:solidFill>
                <a:srgbClr val="000000"/>
              </a:solidFill>
              <a:latin typeface="Arial" panose="020B0604020202020204"/>
              <a:ea typeface="Arial" panose="020B0604020202020204"/>
            </a:endParaRPr>
          </a:p>
          <a:p>
            <a:pPr fontAlgn="base">
              <a:spcBef>
                <a:spcPts val="1400"/>
              </a:spcBef>
              <a:spcAft>
                <a:spcPts val="400"/>
              </a:spcAft>
            </a:pPr>
            <a:endParaRPr lang="en-US" altLang="en-GB" sz="1600" b="0" i="0">
              <a:solidFill>
                <a:srgbClr val="000000"/>
              </a:solidFill>
              <a:latin typeface="Arial" panose="020B0604020202020204"/>
              <a:ea typeface="Arial" panose="020B0604020202020204"/>
            </a:endParaRPr>
          </a:p>
        </p:txBody>
      </p:sp>
      <p:sp>
        <p:nvSpPr>
          <p:cNvPr id="8" name="Text Box 7"/>
          <p:cNvSpPr txBox="1"/>
          <p:nvPr/>
        </p:nvSpPr>
        <p:spPr>
          <a:xfrm>
            <a:off x="508635" y="2148840"/>
            <a:ext cx="8128000" cy="1891665"/>
          </a:xfrm>
          <a:prstGeom prst="rect">
            <a:avLst/>
          </a:prstGeom>
        </p:spPr>
        <p:txBody>
          <a:bodyPr wrap="square">
            <a:spAutoFit/>
          </a:bodyPr>
          <a:p>
            <a:pPr marL="0" indent="0">
              <a:spcBef>
                <a:spcPct val="0"/>
              </a:spcBef>
              <a:spcAft>
                <a:spcPts val="300"/>
              </a:spcAft>
              <a:buFont typeface="Arial" panose="020B0604020202020204"/>
              <a:buChar char="•"/>
            </a:pPr>
            <a:r>
              <a:rPr sz="1600" b="0" i="0">
                <a:solidFill>
                  <a:srgbClr val="404040"/>
                </a:solidFill>
                <a:latin typeface="Inter"/>
                <a:ea typeface="Inter"/>
              </a:rPr>
              <a:t>Key Principles</a:t>
            </a:r>
            <a:r>
              <a:rPr lang="en-GB" sz="1600" b="0" i="0">
                <a:solidFill>
                  <a:srgbClr val="404040"/>
                </a:solidFill>
                <a:latin typeface="Inter"/>
                <a:ea typeface="Inter"/>
              </a:rPr>
              <a:t>( </a:t>
            </a:r>
            <a:r>
              <a:rPr lang="en-US" altLang="en-GB" sz="1600" b="0" i="0">
                <a:solidFill>
                  <a:srgbClr val="404040"/>
                </a:solidFill>
                <a:latin typeface="Inter"/>
                <a:ea typeface="Inter"/>
              </a:rPr>
              <a:t>Core Concepts of Responsive Design</a:t>
            </a:r>
            <a:r>
              <a:rPr lang="en-GB" altLang="en-US" sz="1600" b="0" i="0">
                <a:solidFill>
                  <a:srgbClr val="404040"/>
                </a:solidFill>
                <a:latin typeface="Inter"/>
                <a:ea typeface="Inter"/>
              </a:rPr>
              <a:t> ):</a:t>
            </a:r>
            <a:endParaRPr lang="en-GB" altLang="en-US" sz="1600" b="0" i="0">
              <a:solidFill>
                <a:srgbClr val="404040"/>
              </a:solidFill>
              <a:latin typeface="Inter"/>
              <a:ea typeface="Inter"/>
            </a:endParaRPr>
          </a:p>
          <a:p>
            <a:pPr marL="0" indent="0">
              <a:spcBef>
                <a:spcPct val="0"/>
              </a:spcBef>
              <a:spcAft>
                <a:spcPts val="300"/>
              </a:spcAft>
              <a:buFont typeface="Arial" panose="020B0604020202020204"/>
              <a:buChar char="•"/>
            </a:pPr>
            <a:endParaRPr lang="en-US" altLang="en-GB" sz="1600" b="0" i="0">
              <a:solidFill>
                <a:srgbClr val="404040"/>
              </a:solidFill>
              <a:latin typeface="Inter"/>
              <a:ea typeface="Inter"/>
            </a:endParaRPr>
          </a:p>
          <a:p>
            <a:pPr marL="0" lvl="1" indent="0">
              <a:spcBef>
                <a:spcPct val="0"/>
              </a:spcBef>
              <a:spcAft>
                <a:spcPct val="0"/>
              </a:spcAft>
              <a:buFont typeface="Arial" panose="020B0604020202020204"/>
              <a:buChar char="◦"/>
            </a:pPr>
            <a:r>
              <a:rPr sz="1600" b="0" i="0">
                <a:solidFill>
                  <a:srgbClr val="404040"/>
                </a:solidFill>
                <a:latin typeface="Inter"/>
                <a:ea typeface="Inter"/>
              </a:rPr>
              <a:t>Fluid Grids: Layouts are designed using relative units (like percentages) instead of fixed units (like pixels).</a:t>
            </a:r>
            <a:endParaRPr sz="1600" b="0" i="0">
              <a:solidFill>
                <a:srgbClr val="404040"/>
              </a:solidFill>
              <a:latin typeface="Inter"/>
              <a:ea typeface="Inter"/>
            </a:endParaRPr>
          </a:p>
          <a:p>
            <a:pPr marL="0" lvl="1" indent="0">
              <a:spcBef>
                <a:spcPct val="0"/>
              </a:spcBef>
              <a:spcAft>
                <a:spcPct val="0"/>
              </a:spcAft>
              <a:buFont typeface="Arial" panose="020B0604020202020204"/>
              <a:buChar char="◦"/>
            </a:pPr>
            <a:r>
              <a:rPr sz="1600" b="0" i="0">
                <a:solidFill>
                  <a:srgbClr val="404040"/>
                </a:solidFill>
                <a:latin typeface="Inter"/>
                <a:ea typeface="Inter"/>
              </a:rPr>
              <a:t>Flexible Images: Images scale to fit the size of their container.</a:t>
            </a:r>
            <a:endParaRPr sz="1600" b="0" i="0">
              <a:solidFill>
                <a:srgbClr val="404040"/>
              </a:solidFill>
              <a:latin typeface="Inter"/>
              <a:ea typeface="Inter"/>
            </a:endParaRPr>
          </a:p>
          <a:p>
            <a:pPr marL="0" lvl="1" indent="0">
              <a:spcBef>
                <a:spcPct val="0"/>
              </a:spcBef>
              <a:spcAft>
                <a:spcPct val="0"/>
              </a:spcAft>
              <a:buFont typeface="Arial" panose="020B0604020202020204"/>
              <a:buChar char="◦"/>
            </a:pPr>
            <a:r>
              <a:rPr sz="1600" b="0" i="0">
                <a:solidFill>
                  <a:srgbClr val="404040"/>
                </a:solidFill>
                <a:latin typeface="Inter"/>
                <a:ea typeface="Inter"/>
              </a:rPr>
              <a:t>Media Queries: CSS rules are applied conditionally based on the device's screen size, resolution, or orientation.</a:t>
            </a:r>
            <a:endParaRPr sz="1600" b="0" i="0">
              <a:solidFill>
                <a:srgbClr val="404040"/>
              </a:solidFill>
              <a:latin typeface="Inter"/>
              <a:ea typeface="Inter"/>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3448" y="277240"/>
            <a:ext cx="7072312" cy="437515"/>
          </a:xfrm>
        </p:spPr>
        <p:txBody>
          <a:bodyPr/>
          <a:p>
            <a:r>
              <a:rPr lang="en-US" altLang="en-GB"/>
              <a:t>Why is Responsive Design Important?</a:t>
            </a:r>
            <a:endParaRPr lang="en-US" altLang="en-GB"/>
          </a:p>
        </p:txBody>
      </p:sp>
      <p:sp>
        <p:nvSpPr>
          <p:cNvPr id="3" name="Content Placeholder 2"/>
          <p:cNvSpPr>
            <a:spLocks noGrp="1"/>
          </p:cNvSpPr>
          <p:nvPr>
            <p:ph idx="1"/>
          </p:nvPr>
        </p:nvSpPr>
        <p:spPr/>
        <p:txBody>
          <a:bodyPr/>
          <a:p>
            <a:r>
              <a:rPr lang="en-US" altLang="en-GB"/>
              <a:t>Improved User Experience</a:t>
            </a:r>
            <a:r>
              <a:rPr lang="en-GB" altLang="en-US"/>
              <a:t> - </a:t>
            </a:r>
            <a:r>
              <a:rPr lang="en-US" altLang="en-GB"/>
              <a:t>seamless experience across devices</a:t>
            </a:r>
            <a:endParaRPr lang="en-US" altLang="en-GB"/>
          </a:p>
          <a:p>
            <a:r>
              <a:rPr lang="en-US" altLang="en-GB"/>
              <a:t>SEO Benefits</a:t>
            </a:r>
            <a:r>
              <a:rPr lang="en-GB" altLang="en-US"/>
              <a:t> - </a:t>
            </a:r>
            <a:r>
              <a:rPr lang="en-US" altLang="en-GB"/>
              <a:t>Google prioritizes mobile-friendly websites in search results</a:t>
            </a:r>
            <a:endParaRPr lang="en-US" altLang="en-GB"/>
          </a:p>
          <a:p>
            <a:r>
              <a:rPr lang="en-US" altLang="en-GB"/>
              <a:t>Cost-Effective</a:t>
            </a:r>
            <a:r>
              <a:rPr lang="en-GB" altLang="en-US"/>
              <a:t> - </a:t>
            </a:r>
            <a:r>
              <a:rPr lang="en-US" altLang="en-GB"/>
              <a:t>Maintain a single website instead of separate ones for desktop and mobile</a:t>
            </a:r>
            <a:endParaRPr lang="en-US" altLang="en-GB"/>
          </a:p>
          <a:p>
            <a:r>
              <a:rPr lang="en-US" altLang="en-GB"/>
              <a:t>Future-Proof</a:t>
            </a:r>
            <a:r>
              <a:rPr lang="en-GB" altLang="en-US"/>
              <a:t> - </a:t>
            </a:r>
            <a:r>
              <a:rPr lang="en-US" altLang="en-GB"/>
              <a:t>Adapts to new devices and screen sizes</a:t>
            </a:r>
            <a:endParaRPr lang="en-US" altLang="en-GB"/>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4553" y="159130"/>
            <a:ext cx="7072312" cy="437515"/>
          </a:xfrm>
        </p:spPr>
        <p:txBody>
          <a:bodyPr/>
          <a:p>
            <a:r>
              <a:rPr lang="en-US" altLang="en-GB"/>
              <a:t>Core Concepts of Responsive Design</a:t>
            </a:r>
            <a:endParaRPr lang="en-US" altLang="en-GB"/>
          </a:p>
        </p:txBody>
      </p:sp>
      <p:sp>
        <p:nvSpPr>
          <p:cNvPr id="3" name="Content Placeholder 2"/>
          <p:cNvSpPr>
            <a:spLocks noGrp="1"/>
          </p:cNvSpPr>
          <p:nvPr>
            <p:ph idx="1"/>
          </p:nvPr>
        </p:nvSpPr>
        <p:spPr>
          <a:xfrm>
            <a:off x="864553" y="703217"/>
            <a:ext cx="7072312" cy="3171045"/>
          </a:xfrm>
        </p:spPr>
        <p:txBody>
          <a:bodyPr/>
          <a:p>
            <a:r>
              <a:rPr lang="en-US" altLang="en-GB"/>
              <a:t>Fluid Grids</a:t>
            </a:r>
            <a:endParaRPr lang="en-US" altLang="en-GB"/>
          </a:p>
          <a:p>
            <a:pPr marL="0" indent="0">
              <a:buNone/>
            </a:pPr>
            <a:r>
              <a:rPr lang="en-US" altLang="en-GB"/>
              <a:t>.container {</a:t>
            </a:r>
            <a:endParaRPr lang="en-US" altLang="en-GB"/>
          </a:p>
          <a:p>
            <a:pPr marL="0" indent="0">
              <a:buNone/>
            </a:pPr>
            <a:r>
              <a:rPr lang="en-US" altLang="en-GB"/>
              <a:t>  width: 90%; /* Takes 90% of the parent container */</a:t>
            </a:r>
            <a:endParaRPr lang="en-US" altLang="en-GB"/>
          </a:p>
          <a:p>
            <a:pPr marL="0" indent="0">
              <a:buNone/>
            </a:pPr>
            <a:r>
              <a:rPr lang="en-US" altLang="en-GB"/>
              <a:t>  margin: 0 auto; /* Centers the container */</a:t>
            </a:r>
            <a:endParaRPr lang="en-US" altLang="en-GB"/>
          </a:p>
          <a:p>
            <a:pPr marL="0" indent="0">
              <a:buNone/>
            </a:pPr>
            <a:r>
              <a:rPr lang="en-US" altLang="en-GB"/>
              <a:t>}</a:t>
            </a:r>
            <a:endParaRPr lang="en-US" altLang="en-GB"/>
          </a:p>
          <a:p>
            <a:pPr marL="0" indent="0">
              <a:buNone/>
            </a:pPr>
            <a:r>
              <a:rPr lang="en-US" altLang="en-GB"/>
              <a:t>.column {</a:t>
            </a:r>
            <a:endParaRPr lang="en-US" altLang="en-GB"/>
          </a:p>
          <a:p>
            <a:pPr marL="0" indent="0">
              <a:buNone/>
            </a:pPr>
            <a:r>
              <a:rPr lang="en-US" altLang="en-GB"/>
              <a:t>  width: 48%; /* Two columns with a small gap */</a:t>
            </a:r>
            <a:endParaRPr lang="en-US" altLang="en-GB"/>
          </a:p>
          <a:p>
            <a:pPr marL="0" indent="0">
              <a:buNone/>
            </a:pPr>
            <a:r>
              <a:rPr lang="en-US" altLang="en-GB"/>
              <a:t>  float: left;</a:t>
            </a:r>
            <a:endParaRPr lang="en-US" altLang="en-GB"/>
          </a:p>
          <a:p>
            <a:pPr marL="0" indent="0">
              <a:buNone/>
            </a:pPr>
            <a:r>
              <a:rPr lang="en-US" altLang="en-GB"/>
              <a:t>  margin: 1%;</a:t>
            </a:r>
            <a:endParaRPr lang="en-US" altLang="en-GB"/>
          </a:p>
          <a:p>
            <a:pPr marL="0" indent="0">
              <a:buNone/>
            </a:pPr>
            <a:r>
              <a:rPr lang="en-US" altLang="en-GB"/>
              <a:t>}</a:t>
            </a:r>
            <a:endParaRPr lang="en-US" altLang="en-GB"/>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38213" y="-255"/>
            <a:ext cx="7072312" cy="437515"/>
          </a:xfrm>
        </p:spPr>
        <p:txBody>
          <a:bodyPr/>
          <a:p>
            <a:r>
              <a:rPr altLang="en-GB">
                <a:sym typeface="+mn-ea"/>
              </a:rPr>
              <a:t>Core Concepts of Responsive Design</a:t>
            </a:r>
            <a:endParaRPr lang="en-GB" altLang="en-US"/>
          </a:p>
        </p:txBody>
      </p:sp>
      <p:sp>
        <p:nvSpPr>
          <p:cNvPr id="3" name="Content Placeholder 2"/>
          <p:cNvSpPr>
            <a:spLocks noGrp="1"/>
          </p:cNvSpPr>
          <p:nvPr>
            <p:ph idx="1"/>
          </p:nvPr>
        </p:nvSpPr>
        <p:spPr>
          <a:xfrm>
            <a:off x="938213" y="530497"/>
            <a:ext cx="7072312" cy="3171045"/>
          </a:xfrm>
        </p:spPr>
        <p:txBody>
          <a:bodyPr/>
          <a:p>
            <a:r>
              <a:rPr lang="en-US" altLang="en-GB"/>
              <a:t>Flexible Images</a:t>
            </a:r>
            <a:r>
              <a:rPr lang="en-GB" altLang="en-US"/>
              <a:t>  - </a:t>
            </a:r>
            <a:r>
              <a:rPr lang="en-US" altLang="en-GB"/>
              <a:t>images scale with the container using max-width: 100%</a:t>
            </a:r>
            <a:endParaRPr lang="en-US" altLang="en-GB"/>
          </a:p>
          <a:p>
            <a:endParaRPr lang="en-US" altLang="en-GB"/>
          </a:p>
          <a:p>
            <a:pPr marL="0" indent="0">
              <a:buNone/>
            </a:pPr>
            <a:r>
              <a:rPr lang="en-US" altLang="en-GB"/>
              <a:t>img {</a:t>
            </a:r>
            <a:endParaRPr lang="en-US" altLang="en-GB"/>
          </a:p>
          <a:p>
            <a:pPr marL="0" indent="0">
              <a:buNone/>
            </a:pPr>
            <a:r>
              <a:rPr lang="en-US" altLang="en-GB"/>
              <a:t>  max-width: 100%;</a:t>
            </a:r>
            <a:endParaRPr lang="en-US" altLang="en-GB"/>
          </a:p>
          <a:p>
            <a:pPr marL="0" indent="0">
              <a:buNone/>
            </a:pPr>
            <a:r>
              <a:rPr lang="en-US" altLang="en-GB"/>
              <a:t>  height: auto; /* Maintains aspect ratio */</a:t>
            </a:r>
            <a:endParaRPr lang="en-US" altLang="en-GB"/>
          </a:p>
          <a:p>
            <a:pPr marL="0" indent="0">
              <a:buNone/>
            </a:pPr>
            <a:r>
              <a:rPr lang="en-US" altLang="en-GB"/>
              <a:t>}</a:t>
            </a:r>
            <a:endParaRPr lang="en-US" altLang="en-GB"/>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6148" y="158495"/>
            <a:ext cx="7072312" cy="437515"/>
          </a:xfrm>
        </p:spPr>
        <p:txBody>
          <a:bodyPr/>
          <a:p>
            <a:r>
              <a:rPr altLang="en-GB">
                <a:sym typeface="+mn-ea"/>
              </a:rPr>
              <a:t>Core Concepts of Responsive Design</a:t>
            </a:r>
            <a:endParaRPr lang="en-GB" altLang="en-US"/>
          </a:p>
        </p:txBody>
      </p:sp>
      <p:sp>
        <p:nvSpPr>
          <p:cNvPr id="3" name="Content Placeholder 2"/>
          <p:cNvSpPr>
            <a:spLocks noGrp="1"/>
          </p:cNvSpPr>
          <p:nvPr>
            <p:ph idx="1"/>
          </p:nvPr>
        </p:nvSpPr>
        <p:spPr>
          <a:xfrm>
            <a:off x="926148" y="727347"/>
            <a:ext cx="7072312" cy="3171045"/>
          </a:xfrm>
        </p:spPr>
        <p:txBody>
          <a:bodyPr/>
          <a:p>
            <a:r>
              <a:rPr lang="en-US" altLang="en-GB"/>
              <a:t>Media Queries</a:t>
            </a:r>
            <a:r>
              <a:rPr lang="en-GB" altLang="en-US"/>
              <a:t> -  </a:t>
            </a:r>
            <a:r>
              <a:rPr lang="en-US" altLang="en-GB"/>
              <a:t>Media queries allow you to apply CSS rules based on specific conditions, such as screen width, height, or orientation.</a:t>
            </a:r>
            <a:endParaRPr lang="en-US" altLang="en-GB"/>
          </a:p>
          <a:p>
            <a:endParaRPr lang="en-US" altLang="en-GB"/>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GB" altLang="en-US" dirty="0"/>
              <a:t> table, tr , th , td tags &amp; usage</a:t>
            </a:r>
            <a:endParaRPr lang="en-GB" altLang="en-US" dirty="0"/>
          </a:p>
        </p:txBody>
      </p:sp>
      <p:sp>
        <p:nvSpPr>
          <p:cNvPr id="3" name="Content Placeholder 2"/>
          <p:cNvSpPr>
            <a:spLocks noGrp="1"/>
          </p:cNvSpPr>
          <p:nvPr>
            <p:ph idx="1"/>
          </p:nvPr>
        </p:nvSpPr>
        <p:spPr>
          <a:xfrm>
            <a:off x="508635" y="642620"/>
            <a:ext cx="7149465" cy="3951605"/>
          </a:xfrm>
        </p:spPr>
        <p:txBody>
          <a:bodyPr>
            <a:noAutofit/>
          </a:bodyPr>
          <a:lstStyle/>
          <a:p>
            <a:pPr>
              <a:buNone/>
            </a:pPr>
            <a:r>
              <a:rPr lang="en-US" altLang="en-GB" sz="1400" dirty="0">
                <a:latin typeface="Calibri" panose="020F0502020204030204" charset="0"/>
                <a:cs typeface="Calibri" panose="020F0502020204030204" charset="0"/>
              </a:rPr>
              <a:t>&lt;table border="1"&gt;</a:t>
            </a:r>
            <a:r>
              <a:rPr lang="en-GB" altLang="en-US" sz="1400" dirty="0">
                <a:latin typeface="Calibri" panose="020F0502020204030204" charset="0"/>
                <a:cs typeface="Calibri" panose="020F0502020204030204" charset="0"/>
              </a:rPr>
              <a:t>   ..... </a:t>
            </a:r>
            <a:r>
              <a:rPr lang="en-US" altLang="en-GB" sz="1400" dirty="0">
                <a:latin typeface="Calibri" panose="020F0502020204030204" charset="0"/>
                <a:cs typeface="Calibri" panose="020F0502020204030204" charset="0"/>
              </a:rPr>
              <a:t>&lt;</a:t>
            </a:r>
            <a:r>
              <a:rPr lang="en-GB" altLang="en-US" sz="1400" dirty="0">
                <a:latin typeface="Calibri" panose="020F0502020204030204" charset="0"/>
                <a:cs typeface="Calibri" panose="020F0502020204030204" charset="0"/>
              </a:rPr>
              <a:t>/</a:t>
            </a:r>
            <a:r>
              <a:rPr lang="en-US" altLang="en-GB" sz="1400" dirty="0">
                <a:latin typeface="Calibri" panose="020F0502020204030204" charset="0"/>
                <a:cs typeface="Calibri" panose="020F0502020204030204" charset="0"/>
              </a:rPr>
              <a:t>table&gt;</a:t>
            </a:r>
            <a:endParaRPr lang="en-US" altLang="en-GB" sz="1400" dirty="0">
              <a:latin typeface="Calibri" panose="020F0502020204030204" charset="0"/>
              <a:cs typeface="Calibri" panose="020F0502020204030204" charset="0"/>
            </a:endParaRPr>
          </a:p>
          <a:p>
            <a:pPr>
              <a:buNone/>
            </a:pPr>
            <a:r>
              <a:rPr lang="en-US" altLang="en-GB" sz="1400" dirty="0">
                <a:latin typeface="Calibri" panose="020F0502020204030204" charset="0"/>
                <a:cs typeface="Calibri" panose="020F0502020204030204" charset="0"/>
              </a:rPr>
              <a:t> &lt;</a:t>
            </a:r>
            <a:r>
              <a:rPr lang="en-US" altLang="en-GB" sz="1400" b="1" dirty="0">
                <a:latin typeface="Calibri" panose="020F0502020204030204" charset="0"/>
                <a:cs typeface="Calibri" panose="020F0502020204030204" charset="0"/>
              </a:rPr>
              <a:t>tr</a:t>
            </a:r>
            <a:r>
              <a:rPr lang="en-US" altLang="en-GB" sz="1400" dirty="0">
                <a:latin typeface="Calibri" panose="020F0502020204030204" charset="0"/>
                <a:cs typeface="Calibri" panose="020F0502020204030204" charset="0"/>
              </a:rPr>
              <a:t>&gt;</a:t>
            </a:r>
            <a:endParaRPr lang="en-US" altLang="en-GB" sz="1400" dirty="0">
              <a:latin typeface="Calibri" panose="020F0502020204030204" charset="0"/>
              <a:cs typeface="Calibri" panose="020F0502020204030204" charset="0"/>
            </a:endParaRPr>
          </a:p>
          <a:p>
            <a:pPr>
              <a:buNone/>
            </a:pPr>
            <a:r>
              <a:rPr lang="en-US" altLang="en-GB" sz="1400" dirty="0">
                <a:latin typeface="Calibri" panose="020F0502020204030204" charset="0"/>
                <a:cs typeface="Calibri" panose="020F0502020204030204" charset="0"/>
              </a:rPr>
              <a:t>        &lt;th&gt;Header 1&lt;/th&gt;</a:t>
            </a:r>
            <a:endParaRPr lang="en-US" altLang="en-GB" sz="1400" dirty="0">
              <a:latin typeface="Calibri" panose="020F0502020204030204" charset="0"/>
              <a:cs typeface="Calibri" panose="020F0502020204030204" charset="0"/>
            </a:endParaRPr>
          </a:p>
          <a:p>
            <a:pPr>
              <a:buNone/>
            </a:pPr>
            <a:r>
              <a:rPr lang="en-GB" altLang="en-US" sz="1400" dirty="0">
                <a:latin typeface="Calibri" panose="020F0502020204030204" charset="0"/>
                <a:cs typeface="Calibri" panose="020F0502020204030204" charset="0"/>
              </a:rPr>
              <a:t>   </a:t>
            </a:r>
            <a:r>
              <a:rPr lang="en-US" altLang="en-GB" sz="1400" dirty="0">
                <a:latin typeface="Calibri" panose="020F0502020204030204" charset="0"/>
                <a:cs typeface="Calibri" panose="020F0502020204030204" charset="0"/>
              </a:rPr>
              <a:t>     &lt;th&gt;Header 2&lt;/th&gt;</a:t>
            </a:r>
            <a:endParaRPr lang="en-US" altLang="en-GB" sz="1400" dirty="0">
              <a:latin typeface="Calibri" panose="020F0502020204030204" charset="0"/>
              <a:cs typeface="Calibri" panose="020F0502020204030204" charset="0"/>
            </a:endParaRPr>
          </a:p>
          <a:p>
            <a:pPr>
              <a:buNone/>
            </a:pPr>
            <a:r>
              <a:rPr lang="en-US" altLang="en-GB" sz="1400" dirty="0">
                <a:latin typeface="Calibri" panose="020F0502020204030204" charset="0"/>
                <a:cs typeface="Calibri" panose="020F0502020204030204" charset="0"/>
              </a:rPr>
              <a:t>        &lt;th&gt;Header 3&lt;/th&gt;</a:t>
            </a:r>
            <a:endParaRPr lang="en-US" altLang="en-GB" sz="1400" dirty="0">
              <a:latin typeface="Calibri" panose="020F0502020204030204" charset="0"/>
              <a:cs typeface="Calibri" panose="020F0502020204030204" charset="0"/>
            </a:endParaRPr>
          </a:p>
          <a:p>
            <a:pPr>
              <a:buNone/>
            </a:pPr>
            <a:r>
              <a:rPr lang="en-US" altLang="en-GB" sz="1400" dirty="0">
                <a:latin typeface="Calibri" panose="020F0502020204030204" charset="0"/>
                <a:cs typeface="Calibri" panose="020F0502020204030204" charset="0"/>
              </a:rPr>
              <a:t> &lt;/tr&gt;</a:t>
            </a:r>
            <a:endParaRPr lang="en-US" altLang="en-GB" sz="1400" dirty="0">
              <a:latin typeface="Calibri" panose="020F0502020204030204" charset="0"/>
              <a:cs typeface="Calibri" panose="020F0502020204030204" charset="0"/>
            </a:endParaRPr>
          </a:p>
          <a:p>
            <a:pPr>
              <a:buNone/>
            </a:pPr>
            <a:endParaRPr lang="en-US" altLang="en-GB" sz="1400" dirty="0">
              <a:latin typeface="Calibri" panose="020F0502020204030204" charset="0"/>
              <a:cs typeface="Calibri" panose="020F0502020204030204" charset="0"/>
            </a:endParaRPr>
          </a:p>
          <a:p>
            <a:pPr>
              <a:buNone/>
            </a:pPr>
            <a:r>
              <a:rPr lang="en-US" altLang="en-GB" sz="1400" dirty="0">
                <a:latin typeface="Calibri" panose="020F0502020204030204" charset="0"/>
                <a:cs typeface="Calibri" panose="020F0502020204030204" charset="0"/>
              </a:rPr>
              <a:t>&lt;tr&gt;</a:t>
            </a:r>
            <a:endParaRPr lang="en-US" altLang="en-GB" sz="1400" dirty="0">
              <a:latin typeface="Calibri" panose="020F0502020204030204" charset="0"/>
              <a:cs typeface="Calibri" panose="020F0502020204030204" charset="0"/>
            </a:endParaRPr>
          </a:p>
          <a:p>
            <a:pPr>
              <a:buNone/>
            </a:pPr>
            <a:r>
              <a:rPr lang="en-US" altLang="en-GB" sz="1400" dirty="0">
                <a:latin typeface="Calibri" panose="020F0502020204030204" charset="0"/>
                <a:cs typeface="Calibri" panose="020F0502020204030204" charset="0"/>
              </a:rPr>
              <a:t>                &lt;td&gt;Row 1, Cell 1&lt;/td&gt;</a:t>
            </a:r>
            <a:endParaRPr lang="en-US" altLang="en-GB" sz="1400" dirty="0">
              <a:latin typeface="Calibri" panose="020F0502020204030204" charset="0"/>
              <a:cs typeface="Calibri" panose="020F0502020204030204" charset="0"/>
            </a:endParaRPr>
          </a:p>
          <a:p>
            <a:pPr>
              <a:buNone/>
            </a:pPr>
            <a:r>
              <a:rPr lang="en-US" altLang="en-GB" sz="1400" dirty="0">
                <a:latin typeface="Calibri" panose="020F0502020204030204" charset="0"/>
                <a:cs typeface="Calibri" panose="020F0502020204030204" charset="0"/>
              </a:rPr>
              <a:t>                &lt;td&gt;Row 1, Cell 2&lt;/td&gt;</a:t>
            </a:r>
            <a:endParaRPr lang="en-US" altLang="en-GB" sz="1400" dirty="0">
              <a:latin typeface="Calibri" panose="020F0502020204030204" charset="0"/>
              <a:cs typeface="Calibri" panose="020F0502020204030204" charset="0"/>
            </a:endParaRPr>
          </a:p>
          <a:p>
            <a:pPr>
              <a:buNone/>
            </a:pPr>
            <a:r>
              <a:rPr lang="en-US" altLang="en-GB" sz="1400" dirty="0">
                <a:latin typeface="Calibri" panose="020F0502020204030204" charset="0"/>
                <a:cs typeface="Calibri" panose="020F0502020204030204" charset="0"/>
              </a:rPr>
              <a:t>                &lt;td&gt;Row 1, Cell 3&lt;/td&gt;</a:t>
            </a:r>
            <a:endParaRPr lang="en-US" altLang="en-GB" sz="1400" dirty="0">
              <a:latin typeface="Calibri" panose="020F0502020204030204" charset="0"/>
              <a:cs typeface="Calibri" panose="020F0502020204030204" charset="0"/>
            </a:endParaRPr>
          </a:p>
          <a:p>
            <a:pPr>
              <a:buNone/>
            </a:pPr>
            <a:r>
              <a:rPr lang="en-US" altLang="en-GB" sz="1400" dirty="0">
                <a:latin typeface="Calibri" panose="020F0502020204030204" charset="0"/>
                <a:cs typeface="Calibri" panose="020F0502020204030204" charset="0"/>
              </a:rPr>
              <a:t>  &lt;/tr&gt;</a:t>
            </a:r>
            <a:endParaRPr lang="en-US" altLang="en-GB" sz="1400" dirty="0">
              <a:latin typeface="Calibri" panose="020F0502020204030204" charset="0"/>
              <a:cs typeface="Calibri" panose="020F0502020204030204" charset="0"/>
            </a:endParaRPr>
          </a:p>
          <a:p>
            <a:pPr>
              <a:buNone/>
            </a:pPr>
            <a:endParaRPr lang="en-US" altLang="en-GB" sz="800" dirty="0">
              <a:latin typeface="Calibri" panose="020F0502020204030204" charset="0"/>
              <a:cs typeface="Calibri" panose="020F0502020204030204" charset="0"/>
            </a:endParaRPr>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GB" altLang="en-US" dirty="0"/>
              <a:t>html code</a:t>
            </a:r>
            <a:endParaRPr lang="en-GB" altLang="en-US"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graphicFrame>
        <p:nvGraphicFramePr>
          <p:cNvPr id="8" name="Object 7">
            <a:hlinkClick r:id="" action="ppaction://ole?verb="/>
          </p:cNvPr>
          <p:cNvGraphicFramePr>
            <a:graphicFrameLocks noChangeAspect="1"/>
          </p:cNvGraphicFramePr>
          <p:nvPr/>
        </p:nvGraphicFramePr>
        <p:xfrm>
          <a:off x="1657350" y="685800"/>
          <a:ext cx="5598795" cy="3622675"/>
        </p:xfrm>
        <a:graphic>
          <a:graphicData uri="http://schemas.openxmlformats.org/presentationml/2006/ole">
            <mc:AlternateContent xmlns:mc="http://schemas.openxmlformats.org/markup-compatibility/2006">
              <mc:Choice xmlns:v="urn:schemas-microsoft-com:vml" Requires="v">
                <p:oleObj spid="_x0000_s1027" name="" showAsIcon="1" r:id="rId1" imgW="971550" imgH="628650" progId="Package">
                  <p:embed/>
                </p:oleObj>
              </mc:Choice>
              <mc:Fallback>
                <p:oleObj name="" showAsIcon="1" r:id="rId1" imgW="971550" imgH="628650" progId="Package">
                  <p:embed/>
                  <p:pic>
                    <p:nvPicPr>
                      <p:cNvPr id="0" name="Picture 1026"/>
                      <p:cNvPicPr/>
                      <p:nvPr/>
                    </p:nvPicPr>
                    <p:blipFill>
                      <a:blip r:embed="rId2"/>
                      <a:stretch>
                        <a:fillRect/>
                      </a:stretch>
                    </p:blipFill>
                    <p:spPr>
                      <a:xfrm>
                        <a:off x="1657350" y="685800"/>
                        <a:ext cx="5598795" cy="3622675"/>
                      </a:xfrm>
                      <a:prstGeom prst="rect">
                        <a:avLst/>
                      </a:prstGeom>
                    </p:spPr>
                  </p:pic>
                </p:oleObj>
              </mc:Fallback>
            </mc:AlternateContent>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US" altLang="en-GB" dirty="0"/>
              <a:t>Creating lists in HTML</a:t>
            </a:r>
            <a:endParaRPr lang="en-US" altLang="en-GB" dirty="0"/>
          </a:p>
        </p:txBody>
      </p:sp>
      <p:sp>
        <p:nvSpPr>
          <p:cNvPr id="3" name="Content Placeholder 2"/>
          <p:cNvSpPr>
            <a:spLocks noGrp="1"/>
          </p:cNvSpPr>
          <p:nvPr>
            <p:ph idx="1"/>
          </p:nvPr>
        </p:nvSpPr>
        <p:spPr>
          <a:xfrm>
            <a:off x="508635" y="642620"/>
            <a:ext cx="7149465" cy="3951605"/>
          </a:xfrm>
        </p:spPr>
        <p:txBody>
          <a:bodyPr>
            <a:noAutofit/>
          </a:bodyPr>
          <a:lstStyle/>
          <a:p>
            <a:pPr>
              <a:buNone/>
            </a:pPr>
            <a:r>
              <a:rPr lang="en-US" altLang="en-GB" sz="2400" dirty="0">
                <a:latin typeface="Calibri" panose="020F0502020204030204" charset="0"/>
                <a:cs typeface="Calibri" panose="020F0502020204030204" charset="0"/>
              </a:rPr>
              <a:t>There are two main types of lists: </a:t>
            </a:r>
            <a:endParaRPr lang="en-US" altLang="en-GB" sz="2400" dirty="0">
              <a:latin typeface="Calibri" panose="020F0502020204030204" charset="0"/>
              <a:cs typeface="Calibri" panose="020F0502020204030204" charset="0"/>
            </a:endParaRPr>
          </a:p>
          <a:p>
            <a:pPr>
              <a:buNone/>
            </a:pPr>
            <a:r>
              <a:rPr lang="en-US" altLang="en-GB" sz="2400" dirty="0">
                <a:latin typeface="Calibri" panose="020F0502020204030204" charset="0"/>
                <a:cs typeface="Calibri" panose="020F0502020204030204" charset="0"/>
              </a:rPr>
              <a:t>unordered lists (bulleted lists) and </a:t>
            </a:r>
            <a:endParaRPr lang="en-US" altLang="en-GB" sz="2400" dirty="0">
              <a:latin typeface="Calibri" panose="020F0502020204030204" charset="0"/>
              <a:cs typeface="Calibri" panose="020F0502020204030204" charset="0"/>
            </a:endParaRPr>
          </a:p>
          <a:p>
            <a:pPr>
              <a:buNone/>
            </a:pPr>
            <a:r>
              <a:rPr lang="en-US" altLang="en-GB" sz="2400" dirty="0">
                <a:latin typeface="Calibri" panose="020F0502020204030204" charset="0"/>
                <a:cs typeface="Calibri" panose="020F0502020204030204" charset="0"/>
              </a:rPr>
              <a:t>ordered lists (numbered lists)</a:t>
            </a:r>
            <a:endParaRPr lang="en-US" altLang="en-GB" sz="24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&lt;ul&gt;</a:t>
            </a:r>
            <a:endParaRPr lang="en-US" altLang="en-GB"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        &lt;li&gt;Apple&lt;/li&gt;</a:t>
            </a:r>
            <a:endParaRPr lang="en-US" altLang="en-GB"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        &lt;li&gt;Banana&lt;/li&gt;</a:t>
            </a:r>
            <a:endParaRPr lang="en-US" altLang="en-GB"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        &lt;li&gt;Orange&lt;/li&gt;</a:t>
            </a:r>
            <a:endParaRPr lang="en-US" altLang="en-GB"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        &lt;li&gt;Grapes&lt;/li&gt;</a:t>
            </a:r>
            <a:endParaRPr lang="en-US" altLang="en-GB"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  &lt;/ul&gt; </a:t>
            </a:r>
            <a:endParaRPr lang="en-US" altLang="en-GB" sz="2000" dirty="0">
              <a:latin typeface="Calibri" panose="020F0502020204030204" charset="0"/>
              <a:cs typeface="Calibri" panose="020F0502020204030204" charset="0"/>
            </a:endParaRPr>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US" altLang="en-GB" dirty="0"/>
              <a:t>Creating lists in HTML</a:t>
            </a:r>
            <a:endParaRPr lang="en-US" altLang="en-GB" dirty="0"/>
          </a:p>
        </p:txBody>
      </p:sp>
      <p:sp>
        <p:nvSpPr>
          <p:cNvPr id="3" name="Content Placeholder 2"/>
          <p:cNvSpPr>
            <a:spLocks noGrp="1"/>
          </p:cNvSpPr>
          <p:nvPr>
            <p:ph idx="1"/>
          </p:nvPr>
        </p:nvSpPr>
        <p:spPr>
          <a:xfrm>
            <a:off x="508635" y="642620"/>
            <a:ext cx="7149465" cy="3951605"/>
          </a:xfrm>
        </p:spPr>
        <p:txBody>
          <a:bodyPr>
            <a:noAutofit/>
          </a:bodyPr>
          <a:lstStyle/>
          <a:p>
            <a:pPr>
              <a:buNone/>
            </a:pPr>
            <a:r>
              <a:rPr lang="en-US" altLang="en-GB" sz="2000" dirty="0">
                <a:latin typeface="Calibri" panose="020F0502020204030204" charset="0"/>
                <a:cs typeface="Calibri" panose="020F0502020204030204" charset="0"/>
              </a:rPr>
              <a:t>There are two main types of lists: </a:t>
            </a:r>
            <a:r>
              <a:rPr lang="en-GB" altLang="en-US" sz="2000" dirty="0">
                <a:latin typeface="Calibri" panose="020F0502020204030204" charset="0"/>
                <a:cs typeface="Calibri" panose="020F0502020204030204" charset="0"/>
              </a:rPr>
              <a:t> </a:t>
            </a:r>
            <a:r>
              <a:rPr lang="en-US" altLang="en-GB" sz="2000" dirty="0">
                <a:latin typeface="Calibri" panose="020F0502020204030204" charset="0"/>
                <a:cs typeface="Calibri" panose="020F0502020204030204" charset="0"/>
              </a:rPr>
              <a:t>unordered lists (bulleted lists) and </a:t>
            </a:r>
            <a:endParaRPr lang="en-US" altLang="en-GB"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ordered lists (numbered lists)</a:t>
            </a:r>
            <a:r>
              <a:rPr lang="en-GB" altLang="en-US" sz="2000" dirty="0">
                <a:latin typeface="Calibri" panose="020F0502020204030204" charset="0"/>
                <a:cs typeface="Calibri" panose="020F0502020204030204" charset="0"/>
              </a:rPr>
              <a:t>.</a:t>
            </a:r>
            <a:endParaRPr lang="en-US" altLang="en-GB" sz="2000" dirty="0">
              <a:latin typeface="Calibri" panose="020F0502020204030204" charset="0"/>
              <a:cs typeface="Calibri" panose="020F0502020204030204" charset="0"/>
            </a:endParaRPr>
          </a:p>
          <a:p>
            <a:pPr>
              <a:buNone/>
            </a:pPr>
            <a:r>
              <a:rPr altLang="en-GB" sz="2000" b="1">
                <a:latin typeface="Calibri" panose="020F0502020204030204" charset="0"/>
                <a:cs typeface="Calibri" panose="020F0502020204030204" charset="0"/>
                <a:sym typeface="+mn-ea"/>
              </a:rPr>
              <a:t>unordered lists (bulleted lists)</a:t>
            </a:r>
            <a:r>
              <a:rPr lang="en-GB" altLang="en-US" sz="2000" b="1">
                <a:latin typeface="Calibri" panose="020F0502020204030204" charset="0"/>
                <a:cs typeface="Calibri" panose="020F0502020204030204" charset="0"/>
                <a:sym typeface="+mn-ea"/>
              </a:rPr>
              <a:t>:</a:t>
            </a:r>
            <a:endParaRPr lang="en-US" altLang="en-GB"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&lt;ul&gt;</a:t>
            </a:r>
            <a:r>
              <a:rPr lang="en-GB" altLang="en-US" sz="2000" dirty="0">
                <a:latin typeface="Calibri" panose="020F0502020204030204" charset="0"/>
                <a:cs typeface="Calibri" panose="020F0502020204030204" charset="0"/>
              </a:rPr>
              <a:t> </a:t>
            </a:r>
            <a:r>
              <a:rPr lang="en-US" altLang="en-GB" sz="2000" dirty="0">
                <a:latin typeface="Calibri" panose="020F0502020204030204" charset="0"/>
                <a:cs typeface="Calibri" panose="020F0502020204030204" charset="0"/>
              </a:rPr>
              <a:t> &lt;li&gt;Apple&lt;/li&gt;</a:t>
            </a:r>
            <a:endParaRPr lang="en-US" altLang="en-GB"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        &lt;li&gt;Banana&lt;/li&gt;</a:t>
            </a:r>
            <a:endParaRPr lang="en-US" altLang="en-GB"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        &lt;li&gt;Orange&lt;/li&gt;</a:t>
            </a:r>
            <a:endParaRPr lang="en-US" altLang="en-GB"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        &lt;li&gt;Grapes&lt;/li&gt;</a:t>
            </a:r>
            <a:r>
              <a:rPr lang="en-GB" altLang="en-US" sz="2000" dirty="0">
                <a:latin typeface="Calibri" panose="020F0502020204030204" charset="0"/>
                <a:cs typeface="Calibri" panose="020F0502020204030204" charset="0"/>
              </a:rPr>
              <a:t> </a:t>
            </a:r>
            <a:endParaRPr lang="en-GB" altLang="en-US" sz="2000" dirty="0">
              <a:latin typeface="Calibri" panose="020F0502020204030204" charset="0"/>
              <a:cs typeface="Calibri" panose="020F0502020204030204" charset="0"/>
            </a:endParaRPr>
          </a:p>
          <a:p>
            <a:pPr>
              <a:buNone/>
            </a:pPr>
            <a:r>
              <a:rPr lang="en-US" altLang="en-GB" sz="2000" dirty="0">
                <a:latin typeface="Calibri" panose="020F0502020204030204" charset="0"/>
                <a:cs typeface="Calibri" panose="020F0502020204030204" charset="0"/>
              </a:rPr>
              <a:t>&lt;/ul&gt; </a:t>
            </a:r>
            <a:endParaRPr lang="en-US" altLang="en-GB" sz="2000" dirty="0">
              <a:latin typeface="Calibri" panose="020F0502020204030204" charset="0"/>
              <a:cs typeface="Calibri" panose="020F0502020204030204" charset="0"/>
            </a:endParaRPr>
          </a:p>
          <a:p>
            <a:pPr>
              <a:buNone/>
            </a:pPr>
            <a:r>
              <a:rPr lang="en-GB" altLang="en-US" sz="2000" dirty="0">
                <a:latin typeface="Calibri" panose="020F0502020204030204" charset="0"/>
                <a:cs typeface="Calibri" panose="020F0502020204030204" charset="0"/>
              </a:rPr>
              <a:t>- </a:t>
            </a:r>
            <a:r>
              <a:rPr lang="en-US" altLang="en-GB" sz="2000" dirty="0">
                <a:latin typeface="Calibri" panose="020F0502020204030204" charset="0"/>
                <a:cs typeface="Calibri" panose="020F0502020204030204" charset="0"/>
              </a:rPr>
              <a:t>&lt;ul&gt; defines the unordered list.</a:t>
            </a:r>
            <a:endParaRPr lang="en-US" altLang="en-GB" sz="2000" dirty="0">
              <a:latin typeface="Calibri" panose="020F0502020204030204" charset="0"/>
              <a:cs typeface="Calibri" panose="020F0502020204030204" charset="0"/>
            </a:endParaRPr>
          </a:p>
          <a:p>
            <a:pPr>
              <a:buNone/>
            </a:pPr>
            <a:r>
              <a:rPr lang="en-GB" altLang="en-US" sz="2000" dirty="0">
                <a:latin typeface="Calibri" panose="020F0502020204030204" charset="0"/>
                <a:cs typeface="Calibri" panose="020F0502020204030204" charset="0"/>
              </a:rPr>
              <a:t>- </a:t>
            </a:r>
            <a:r>
              <a:rPr lang="en-US" altLang="en-GB" sz="2000" dirty="0">
                <a:latin typeface="Calibri" panose="020F0502020204030204" charset="0"/>
                <a:cs typeface="Calibri" panose="020F0502020204030204" charset="0"/>
              </a:rPr>
              <a:t>&lt;li&gt; defines a list item.</a:t>
            </a:r>
            <a:endParaRPr lang="en-US" altLang="en-GB" sz="2000" dirty="0">
              <a:latin typeface="Calibri" panose="020F0502020204030204" charset="0"/>
              <a:cs typeface="Calibri" panose="020F0502020204030204" charset="0"/>
            </a:endParaRPr>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US" altLang="en-GB" dirty="0"/>
              <a:t>Creating lists in HTML</a:t>
            </a:r>
            <a:endParaRPr lang="en-US" altLang="en-GB" dirty="0"/>
          </a:p>
        </p:txBody>
      </p:sp>
      <p:sp>
        <p:nvSpPr>
          <p:cNvPr id="3" name="Content Placeholder 2"/>
          <p:cNvSpPr>
            <a:spLocks noGrp="1"/>
          </p:cNvSpPr>
          <p:nvPr>
            <p:ph idx="1"/>
          </p:nvPr>
        </p:nvSpPr>
        <p:spPr>
          <a:xfrm>
            <a:off x="508635" y="470535"/>
            <a:ext cx="8471535" cy="4123690"/>
          </a:xfrm>
        </p:spPr>
        <p:txBody>
          <a:bodyPr>
            <a:noAutofit/>
          </a:bodyPr>
          <a:lstStyle/>
          <a:p>
            <a:pPr>
              <a:buNone/>
            </a:pPr>
            <a:r>
              <a:rPr lang="en-US" altLang="en-GB" sz="2000" b="1" dirty="0">
                <a:latin typeface="Calibri" panose="020F0502020204030204" charset="0"/>
                <a:cs typeface="Calibri" panose="020F0502020204030204" charset="0"/>
              </a:rPr>
              <a:t>Ordered List (Numbered List)</a:t>
            </a:r>
            <a:endParaRPr lang="en-US" altLang="en-GB" sz="2000" b="1" dirty="0">
              <a:latin typeface="Calibri" panose="020F0502020204030204" charset="0"/>
              <a:cs typeface="Calibri" panose="020F0502020204030204" charset="0"/>
            </a:endParaRPr>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476885" y="642620"/>
            <a:ext cx="8322310" cy="4500880"/>
          </a:xfrm>
          <a:prstGeom prst="rect">
            <a:avLst/>
          </a:prstGeom>
        </p:spPr>
        <p:txBody>
          <a:bodyPr>
            <a:noAutofit/>
          </a:bodyPr>
          <a:p>
            <a:pPr indent="0">
              <a:buNone/>
            </a:pPr>
            <a:r>
              <a:rPr sz="1600">
                <a:latin typeface="Calibri" panose="020F0502020204030204" charset="0"/>
                <a:cs typeface="Calibri" panose="020F0502020204030204" charset="0"/>
              </a:rPr>
              <a:t>&lt;ol&gt;</a:t>
            </a:r>
            <a:endParaRPr sz="1600">
              <a:latin typeface="Calibri" panose="020F0502020204030204" charset="0"/>
              <a:cs typeface="Calibri" panose="020F0502020204030204" charset="0"/>
            </a:endParaRPr>
          </a:p>
          <a:p>
            <a:pPr indent="0">
              <a:buNone/>
            </a:pPr>
            <a:r>
              <a:rPr sz="1600">
                <a:latin typeface="Calibri" panose="020F0502020204030204" charset="0"/>
                <a:cs typeface="Calibri" panose="020F0502020204030204" charset="0"/>
              </a:rPr>
              <a:t>&lt;li&gt;Boil water&lt;/li&gt;</a:t>
            </a:r>
            <a:endParaRPr sz="1600">
              <a:latin typeface="Calibri" panose="020F0502020204030204" charset="0"/>
              <a:cs typeface="Calibri" panose="020F0502020204030204" charset="0"/>
            </a:endParaRPr>
          </a:p>
          <a:p>
            <a:pPr indent="0">
              <a:buNone/>
            </a:pPr>
            <a:r>
              <a:rPr sz="1600">
                <a:latin typeface="Calibri" panose="020F0502020204030204" charset="0"/>
                <a:cs typeface="Calibri" panose="020F0502020204030204" charset="0"/>
              </a:rPr>
              <a:t>&lt;li&gt;Steep the tea leaves&lt;/li&gt;</a:t>
            </a:r>
            <a:endParaRPr sz="1600">
              <a:latin typeface="Calibri" panose="020F0502020204030204" charset="0"/>
              <a:cs typeface="Calibri" panose="020F0502020204030204" charset="0"/>
            </a:endParaRPr>
          </a:p>
          <a:p>
            <a:pPr indent="0">
              <a:buNone/>
            </a:pPr>
            <a:r>
              <a:rPr sz="1600">
                <a:latin typeface="Calibri" panose="020F0502020204030204" charset="0"/>
                <a:cs typeface="Calibri" panose="020F0502020204030204" charset="0"/>
              </a:rPr>
              <a:t>&lt;li&gt;Add milk and sugar (optional)&lt;/li&gt;</a:t>
            </a:r>
            <a:endParaRPr sz="1600">
              <a:latin typeface="Calibri" panose="020F0502020204030204" charset="0"/>
              <a:cs typeface="Calibri" panose="020F0502020204030204" charset="0"/>
            </a:endParaRPr>
          </a:p>
          <a:p>
            <a:pPr indent="0">
              <a:buNone/>
            </a:pPr>
            <a:r>
              <a:rPr sz="1600">
                <a:latin typeface="Calibri" panose="020F0502020204030204" charset="0"/>
                <a:cs typeface="Calibri" panose="020F0502020204030204" charset="0"/>
              </a:rPr>
              <a:t>&lt;li&gt;Serve and enjoy!&lt;/li&gt;</a:t>
            </a:r>
            <a:endParaRPr sz="1600">
              <a:latin typeface="Calibri" panose="020F0502020204030204" charset="0"/>
              <a:cs typeface="Calibri" panose="020F0502020204030204" charset="0"/>
            </a:endParaRPr>
          </a:p>
          <a:p>
            <a:pPr indent="0">
              <a:buNone/>
            </a:pPr>
            <a:r>
              <a:rPr sz="1600">
                <a:latin typeface="Calibri" panose="020F0502020204030204" charset="0"/>
                <a:cs typeface="Calibri" panose="020F0502020204030204" charset="0"/>
              </a:rPr>
              <a:t>&lt;/ol&gt;</a:t>
            </a:r>
            <a:endParaRPr lang="en-US" altLang="en-GB" sz="1600"/>
          </a:p>
          <a:p>
            <a:pPr indent="0">
              <a:buNone/>
            </a:pPr>
            <a:r>
              <a:rPr lang="en-GB" sz="1600">
                <a:latin typeface="Calibri" panose="020F0502020204030204" charset="0"/>
                <a:cs typeface="Calibri" panose="020F0502020204030204" charset="0"/>
              </a:rPr>
              <a:t>- </a:t>
            </a:r>
            <a:r>
              <a:rPr lang="en-US" altLang="en-GB" sz="1600">
                <a:latin typeface="Calibri" panose="020F0502020204030204" charset="0"/>
                <a:cs typeface="Calibri" panose="020F0502020204030204" charset="0"/>
              </a:rPr>
              <a:t>&lt;ol&gt; defines the ordered (numbered) list.</a:t>
            </a:r>
            <a:endParaRPr lang="en-US" altLang="en-GB" sz="1600">
              <a:latin typeface="Calibri" panose="020F0502020204030204" charset="0"/>
              <a:cs typeface="Calibri" panose="020F0502020204030204" charset="0"/>
            </a:endParaRPr>
          </a:p>
          <a:p>
            <a:pPr indent="0">
              <a:buNone/>
            </a:pPr>
            <a:r>
              <a:rPr lang="en-GB" altLang="en-US" sz="1600">
                <a:latin typeface="Calibri" panose="020F0502020204030204" charset="0"/>
                <a:cs typeface="Calibri" panose="020F0502020204030204" charset="0"/>
              </a:rPr>
              <a:t>- </a:t>
            </a:r>
            <a:r>
              <a:rPr lang="en-US" altLang="en-GB" sz="1600">
                <a:latin typeface="Calibri" panose="020F0502020204030204" charset="0"/>
                <a:cs typeface="Calibri" panose="020F0502020204030204" charset="0"/>
              </a:rPr>
              <a:t>&lt;li&gt; defines a list item (same as unordered, but it will be</a:t>
            </a:r>
            <a:r>
              <a:rPr lang="en-GB" altLang="en-US" sz="1600">
                <a:latin typeface="Calibri" panose="020F0502020204030204" charset="0"/>
                <a:cs typeface="Calibri" panose="020F0502020204030204" charset="0"/>
              </a:rPr>
              <a:t> </a:t>
            </a:r>
            <a:r>
              <a:rPr lang="en-US" altLang="en-GB" sz="1600">
                <a:latin typeface="Calibri" panose="020F0502020204030204" charset="0"/>
                <a:cs typeface="Calibri" panose="020F0502020204030204" charset="0"/>
              </a:rPr>
              <a:t>numbered in an ordered list).</a:t>
            </a:r>
            <a:endParaRPr lang="en-US" altLang="en-GB" sz="1600">
              <a:latin typeface="Calibri" panose="020F0502020204030204" charset="0"/>
              <a:cs typeface="Calibri" panose="020F0502020204030204" charset="0"/>
            </a:endParaRPr>
          </a:p>
          <a:p>
            <a:pPr indent="0">
              <a:buNone/>
            </a:pPr>
            <a:r>
              <a:rPr lang="en-US" altLang="en-GB" sz="2000" b="1" dirty="0" smtClean="0">
                <a:solidFill>
                  <a:srgbClr val="525252"/>
                </a:solidFill>
                <a:latin typeface="Calibri" panose="020F0502020204030204" charset="0"/>
                <a:ea typeface="Roboto" panose="02000000000000000000" pitchFamily="2" charset="0"/>
                <a:cs typeface="Calibri" panose="020F0502020204030204" charset="0"/>
              </a:rPr>
              <a:t>Nested Lists</a:t>
            </a:r>
            <a:endParaRPr lang="en-US" altLang="en-GB" sz="2000" b="1" dirty="0" smtClean="0">
              <a:solidFill>
                <a:srgbClr val="525252"/>
              </a:solidFill>
              <a:latin typeface="Calibri" panose="020F0502020204030204" charset="0"/>
              <a:ea typeface="Roboto" panose="02000000000000000000" pitchFamily="2" charset="0"/>
              <a:cs typeface="Calibri" panose="020F0502020204030204" charset="0"/>
            </a:endParaRPr>
          </a:p>
          <a:p>
            <a:pPr indent="0">
              <a:buNone/>
            </a:pPr>
            <a:r>
              <a:rPr lang="en-US" altLang="en-GB" sz="1600" b="1">
                <a:latin typeface="Calibri" panose="020F0502020204030204" charset="0"/>
                <a:cs typeface="Calibri" panose="020F0502020204030204" charset="0"/>
              </a:rPr>
              <a:t>You can also create nested lists (a list inside another list) </a:t>
            </a:r>
            <a:endParaRPr lang="en-US" altLang="en-GB" sz="1600" b="1">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&lt;ul&gt;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&lt;li&gt;Groceries</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&lt;ul&gt;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&lt;li&gt;Milk&lt;/li&gt;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&lt;li&gt;Bread&lt;/li&gt;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&lt;li&gt;Eggs&lt;/li&gt;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 &lt;/ul&gt;</a:t>
            </a:r>
            <a:r>
              <a:rPr lang="en-GB" altLang="en-US" sz="1600">
                <a:latin typeface="Calibri" panose="020F0502020204030204" charset="0"/>
                <a:cs typeface="Calibri" panose="020F0502020204030204" charset="0"/>
              </a:rPr>
              <a:t> </a:t>
            </a:r>
            <a:r>
              <a:rPr lang="en-US" altLang="en-GB" sz="1600">
                <a:latin typeface="Calibri" panose="020F0502020204030204" charset="0"/>
                <a:cs typeface="Calibri" panose="020F0502020204030204" charset="0"/>
              </a:rPr>
              <a:t>   &lt;/li&gt;</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US" altLang="en-GB" dirty="0"/>
              <a:t>Creating lists in HTML</a:t>
            </a: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graphicFrame>
        <p:nvGraphicFramePr>
          <p:cNvPr id="10" name="Object 9">
            <a:hlinkClick r:id="" action="ppaction://ole?verb="/>
          </p:cNvPr>
          <p:cNvGraphicFramePr>
            <a:graphicFrameLocks noChangeAspect="1"/>
          </p:cNvGraphicFramePr>
          <p:nvPr/>
        </p:nvGraphicFramePr>
        <p:xfrm>
          <a:off x="509270" y="868680"/>
          <a:ext cx="1770380" cy="1329055"/>
        </p:xfrm>
        <a:graphic>
          <a:graphicData uri="http://schemas.openxmlformats.org/presentationml/2006/ole">
            <mc:AlternateContent xmlns:mc="http://schemas.openxmlformats.org/markup-compatibility/2006">
              <mc:Choice xmlns:v="urn:schemas-microsoft-com:vml" Requires="v">
                <p:oleObj spid="_x0000_s2052" name="" showAsIcon="1" r:id="rId1" imgW="971550" imgH="628650" progId="Package">
                  <p:embed/>
                </p:oleObj>
              </mc:Choice>
              <mc:Fallback>
                <p:oleObj name="" showAsIcon="1" r:id="rId1" imgW="971550" imgH="628650" progId="Package">
                  <p:embed/>
                  <p:pic>
                    <p:nvPicPr>
                      <p:cNvPr id="0" name="Picture 2051"/>
                      <p:cNvPicPr/>
                      <p:nvPr/>
                    </p:nvPicPr>
                    <p:blipFill>
                      <a:blip r:embed="rId2"/>
                      <a:stretch>
                        <a:fillRect/>
                      </a:stretch>
                    </p:blipFill>
                    <p:spPr>
                      <a:xfrm>
                        <a:off x="509270" y="868680"/>
                        <a:ext cx="1770380" cy="1329055"/>
                      </a:xfrm>
                      <a:prstGeom prst="rect">
                        <a:avLst/>
                      </a:prstGeom>
                    </p:spPr>
                  </p:pic>
                </p:oleObj>
              </mc:Fallback>
            </mc:AlternateContent>
          </a:graphicData>
        </a:graphic>
      </p:graphicFrame>
      <p:graphicFrame>
        <p:nvGraphicFramePr>
          <p:cNvPr id="11" name="Object 10">
            <a:hlinkClick r:id="" action="ppaction://ole?verb="/>
          </p:cNvPr>
          <p:cNvGraphicFramePr>
            <a:graphicFrameLocks noChangeAspect="1"/>
          </p:cNvGraphicFramePr>
          <p:nvPr/>
        </p:nvGraphicFramePr>
        <p:xfrm>
          <a:off x="2691765" y="782955"/>
          <a:ext cx="2366010" cy="1255395"/>
        </p:xfrm>
        <a:graphic>
          <a:graphicData uri="http://schemas.openxmlformats.org/presentationml/2006/ole">
            <mc:AlternateContent xmlns:mc="http://schemas.openxmlformats.org/markup-compatibility/2006">
              <mc:Choice xmlns:v="urn:schemas-microsoft-com:vml" Requires="v">
                <p:oleObj spid="_x0000_s2053" name="" showAsIcon="1" r:id="rId3" imgW="971550" imgH="628650" progId="Package">
                  <p:embed/>
                </p:oleObj>
              </mc:Choice>
              <mc:Fallback>
                <p:oleObj name="" showAsIcon="1" r:id="rId3" imgW="971550" imgH="628650" progId="Package">
                  <p:embed/>
                  <p:pic>
                    <p:nvPicPr>
                      <p:cNvPr id="0" name="Picture 2052"/>
                      <p:cNvPicPr/>
                      <p:nvPr/>
                    </p:nvPicPr>
                    <p:blipFill>
                      <a:blip r:embed="rId4"/>
                      <a:stretch>
                        <a:fillRect/>
                      </a:stretch>
                    </p:blipFill>
                    <p:spPr>
                      <a:xfrm>
                        <a:off x="2691765" y="782955"/>
                        <a:ext cx="2366010" cy="1255395"/>
                      </a:xfrm>
                      <a:prstGeom prst="rect">
                        <a:avLst/>
                      </a:prstGeom>
                    </p:spPr>
                  </p:pic>
                </p:oleObj>
              </mc:Fallback>
            </mc:AlternateContent>
          </a:graphicData>
        </a:graphic>
      </p:graphicFrame>
      <p:graphicFrame>
        <p:nvGraphicFramePr>
          <p:cNvPr id="12" name="Object 11">
            <a:hlinkClick r:id="" action="ppaction://ole?verb="/>
          </p:cNvPr>
          <p:cNvGraphicFramePr>
            <a:graphicFrameLocks noChangeAspect="1"/>
          </p:cNvGraphicFramePr>
          <p:nvPr/>
        </p:nvGraphicFramePr>
        <p:xfrm>
          <a:off x="5228590" y="643255"/>
          <a:ext cx="1782445" cy="1468755"/>
        </p:xfrm>
        <a:graphic>
          <a:graphicData uri="http://schemas.openxmlformats.org/presentationml/2006/ole">
            <mc:AlternateContent xmlns:mc="http://schemas.openxmlformats.org/markup-compatibility/2006">
              <mc:Choice xmlns:v="urn:schemas-microsoft-com:vml" Requires="v">
                <p:oleObj spid="_x0000_s2054" name="" showAsIcon="1" r:id="rId5" imgW="971550" imgH="628650" progId="Package">
                  <p:embed/>
                </p:oleObj>
              </mc:Choice>
              <mc:Fallback>
                <p:oleObj name="" showAsIcon="1" r:id="rId5" imgW="971550" imgH="628650" progId="Package">
                  <p:embed/>
                  <p:pic>
                    <p:nvPicPr>
                      <p:cNvPr id="0" name="Picture 2053"/>
                      <p:cNvPicPr/>
                      <p:nvPr/>
                    </p:nvPicPr>
                    <p:blipFill>
                      <a:blip r:embed="rId6"/>
                      <a:stretch>
                        <a:fillRect/>
                      </a:stretch>
                    </p:blipFill>
                    <p:spPr>
                      <a:xfrm>
                        <a:off x="5228590" y="643255"/>
                        <a:ext cx="1782445" cy="1468755"/>
                      </a:xfrm>
                      <a:prstGeom prst="rect">
                        <a:avLst/>
                      </a:prstGeom>
                    </p:spPr>
                  </p:pic>
                </p:oleObj>
              </mc:Fallback>
            </mc:AlternateContent>
          </a:graphicData>
        </a:graphic>
      </p:graphicFrame>
      <p:graphicFrame>
        <p:nvGraphicFramePr>
          <p:cNvPr id="13" name="Object 12">
            <a:hlinkClick r:id="" action="ppaction://ole?verb="/>
          </p:cNvPr>
          <p:cNvGraphicFramePr>
            <a:graphicFrameLocks noChangeAspect="1"/>
          </p:cNvGraphicFramePr>
          <p:nvPr/>
        </p:nvGraphicFramePr>
        <p:xfrm>
          <a:off x="1831340" y="2257425"/>
          <a:ext cx="4631055" cy="1955800"/>
        </p:xfrm>
        <a:graphic>
          <a:graphicData uri="http://schemas.openxmlformats.org/presentationml/2006/ole">
            <mc:AlternateContent xmlns:mc="http://schemas.openxmlformats.org/markup-compatibility/2006">
              <mc:Choice xmlns:v="urn:schemas-microsoft-com:vml" Requires="v">
                <p:oleObj spid="_x0000_s2055" name="" showAsIcon="1" r:id="rId7" imgW="971550" imgH="628650" progId="Package">
                  <p:embed/>
                </p:oleObj>
              </mc:Choice>
              <mc:Fallback>
                <p:oleObj name="" showAsIcon="1" r:id="rId7" imgW="971550" imgH="628650" progId="Package">
                  <p:embed/>
                  <p:pic>
                    <p:nvPicPr>
                      <p:cNvPr id="0" name="Picture 2054"/>
                      <p:cNvPicPr/>
                      <p:nvPr/>
                    </p:nvPicPr>
                    <p:blipFill>
                      <a:blip r:embed="rId8"/>
                      <a:stretch>
                        <a:fillRect/>
                      </a:stretch>
                    </p:blipFill>
                    <p:spPr>
                      <a:xfrm>
                        <a:off x="1831340" y="2257425"/>
                        <a:ext cx="4631055" cy="1955800"/>
                      </a:xfrm>
                      <a:prstGeom prst="rect">
                        <a:avLst/>
                      </a:prstGeom>
                    </p:spPr>
                  </p:pic>
                </p:oleObj>
              </mc:Fallback>
            </mc:AlternateContent>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US" altLang="en-GB" dirty="0"/>
              <a:t>Creating a form in HTML </a:t>
            </a:r>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83820" y="384175"/>
            <a:ext cx="9059545" cy="4759325"/>
          </a:xfrm>
          <a:prstGeom prst="rect">
            <a:avLst/>
          </a:prstGeom>
        </p:spPr>
        <p:txBody>
          <a:bodyPr>
            <a:noAutofit/>
          </a:bodyPr>
          <a:p>
            <a:pPr indent="0">
              <a:buNone/>
            </a:pPr>
            <a:r>
              <a:rPr lang="en-US" altLang="en-GB" sz="1600">
                <a:latin typeface="Calibri" panose="020F0502020204030204" charset="0"/>
                <a:cs typeface="Calibri" panose="020F0502020204030204" charset="0"/>
              </a:rPr>
              <a:t>Creating a form in HTML is easy, and it allows you to gather user input.</a:t>
            </a:r>
            <a:r>
              <a:rPr lang="en-GB" altLang="en-US" sz="1600">
                <a:latin typeface="Calibri" panose="020F0502020204030204" charset="0"/>
                <a:cs typeface="Calibri" panose="020F0502020204030204" charset="0"/>
              </a:rPr>
              <a:t> </a:t>
            </a:r>
            <a:r>
              <a:rPr lang="en-US" altLang="en-GB" sz="1600">
                <a:latin typeface="Calibri" panose="020F0502020204030204" charset="0"/>
                <a:cs typeface="Calibri" panose="020F0502020204030204" charset="0"/>
              </a:rPr>
              <a:t>which can include </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different types of input fields like text fields, radio buttons, checkboxes, a submit button, etc.</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r>
              <a:rPr lang="en-GB" altLang="en-US" sz="1600">
                <a:latin typeface="Calibri" panose="020F0502020204030204" charset="0"/>
                <a:cs typeface="Calibri" panose="020F0502020204030204" charset="0"/>
              </a:rPr>
              <a:t>Syntax : </a:t>
            </a:r>
            <a:r>
              <a:rPr lang="en-US" altLang="en-GB" sz="1600">
                <a:latin typeface="Calibri" panose="020F0502020204030204" charset="0"/>
                <a:cs typeface="Calibri" panose="020F0502020204030204" charset="0"/>
              </a:rPr>
              <a:t>&lt;form action="/submit" method="POST"&gt;</a:t>
            </a:r>
            <a:r>
              <a:rPr lang="en-GB" altLang="en-US" sz="1600">
                <a:latin typeface="Calibri" panose="020F0502020204030204" charset="0"/>
                <a:cs typeface="Calibri" panose="020F0502020204030204" charset="0"/>
              </a:rPr>
              <a:t> ... </a:t>
            </a:r>
            <a:r>
              <a:rPr lang="en-US" altLang="en-GB" sz="1600">
                <a:latin typeface="Calibri" panose="020F0502020204030204" charset="0"/>
                <a:cs typeface="Calibri" panose="020F0502020204030204" charset="0"/>
              </a:rPr>
              <a:t>&lt;/form&gt;</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&lt;form&gt;: Defines the form. The action attribute specifies where the form data will be sent when submitted (in this case, to /submit), and method="POST" means the form will send data using the POST method (data sent as part of the request body).</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&lt;label&gt;: Used to define labels for the input fields. This improves accessibility and makes forms easier to use.</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&lt;input&gt;: Used for various types of user input. </a:t>
            </a:r>
            <a:r>
              <a:rPr lang="en-GB" altLang="en-US" sz="1600">
                <a:latin typeface="Calibri" panose="020F0502020204030204" charset="0"/>
                <a:cs typeface="Calibri" panose="020F0502020204030204" charset="0"/>
              </a:rPr>
              <a:t> </a:t>
            </a:r>
            <a:endParaRPr lang="en-GB" altLang="en-US"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example:</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type="text" for a text input field.</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type="email" for email input, which also validates that the input is in email format.</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type="radio" for radio buttons (where the user can choose one option).</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type="checkbox" for checkboxes (where the user can select multiple options).</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type="submit" creates the submit button.</a:t>
            </a:r>
            <a:endParaRPr lang="en-US" altLang="en-GB" sz="1600">
              <a:latin typeface="Calibri" panose="020F0502020204030204" charset="0"/>
              <a:cs typeface="Calibri" panose="020F0502020204030204" charset="0"/>
            </a:endParaRPr>
          </a:p>
          <a:p>
            <a:pPr indent="0">
              <a:buNone/>
            </a:pPr>
            <a:r>
              <a:rPr lang="en-US" altLang="en-GB" sz="1600">
                <a:latin typeface="Calibri" panose="020F0502020204030204" charset="0"/>
                <a:cs typeface="Calibri" panose="020F0502020204030204" charset="0"/>
              </a:rPr>
              <a:t>&lt;textarea&gt;: Allows users to enter a longer block of text (like a message).</a:t>
            </a: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a:p>
            <a:pPr indent="0">
              <a:buNone/>
            </a:pPr>
            <a:endParaRPr lang="en-US" altLang="en-GB" sz="1600">
              <a:latin typeface="Calibri" panose="020F0502020204030204" charset="0"/>
              <a:cs typeface="Calibri" panose="020F0502020204030204" charset="0"/>
            </a:endParaRP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8564</Words>
  <Application>WPS Presentation</Application>
  <PresentationFormat>On-screen Show (16:9)</PresentationFormat>
  <Paragraphs>346</Paragraphs>
  <Slides>25</Slides>
  <Notes>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12</vt:i4>
      </vt:variant>
      <vt:variant>
        <vt:lpstr>幻灯片标题</vt:lpstr>
      </vt:variant>
      <vt:variant>
        <vt:i4>25</vt:i4>
      </vt:variant>
    </vt:vector>
  </HeadingPairs>
  <TitlesOfParts>
    <vt:vector size="49" baseType="lpstr">
      <vt:lpstr>Arial</vt:lpstr>
      <vt:lpstr>SimSun</vt:lpstr>
      <vt:lpstr>Wingdings</vt:lpstr>
      <vt:lpstr>Roboto</vt:lpstr>
      <vt:lpstr>Calibri</vt:lpstr>
      <vt:lpstr>Microsoft YaHei</vt:lpstr>
      <vt:lpstr>Arial Unicode MS</vt:lpstr>
      <vt:lpstr>Arial</vt:lpstr>
      <vt:lpstr>Inter</vt:lpstr>
      <vt:lpstr>Segoe Print</vt:lpstr>
      <vt:lpstr>Garamond</vt:lpstr>
      <vt:lpstr>MC Powerpoint Template</vt:lpstr>
      <vt:lpstr>Package</vt:lpstr>
      <vt:lpstr>Package</vt:lpstr>
      <vt:lpstr>Package</vt:lpstr>
      <vt:lpstr>Package</vt:lpstr>
      <vt:lpstr>Package</vt:lpstr>
      <vt:lpstr>Package</vt:lpstr>
      <vt:lpstr>Package</vt:lpstr>
      <vt:lpstr>Package</vt:lpstr>
      <vt:lpstr>Package</vt:lpstr>
      <vt:lpstr>Package</vt:lpstr>
      <vt:lpstr>Package</vt:lpstr>
      <vt:lpstr>Package</vt:lpstr>
      <vt:lpstr>Course Title - Web System Engineering</vt:lpstr>
      <vt:lpstr>Creating Table</vt:lpstr>
      <vt:lpstr> table, tr , th , td tags &amp; usage</vt:lpstr>
      <vt:lpstr>html code</vt:lpstr>
      <vt:lpstr>Creating lists in HTML</vt:lpstr>
      <vt:lpstr>Creating lists in HTML</vt:lpstr>
      <vt:lpstr>Creating lists in HTML</vt:lpstr>
      <vt:lpstr>Creating lists in HTML</vt:lpstr>
      <vt:lpstr>Creating a form in HTML </vt:lpstr>
      <vt:lpstr>Creating a form in HTML </vt:lpstr>
      <vt:lpstr>Creating a form in HTML </vt:lpstr>
      <vt:lpstr>Creating a form in HTML </vt:lpstr>
      <vt:lpstr>Styles and classes to your web  pages </vt:lpstr>
      <vt:lpstr>Styles and classes to your web  pages </vt:lpstr>
      <vt:lpstr>Styles and classes to your web  pages </vt:lpstr>
      <vt:lpstr>Styles and classes to your web  pages </vt:lpstr>
      <vt:lpstr>Styles and classes to your web  pages </vt:lpstr>
      <vt:lpstr>Styles and classes to your web  pages </vt:lpstr>
      <vt:lpstr>Styles and classes to your web  pages </vt:lpstr>
      <vt:lpstr>PowerPoint 演示文稿</vt:lpstr>
      <vt:lpstr>Introduction to Responsive Web Design with CSS3 and HTML5</vt:lpstr>
      <vt:lpstr>Why is Responsive Design Important?</vt:lpstr>
      <vt:lpstr>Core Concepts of Responsive Design</vt:lpstr>
      <vt:lpstr>Core Concepts of Responsive Design</vt:lpstr>
      <vt:lpstr>Core Concepts of Responsive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 ARUN KUMAR</cp:lastModifiedBy>
  <cp:revision>17</cp:revision>
  <dcterms:created xsi:type="dcterms:W3CDTF">2016-09-09T13:34:00Z</dcterms:created>
  <dcterms:modified xsi:type="dcterms:W3CDTF">2025-02-05T09:18:14Z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2057-12.2.0.19805</vt:lpwstr>
  </property>
</Properties>
</file>