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491" r:id="rId3"/>
    <p:sldId id="786" r:id="rId5"/>
    <p:sldId id="787" r:id="rId6"/>
    <p:sldId id="793" r:id="rId7"/>
    <p:sldId id="794" r:id="rId8"/>
    <p:sldId id="792" r:id="rId9"/>
    <p:sldId id="795" r:id="rId10"/>
    <p:sldId id="796" r:id="rId11"/>
    <p:sldId id="797" r:id="rId12"/>
    <p:sldId id="798" r:id="rId13"/>
    <p:sldId id="799" r:id="rId14"/>
    <p:sldId id="743" r:id="rId15"/>
  </p:sldIdLst>
  <p:sldSz cx="9144000" cy="5143500" type="screen16x9"/>
  <p:notesSz cx="6858000" cy="9296400"/>
  <p:embeddedFontLst>
    <p:embeddedFont>
      <p:font typeface="Roboto" panose="02000000000000000000" pitchFamily="2" charset="0"/>
      <p:regular r:id="rId20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  <p:embeddedFont>
      <p:font typeface="Garamond" panose="02020404030301010803" charset="0"/>
      <p:regular r:id="rId26"/>
      <p:bold r:id="rId27"/>
      <p: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62" userDrawn="1">
          <p15:clr>
            <a:srgbClr val="A4A3A4"/>
          </p15:clr>
        </p15:guide>
        <p15:guide id="2" orient="horz" pos="331" userDrawn="1">
          <p15:clr>
            <a:srgbClr val="A4A3A4"/>
          </p15:clr>
        </p15:guide>
        <p15:guide id="4" orient="horz" pos="37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2898" userDrawn="1">
          <p15:clr>
            <a:srgbClr val="A4A3A4"/>
          </p15:clr>
        </p15:guide>
        <p15:guide id="8" pos="5108" userDrawn="1">
          <p15:clr>
            <a:srgbClr val="A4A3A4"/>
          </p15:clr>
        </p15:guide>
        <p15:guide id="9" pos="6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>
        <p:scale>
          <a:sx n="75" d="100"/>
          <a:sy n="75" d="100"/>
        </p:scale>
        <p:origin x="1098" y="102"/>
      </p:cViewPr>
      <p:guideLst>
        <p:guide orient="horz" pos="2862"/>
        <p:guide orient="horz" pos="331"/>
        <p:guide orient="horz" pos="376"/>
        <p:guide pos="584"/>
        <p:guide pos="5184"/>
        <p:guide pos="2898"/>
        <p:guide pos="5108"/>
        <p:guide pos="6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78"/>
        <p:guide orient="horz" pos="5484"/>
        <p:guide orient="horz" pos="5777"/>
        <p:guide pos="28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font" Target="fonts/font9.fntdata"/><Relationship Id="rId27" Type="http://schemas.openxmlformats.org/officeDocument/2006/relationships/font" Target="fonts/font8.fntdata"/><Relationship Id="rId26" Type="http://schemas.openxmlformats.org/officeDocument/2006/relationships/font" Target="fonts/font7.fntdata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  <a:endParaRPr lang="en-US" dirty="0"/>
          </a:p>
          <a:p>
            <a:pPr marL="0" lvl="0"/>
            <a:r>
              <a:rPr lang="en-US" dirty="0"/>
              <a:t>Department Name</a:t>
            </a:r>
            <a:endParaRPr lang="en-US" dirty="0"/>
          </a:p>
          <a:p>
            <a:pPr marL="0" lvl="0"/>
            <a:r>
              <a:rPr lang="en-US" dirty="0"/>
              <a:t>Presentation Date</a:t>
            </a:r>
            <a:endParaRPr lang="en-US" dirty="0"/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2000" y="295804"/>
            <a:ext cx="8100000" cy="594000"/>
          </a:xfrm>
        </p:spPr>
        <p:txBody>
          <a:bodyPr wrap="square" lIns="0" tIns="0" rIns="0" bIns="0" anchor="t">
            <a:normAutofit/>
          </a:bodyPr>
          <a:lstStyle>
            <a:lvl1pPr algn="l" fontAlgn="base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wmf"/><Relationship Id="rId1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18072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39438" y="2304678"/>
            <a:ext cx="7069512" cy="380873"/>
          </a:xfrm>
        </p:spPr>
        <p:txBody>
          <a:bodyPr/>
          <a:lstStyle/>
          <a:p>
            <a:pPr algn="l"/>
            <a:r>
              <a:rPr lang="en-US" dirty="0"/>
              <a:t>Topic Title -</a:t>
            </a:r>
            <a:r>
              <a:rPr lang="en-GB" altLang="en-US" dirty="0"/>
              <a:t> </a:t>
            </a:r>
            <a:r>
              <a:rPr lang="en-US" altLang="en-GB" sz="1400" b="1" dirty="0">
                <a:solidFill>
                  <a:srgbClr val="0070C0"/>
                </a:solidFill>
              </a:rPr>
              <a:t>BUILD INTERFCAES USING BOOTSTARP</a:t>
            </a:r>
            <a:endParaRPr lang="en-US" altLang="en-GB" sz="1200" b="1" dirty="0">
              <a:solidFill>
                <a:srgbClr val="0070C0"/>
              </a:solidFill>
            </a:endParaRPr>
          </a:p>
          <a:p>
            <a:pPr algn="l"/>
            <a:r>
              <a:rPr lang="en-US" altLang="en-GB" sz="1000" b="1" dirty="0">
                <a:solidFill>
                  <a:srgbClr val="0070C0"/>
                </a:solidFill>
              </a:rPr>
              <a:t>Introduction to web design from an evolutionary perspective, user interface design through bootstrap</a:t>
            </a:r>
            <a:r>
              <a:rPr lang="en-GB" altLang="en-US" sz="1000" b="1" dirty="0">
                <a:solidFill>
                  <a:srgbClr val="0070C0"/>
                </a:solidFill>
              </a:rPr>
              <a:t>, </a:t>
            </a:r>
            <a:r>
              <a:rPr lang="en-US" altLang="en-GB" sz="1000" b="1" dirty="0">
                <a:solidFill>
                  <a:srgbClr val="0070C0"/>
                </a:solidFill>
              </a:rPr>
              <a:t> containers,</a:t>
            </a:r>
            <a:endParaRPr lang="en-US" altLang="en-GB" sz="1000" b="1" dirty="0">
              <a:solidFill>
                <a:srgbClr val="0070C0"/>
              </a:solidFill>
            </a:endParaRPr>
          </a:p>
          <a:p>
            <a:pPr algn="l"/>
            <a:r>
              <a:rPr lang="en-US" altLang="en-GB" sz="1000" b="1" dirty="0">
                <a:solidFill>
                  <a:srgbClr val="0070C0"/>
                </a:solidFill>
              </a:rPr>
              <a:t>tables, jumbotrons, list, cards, carousal, </a:t>
            </a:r>
            <a:r>
              <a:rPr lang="en-US" altLang="en-GB" sz="1000" b="1" dirty="0">
                <a:solidFill>
                  <a:srgbClr val="0070C0"/>
                </a:solidFill>
                <a:highlight>
                  <a:srgbClr val="FFFF00"/>
                </a:highlight>
              </a:rPr>
              <a:t>navigation</a:t>
            </a:r>
            <a:r>
              <a:rPr lang="en-US" altLang="en-GB" sz="1000" b="1" dirty="0">
                <a:solidFill>
                  <a:srgbClr val="0070C0"/>
                </a:solidFill>
              </a:rPr>
              <a:t>, modals, </a:t>
            </a:r>
            <a:r>
              <a:rPr lang="en-US" altLang="en-GB" sz="1000" b="1" dirty="0">
                <a:solidFill>
                  <a:srgbClr val="0070C0"/>
                </a:solidFill>
                <a:highlight>
                  <a:srgbClr val="FFFF00"/>
                </a:highlight>
              </a:rPr>
              <a:t>flex </a:t>
            </a:r>
            <a:r>
              <a:rPr lang="en-US" altLang="en-GB" sz="1000" b="1" dirty="0">
                <a:solidFill>
                  <a:srgbClr val="0070C0"/>
                </a:solidFill>
              </a:rPr>
              <a:t>and </a:t>
            </a:r>
            <a:r>
              <a:rPr lang="en-US" altLang="en-GB" sz="1000" b="1" dirty="0">
                <a:solidFill>
                  <a:srgbClr val="0070C0"/>
                </a:solidFill>
                <a:highlight>
                  <a:srgbClr val="FFFF00"/>
                </a:highlight>
              </a:rPr>
              <a:t>forms</a:t>
            </a:r>
            <a:r>
              <a:rPr lang="en-US" altLang="en-GB" sz="1000" b="1" dirty="0">
                <a:solidFill>
                  <a:srgbClr val="0070C0"/>
                </a:solidFill>
              </a:rPr>
              <a:t>, responsive web page design, basic UI</a:t>
            </a:r>
            <a:endParaRPr lang="en-US" altLang="en-GB" sz="1000" b="1" dirty="0">
              <a:solidFill>
                <a:srgbClr val="0070C0"/>
              </a:solidFill>
            </a:endParaRPr>
          </a:p>
          <a:p>
            <a:pPr algn="l"/>
            <a:r>
              <a:rPr lang="en-US" altLang="en-GB" sz="1000" b="1" dirty="0">
                <a:solidFill>
                  <a:srgbClr val="0070C0"/>
                </a:solidFill>
                <a:highlight>
                  <a:srgbClr val="FFFF00"/>
                </a:highlight>
              </a:rPr>
              <a:t>grid </a:t>
            </a:r>
            <a:r>
              <a:rPr lang="en-US" altLang="en-GB" sz="1000" b="1" dirty="0">
                <a:solidFill>
                  <a:srgbClr val="0070C0"/>
                </a:solidFill>
              </a:rPr>
              <a:t>structure.</a:t>
            </a:r>
            <a:endParaRPr lang="en-US" altLang="en-GB" sz="1000" b="1" dirty="0">
              <a:solidFill>
                <a:srgbClr val="0070C0"/>
              </a:solidFill>
            </a:endParaRPr>
          </a:p>
          <a:p>
            <a:pPr algn="l"/>
            <a:endParaRPr lang="en-US" altLang="en-GB" sz="10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3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25/02/2025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graphicFrame>
        <p:nvGraphicFramePr>
          <p:cNvPr id="5" name="Object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7370" y="1202690"/>
          <a:ext cx="2597785" cy="1760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1" imgW="971550" imgH="628650" progId="Package">
                  <p:embed/>
                </p:oleObj>
              </mc:Choice>
              <mc:Fallback>
                <p:oleObj name="" showAsIcon="1" r:id="rId1" imgW="971550" imgH="628650" progId="Package">
                  <p:embed/>
                  <p:pic>
                    <p:nvPicPr>
                      <p:cNvPr id="0" name="Picture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7370" y="1202690"/>
                        <a:ext cx="2597785" cy="1760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07975" y="147320"/>
            <a:ext cx="4572000" cy="27686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r>
              <a:rPr lang="en-GB">
                <a:highlight>
                  <a:srgbClr val="FFFF00"/>
                </a:highlight>
                <a:sym typeface="+mn-ea"/>
              </a:rPr>
              <a:t>Felx &amp; Form </a:t>
            </a:r>
            <a:r>
              <a:rPr lang="en-GB" altLang="en-US">
                <a:highlight>
                  <a:srgbClr val="FFFF00"/>
                </a:highlight>
                <a:sym typeface="+mn-ea"/>
              </a:rPr>
              <a:t>: HTML &amp; CSS properties</a:t>
            </a:r>
            <a:endParaRPr lang="en-GB" altLang="en-US" sz="2000" dirty="0" err="1" smtClean="0">
              <a:highlight>
                <a:srgbClr val="FFFF00"/>
              </a:highlight>
              <a:sym typeface="+mn-ea"/>
            </a:endParaRPr>
          </a:p>
        </p:txBody>
      </p:sp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2270" y="3082290"/>
          <a:ext cx="3199130" cy="1395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showAsIcon="1" r:id="rId3" imgW="971550" imgH="628650" progId="Package">
                  <p:embed/>
                </p:oleObj>
              </mc:Choice>
              <mc:Fallback>
                <p:oleObj name="" showAsIcon="1" r:id="rId3" imgW="971550" imgH="628650" progId="Package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270" y="3082290"/>
                        <a:ext cx="3199130" cy="1395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07645" y="595630"/>
            <a:ext cx="7991475" cy="1476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>
                <a:latin typeface="Calibri" panose="020F0502020204030204" charset="0"/>
                <a:cs typeface="Calibri" panose="020F0502020204030204" charset="0"/>
              </a:rPr>
              <a:t>Creating a responsive web page design means designing a web page that adjusts its layout and content dynamically to provide the best viewing experience across a wide range of devices (from desktop computers to mobile phones). This is typically achieved through a combination of flexible grid layouts, CSS media queries, and responsive images.</a:t>
            </a:r>
            <a:endParaRPr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07645" y="2072005"/>
            <a:ext cx="7893050" cy="23793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Key Concepts for Responsive Web Design:</a:t>
            </a:r>
            <a:endParaRPr sz="2200" b="1"/>
          </a:p>
          <a:p>
            <a:pPr>
              <a:buAutoNum type="arabicPeriod"/>
            </a:pPr>
            <a:r>
              <a:rPr sz="1600"/>
              <a:t>Fluid Grid Layout: Instead of fixed widths (in pixels), use relative units such as percentages, vw (viewport width), vh (viewport height), and em for dimensions.</a:t>
            </a:r>
            <a:endParaRPr sz="1600"/>
          </a:p>
          <a:p>
            <a:pPr>
              <a:buAutoNum type="arabicPeriod"/>
            </a:pPr>
            <a:r>
              <a:rPr sz="1600"/>
              <a:t>Media Queries: These allow different styles to be applied based on the device's screen size, orientation, or resolution.</a:t>
            </a:r>
            <a:endParaRPr sz="1600"/>
          </a:p>
          <a:p>
            <a:pPr>
              <a:buAutoNum type="arabicPeriod"/>
            </a:pPr>
            <a:r>
              <a:rPr sz="1600"/>
              <a:t>Flexible Images: Use CSS properties like max-width: 100% to ensure images resize properly within their containers.</a:t>
            </a:r>
            <a:endParaRPr sz="1600"/>
          </a:p>
          <a:p>
            <a:pPr>
              <a:buAutoNum type="arabicPeriod"/>
            </a:pPr>
            <a:r>
              <a:rPr sz="1600"/>
              <a:t>Viewport Meta Tag: This tells the browser how to scale the page on mobile devices.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207645" y="1209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Concepts for Responsive Web Design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8635" y="64262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01015" y="257175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lang="en-GB" sz="5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  <a:endParaRPr lang="en-GB" sz="5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" y="139065"/>
            <a:ext cx="7071995" cy="1222375"/>
          </a:xfrm>
        </p:spPr>
        <p:txBody>
          <a:bodyPr wrap="square"/>
          <a:p>
            <a:r>
              <a:rPr lang="en-US" altLang="en-GB"/>
              <a:t>carousal, navigation, modals, </a:t>
            </a:r>
            <a:r>
              <a:rPr lang="en-US" altLang="en-GB">
                <a:highlight>
                  <a:srgbClr val="FFFF00"/>
                </a:highlight>
              </a:rPr>
              <a:t>flex </a:t>
            </a:r>
            <a:r>
              <a:rPr lang="en-US" altLang="en-GB"/>
              <a:t>and </a:t>
            </a:r>
            <a:r>
              <a:rPr lang="en-US" altLang="en-GB">
                <a:highlight>
                  <a:srgbClr val="FFFF00"/>
                </a:highlight>
              </a:rPr>
              <a:t>forms</a:t>
            </a:r>
            <a:r>
              <a:rPr lang="en-US" altLang="en-GB"/>
              <a:t>, responsive web page design,basic UI</a:t>
            </a:r>
            <a:r>
              <a:rPr lang="en-GB" altLang="en-US"/>
              <a:t> </a:t>
            </a:r>
            <a:r>
              <a:rPr lang="en-US" altLang="en-GB">
                <a:highlight>
                  <a:srgbClr val="FFFF00"/>
                </a:highlight>
              </a:rPr>
              <a:t>grid structure</a:t>
            </a:r>
            <a:r>
              <a:rPr lang="en-US" altLang="en-GB"/>
              <a:t>.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82600" y="1528445"/>
            <a:ext cx="8234045" cy="20612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en-GB" sz="1600" b="0" i="0">
                <a:solidFill>
                  <a:srgbClr val="212529"/>
                </a:solidFill>
                <a:latin typeface="system-ui"/>
                <a:ea typeface="system-ui"/>
              </a:rPr>
              <a:t>The Grid Layout Module offers a grid-based layout system, with rows and columns.</a:t>
            </a:r>
            <a:endParaRPr lang="en-US" altLang="en-GB" sz="1600" b="0" i="0">
              <a:solidFill>
                <a:srgbClr val="212529"/>
              </a:solidFill>
              <a:latin typeface="system-ui"/>
              <a:ea typeface="system-ui"/>
            </a:endParaRPr>
          </a:p>
          <a:p>
            <a:pPr marL="0" indent="0"/>
            <a:endParaRPr lang="en-US" altLang="en-GB" sz="1600" b="0" i="0">
              <a:solidFill>
                <a:srgbClr val="212529"/>
              </a:solidFill>
              <a:latin typeface="system-ui"/>
              <a:ea typeface="system-ui"/>
            </a:endParaRPr>
          </a:p>
          <a:p>
            <a:pPr marL="0" indent="0"/>
            <a:r>
              <a:rPr lang="en-US" altLang="en-GB" sz="1600" b="0" i="0">
                <a:solidFill>
                  <a:srgbClr val="212529"/>
                </a:solidFill>
                <a:latin typeface="system-ui"/>
                <a:ea typeface="system-ui"/>
              </a:rPr>
              <a:t>The Grid Layout Module allows developers to easily create complex web layouts.</a:t>
            </a:r>
            <a:endParaRPr lang="en-US" altLang="en-GB" sz="1600" b="0" i="0">
              <a:solidFill>
                <a:srgbClr val="212529"/>
              </a:solidFill>
              <a:latin typeface="system-ui"/>
              <a:ea typeface="system-ui"/>
            </a:endParaRPr>
          </a:p>
          <a:p>
            <a:pPr marL="0" indent="0"/>
            <a:endParaRPr lang="en-US" altLang="en-GB" sz="1600" b="0" i="0">
              <a:solidFill>
                <a:srgbClr val="212529"/>
              </a:solidFill>
              <a:latin typeface="system-ui"/>
              <a:ea typeface="system-ui"/>
            </a:endParaRPr>
          </a:p>
          <a:p>
            <a:pPr marL="0" indent="0"/>
            <a:r>
              <a:rPr lang="en-US" altLang="en-GB" sz="1600" b="0" i="0">
                <a:solidFill>
                  <a:srgbClr val="212529"/>
                </a:solidFill>
                <a:latin typeface="system-ui"/>
                <a:ea typeface="system-ui"/>
              </a:rPr>
              <a:t>The Grid Layout Module makes it easier to design a responsive layout structure, without using float or positioning.</a:t>
            </a:r>
            <a:endParaRPr lang="en-US" altLang="en-GB" sz="1600" b="0" i="0">
              <a:solidFill>
                <a:srgbClr val="212529"/>
              </a:solidFill>
              <a:latin typeface="system-ui"/>
              <a:ea typeface="system-u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85" y="107315"/>
            <a:ext cx="6237605" cy="544195"/>
          </a:xfrm>
        </p:spPr>
        <p:txBody>
          <a:bodyPr/>
          <a:p>
            <a:pPr marL="0" indent="0">
              <a:buNone/>
            </a:pPr>
            <a:r>
              <a:rPr lang="en-GB" altLang="en-US"/>
              <a:t>HTML: Grid Basic Layout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515620"/>
            <a:ext cx="8152765" cy="19024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" y="2571750"/>
            <a:ext cx="8462645" cy="233362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9725" y="328930"/>
            <a:ext cx="7804785" cy="21628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000" b="1">
                <a:latin typeface="Calibri" panose="020F0502020204030204" charset="0"/>
                <a:cs typeface="Calibri" panose="020F0502020204030204" charset="0"/>
              </a:rPr>
              <a:t>Fractional Units (fr)</a:t>
            </a:r>
            <a:endParaRPr sz="20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sz="2000">
                <a:latin typeface="Calibri" panose="020F0502020204030204" charset="0"/>
                <a:cs typeface="Calibri" panose="020F0502020204030204" charset="0"/>
              </a:rPr>
              <a:t>You can use the fr unit to distribute available space.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grid-template-columns: 1fr 2fr;</a:t>
            </a:r>
            <a:r>
              <a:rPr lang="en-GB" altLang="en-US" sz="2000">
                <a:latin typeface="Calibri" panose="020F0502020204030204" charset="0"/>
                <a:cs typeface="Calibri" panose="020F0502020204030204" charset="0"/>
              </a:rPr>
              <a:t> </a:t>
            </a:r>
            <a:endParaRPr lang="en-GB" altLang="en-US" sz="20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000">
                <a:latin typeface="Calibri" panose="020F0502020204030204" charset="0"/>
                <a:cs typeface="Calibri" panose="020F0502020204030204" charset="0"/>
              </a:rPr>
              <a:t>This means that the second column will take twice the space of the first one.</a:t>
            </a:r>
            <a:endParaRPr lang="en-US" altLang="en-GB" sz="200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84175" y="2571750"/>
            <a:ext cx="7893685" cy="16408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Placing Items</a:t>
            </a:r>
            <a:endParaRPr sz="2200" b="1"/>
          </a:p>
          <a:p>
            <a:r>
              <a:rPr sz="1600"/>
              <a:t>You can place grid items explicitly by using grid-column and grid-row.</a:t>
            </a:r>
            <a:endParaRPr sz="1600"/>
          </a:p>
          <a:p>
            <a:endParaRPr sz="1600"/>
          </a:p>
          <a:p>
            <a:r>
              <a:rPr lang="en-US" altLang="en-GB" sz="1600"/>
              <a:t>grid-column: span 2; /* Item 1 takes 2 columns */</a:t>
            </a:r>
            <a:endParaRPr lang="en-US" altLang="en-GB" sz="1600"/>
          </a:p>
          <a:p>
            <a:r>
              <a:rPr lang="en-US" altLang="en-GB" sz="1600"/>
              <a:t>grid-row: span 2; /* Item 2 takes 2 rows */</a:t>
            </a:r>
            <a:endParaRPr lang="en-US" altLang="en-GB" sz="160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84175" y="149225"/>
            <a:ext cx="6727825" cy="11487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Responsive Design</a:t>
            </a:r>
            <a:endParaRPr sz="2200" b="1"/>
          </a:p>
          <a:p>
            <a:r>
              <a:rPr sz="1600"/>
              <a:t>CSS Grid is ideal for responsive design. You can change the number of columns or the layout based on the screen size using </a:t>
            </a:r>
            <a:r>
              <a:rPr sz="1600">
                <a:highlight>
                  <a:srgbClr val="FFFF00"/>
                </a:highlight>
              </a:rPr>
              <a:t>media queries</a:t>
            </a:r>
            <a:r>
              <a:rPr sz="1600"/>
              <a:t>.</a:t>
            </a:r>
            <a:endParaRPr sz="1600"/>
          </a:p>
        </p:txBody>
      </p:sp>
      <p:sp>
        <p:nvSpPr>
          <p:cNvPr id="6" name="Text Box 5"/>
          <p:cNvSpPr txBox="1"/>
          <p:nvPr/>
        </p:nvSpPr>
        <p:spPr>
          <a:xfrm>
            <a:off x="384175" y="1389380"/>
            <a:ext cx="3629025" cy="1771015"/>
          </a:xfrm>
          <a:prstGeom prst="rect">
            <a:avLst/>
          </a:prstGeom>
        </p:spPr>
        <p:txBody>
          <a:bodyPr>
            <a:noAutofit/>
          </a:bodyPr>
          <a:p>
            <a:r>
              <a:rPr sz="1600"/>
              <a:t>.grid-container { </a:t>
            </a:r>
            <a:endParaRPr sz="1600"/>
          </a:p>
          <a:p>
            <a:r>
              <a:rPr sz="1600"/>
              <a:t>display: grid; </a:t>
            </a:r>
            <a:endParaRPr sz="1600"/>
          </a:p>
          <a:p>
            <a:r>
              <a:rPr sz="1600">
                <a:highlight>
                  <a:srgbClr val="FFFF00"/>
                </a:highlight>
              </a:rPr>
              <a:t>grid-template-columns: repeat(3, 1fr);</a:t>
            </a:r>
            <a:r>
              <a:rPr sz="1600"/>
              <a:t> </a:t>
            </a:r>
            <a:endParaRPr sz="1600"/>
          </a:p>
          <a:p>
            <a:r>
              <a:rPr sz="1600"/>
              <a:t>gap: 10px; }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4572000" y="1389380"/>
            <a:ext cx="4287520" cy="189420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sz="1600">
                <a:highlight>
                  <a:srgbClr val="FFFF00"/>
                </a:highlight>
              </a:rPr>
              <a:t>@media</a:t>
            </a:r>
            <a:r>
              <a:rPr sz="1600"/>
              <a:t> (max-width: 768px) { </a:t>
            </a:r>
            <a:endParaRPr sz="1600"/>
          </a:p>
          <a:p>
            <a:r>
              <a:rPr sz="1600"/>
              <a:t>.grid-container { </a:t>
            </a:r>
            <a:endParaRPr sz="1600"/>
          </a:p>
          <a:p>
            <a:r>
              <a:rPr sz="1600">
                <a:highlight>
                  <a:srgbClr val="FFFF00"/>
                </a:highlight>
              </a:rPr>
              <a:t>grid-template-columns: 1fr</a:t>
            </a:r>
            <a:r>
              <a:rPr sz="1600"/>
              <a:t>; </a:t>
            </a:r>
            <a:endParaRPr sz="1600"/>
          </a:p>
          <a:p>
            <a:r>
              <a:rPr sz="1600"/>
              <a:t>/* Single column on smaller screens */ } </a:t>
            </a:r>
            <a:endParaRPr sz="1600"/>
          </a:p>
          <a:p>
            <a:r>
              <a:rPr sz="1600"/>
              <a:t>}</a:t>
            </a:r>
            <a:endParaRPr sz="1600"/>
          </a:p>
        </p:txBody>
      </p:sp>
      <p:sp>
        <p:nvSpPr>
          <p:cNvPr id="8" name="Text Box 7"/>
          <p:cNvSpPr txBox="1"/>
          <p:nvPr/>
        </p:nvSpPr>
        <p:spPr>
          <a:xfrm>
            <a:off x="317500" y="2747645"/>
            <a:ext cx="8421370" cy="13944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Other Useful Properties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align-items – Aligns grid items along the block (vertical) axis.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justify-items – Aligns grid items along the inline (horizontal) axis.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grid-template-areas – Assigns specific names to grid areas for more complex layouts.</a:t>
            </a:r>
            <a:endParaRPr sz="160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07975" y="147320"/>
            <a:ext cx="4572000" cy="27686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r>
              <a:rPr lang="en-GB">
                <a:highlight>
                  <a:srgbClr val="FFFF00"/>
                </a:highlight>
                <a:sym typeface="+mn-ea"/>
              </a:rPr>
              <a:t>Grid </a:t>
            </a:r>
            <a:r>
              <a:rPr lang="en-GB" altLang="en-US">
                <a:highlight>
                  <a:srgbClr val="FFFF00"/>
                </a:highlight>
                <a:sym typeface="+mn-ea"/>
              </a:rPr>
              <a:t>: HTML &amp; CSS properties</a:t>
            </a:r>
            <a:endParaRPr lang="en-GB" altLang="en-US" sz="2000" dirty="0" err="1" smtClean="0">
              <a:highlight>
                <a:srgbClr val="FFFF00"/>
              </a:highlight>
              <a:sym typeface="+mn-ea"/>
            </a:endParaRPr>
          </a:p>
        </p:txBody>
      </p:sp>
      <p:graphicFrame>
        <p:nvGraphicFramePr>
          <p:cNvPr id="2" name="Object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905" y="1124585"/>
          <a:ext cx="2578100" cy="8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30350" imgH="497840" progId="Package">
                  <p:embed/>
                </p:oleObj>
              </mc:Choice>
              <mc:Fallback>
                <p:oleObj name="" r:id="rId1" imgW="1530350" imgH="497840" progId="Package">
                  <p:embed/>
                  <p:pic>
                    <p:nvPicPr>
                      <p:cNvPr id="0" name="Picture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905" y="1124585"/>
                        <a:ext cx="2578100" cy="83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8610" y="2571750"/>
          <a:ext cx="2869565" cy="1259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showAsIcon="1" r:id="rId3" imgW="971550" imgH="628650" progId="Package">
                  <p:embed/>
                </p:oleObj>
              </mc:Choice>
              <mc:Fallback>
                <p:oleObj name="" showAsIcon="1" r:id="rId3" imgW="971550" imgH="628650" progId="Package">
                  <p:embed/>
                  <p:pic>
                    <p:nvPicPr>
                      <p:cNvPr id="0" name="Picture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8610" y="2571750"/>
                        <a:ext cx="2869565" cy="1259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95275" y="708025"/>
            <a:ext cx="8597265" cy="671830"/>
          </a:xfrm>
          <a:prstGeom prst="rect">
            <a:avLst/>
          </a:prstGeom>
        </p:spPr>
        <p:txBody>
          <a:bodyPr>
            <a:noAutofit/>
          </a:bodyPr>
          <a:p>
            <a:r>
              <a:rPr sz="1600"/>
              <a:t>Flexbox and forms work together seamlessly to create flexible, responsive layouts for form elements.</a:t>
            </a:r>
            <a:endParaRPr sz="1600"/>
          </a:p>
          <a:p>
            <a:r>
              <a:rPr lang="en-US" altLang="en-GB" sz="1600"/>
              <a:t>Flexbox, or CSS Flexible Box Layout, is a layout model that arranges items in a single dimension, such as a row or column.</a:t>
            </a:r>
            <a:endParaRPr lang="en-US" altLang="en-GB" sz="1600"/>
          </a:p>
        </p:txBody>
      </p:sp>
      <p:sp>
        <p:nvSpPr>
          <p:cNvPr id="6" name="Text Box 5"/>
          <p:cNvSpPr txBox="1"/>
          <p:nvPr/>
        </p:nvSpPr>
        <p:spPr>
          <a:xfrm>
            <a:off x="295275" y="19399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r>
              <a:rPr sz="2800"/>
              <a:t>flex and forms</a:t>
            </a:r>
            <a:endParaRPr sz="2800"/>
          </a:p>
        </p:txBody>
      </p:sp>
      <p:sp>
        <p:nvSpPr>
          <p:cNvPr id="7" name="Text Box 6"/>
          <p:cNvSpPr txBox="1"/>
          <p:nvPr/>
        </p:nvSpPr>
        <p:spPr>
          <a:xfrm>
            <a:off x="130810" y="386873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1. Flexbox Basics</a:t>
            </a:r>
            <a:endParaRPr sz="1600"/>
          </a:p>
        </p:txBody>
      </p:sp>
      <p:sp>
        <p:nvSpPr>
          <p:cNvPr id="8" name="Text Box 7"/>
          <p:cNvSpPr txBox="1"/>
          <p:nvPr/>
        </p:nvSpPr>
        <p:spPr>
          <a:xfrm>
            <a:off x="130810" y="41913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2. Basic Form Layout Using Flexbox</a:t>
            </a:r>
            <a:endParaRPr sz="1600"/>
          </a:p>
        </p:txBody>
      </p:sp>
      <p:sp>
        <p:nvSpPr>
          <p:cNvPr id="9" name="Text Box 8"/>
          <p:cNvSpPr txBox="1"/>
          <p:nvPr/>
        </p:nvSpPr>
        <p:spPr>
          <a:xfrm>
            <a:off x="130810" y="452850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3. Form Layout with Flexbox in Row</a:t>
            </a:r>
            <a:endParaRPr sz="1600"/>
          </a:p>
        </p:txBody>
      </p:sp>
      <p:sp>
        <p:nvSpPr>
          <p:cNvPr id="10" name="Text Box 9"/>
          <p:cNvSpPr txBox="1"/>
          <p:nvPr/>
        </p:nvSpPr>
        <p:spPr>
          <a:xfrm>
            <a:off x="295275" y="1763395"/>
            <a:ext cx="7771765" cy="223710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1600" b="1">
                <a:latin typeface="Calibri" panose="020F0502020204030204" charset="0"/>
                <a:cs typeface="Calibri" panose="020F0502020204030204" charset="0"/>
              </a:rPr>
              <a:t>Key Flexbox Properties:</a:t>
            </a:r>
            <a:endParaRPr sz="1600" b="1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Calibri" panose="020F0502020204030204" charset="0"/>
                <a:cs typeface="Calibri" panose="020F0502020204030204" charset="0"/>
              </a:rPr>
              <a:t>display: flex – Defines a flex container.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Calibri" panose="020F0502020204030204" charset="0"/>
                <a:cs typeface="Calibri" panose="020F0502020204030204" charset="0"/>
              </a:rPr>
              <a:t>flex-direction – Controls the direction of the items (row, column, row-reverse, column-reverse).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Calibri" panose="020F0502020204030204" charset="0"/>
                <a:cs typeface="Calibri" panose="020F0502020204030204" charset="0"/>
              </a:rPr>
              <a:t>justify-content – Aligns items along the main axis (horizontal by default).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Calibri" panose="020F0502020204030204" charset="0"/>
                <a:cs typeface="Calibri" panose="020F0502020204030204" charset="0"/>
              </a:rPr>
              <a:t>align-items – Aligns items along the cross axis (vertical by default).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Calibri" panose="020F0502020204030204" charset="0"/>
                <a:cs typeface="Calibri" panose="020F0502020204030204" charset="0"/>
              </a:rPr>
              <a:t>flex-wrap – Controls whether items should wrap onto new lines.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Calibri" panose="020F0502020204030204" charset="0"/>
                <a:cs typeface="Calibri" panose="020F0502020204030204" charset="0"/>
              </a:rPr>
              <a:t>flex – A shorthand to control how items grow, shrink, or occupy space.</a:t>
            </a:r>
            <a:endParaRPr sz="16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29565" y="170180"/>
            <a:ext cx="7771765" cy="3709035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sz="2800" b="1">
                <a:latin typeface="Calibri" panose="020F0502020204030204" charset="0"/>
                <a:cs typeface="Calibri" panose="020F0502020204030204" charset="0"/>
              </a:rPr>
              <a:t>Key Flexbox Properties:</a:t>
            </a:r>
            <a:endParaRPr sz="2800" b="1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display: flex – Defines a flex container.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flex-direction – Controls the direction of the items (row, column, row-reverse, column-reverse).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justify-content – Aligns items along the main axis (horizontal by default).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align-items – Aligns items along the cross axis (vertical by default).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flex-wrap – Controls whether items should wrap onto new lines.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  <a:p>
            <a:pPr>
              <a:buFont typeface="Arial" panose="020B0604020202020204"/>
              <a:buChar char="•"/>
            </a:pPr>
            <a:r>
              <a:rPr sz="2000">
                <a:latin typeface="Calibri" panose="020F0502020204030204" charset="0"/>
                <a:cs typeface="Calibri" panose="020F0502020204030204" charset="0"/>
              </a:rPr>
              <a:t>flex – A shorthand to control how items grow, shrink, or occupy space.</a:t>
            </a:r>
            <a:endParaRPr sz="20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86995" y="3324225"/>
            <a:ext cx="8003540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The form is set to a flex container with display: flex; flex-direction: column; so all child items (input fields, labels, and button) stack vertically.</a:t>
            </a:r>
            <a:endParaRPr sz="1600"/>
          </a:p>
          <a:p>
            <a:r>
              <a:rPr sz="1600"/>
              <a:t>gap: 20px; creates space between form elements.</a:t>
            </a:r>
            <a:endParaRPr sz="1600"/>
          </a:p>
          <a:p>
            <a:r>
              <a:rPr sz="1600"/>
              <a:t>Each form input field (within .form-item) has its own label that stacks above it, using flex-direction: column inside each .form-item.</a:t>
            </a:r>
            <a:endParaRPr sz="16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" y="638175"/>
            <a:ext cx="4363720" cy="24828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08280" y="189230"/>
            <a:ext cx="4572000" cy="245745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r>
              <a:rPr sz="1600">
                <a:sym typeface="+mn-ea"/>
              </a:rPr>
              <a:t>2. Basic Form Layout Using Flexbox</a:t>
            </a:r>
            <a:endParaRPr lang="en-GB" altLang="en-US" sz="1600" dirty="0" err="1" smtClean="0">
              <a:sym typeface="+mn-ea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280" y="950595"/>
            <a:ext cx="4199890" cy="212090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4387</Words>
  <Application>WPS Presentation</Application>
  <PresentationFormat>On-screen Show (16:9)</PresentationFormat>
  <Paragraphs>129</Paragraphs>
  <Slides>12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8" baseType="lpstr">
      <vt:lpstr>Arial</vt:lpstr>
      <vt:lpstr>SimSun</vt:lpstr>
      <vt:lpstr>Wingdings</vt:lpstr>
      <vt:lpstr>Roboto</vt:lpstr>
      <vt:lpstr>system-ui</vt:lpstr>
      <vt:lpstr>Segoe Print</vt:lpstr>
      <vt:lpstr>Calibri</vt:lpstr>
      <vt:lpstr>Arial</vt:lpstr>
      <vt:lpstr>Microsoft YaHei</vt:lpstr>
      <vt:lpstr>Arial Unicode MS</vt:lpstr>
      <vt:lpstr>Garamond</vt:lpstr>
      <vt:lpstr>MC Powerpoint Template</vt:lpstr>
      <vt:lpstr>Package</vt:lpstr>
      <vt:lpstr>Package</vt:lpstr>
      <vt:lpstr>Package</vt:lpstr>
      <vt:lpstr>Package</vt:lpstr>
      <vt:lpstr>Course Title - Web System Engineering</vt:lpstr>
      <vt:lpstr>carousal, navigation, modals, flex and forms, responsive web page design,basic UI grid structure.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 ARUN KUMAR</cp:lastModifiedBy>
  <cp:revision>46</cp:revision>
  <dcterms:created xsi:type="dcterms:W3CDTF">2016-09-09T13:34:00Z</dcterms:created>
  <dcterms:modified xsi:type="dcterms:W3CDTF">2025-02-25T08:43:03Z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2057-12.2.0.20323</vt:lpwstr>
  </property>
</Properties>
</file>