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12"/>
  </p:notesMasterIdLst>
  <p:handoutMasterIdLst>
    <p:handoutMasterId r:id="rId13"/>
  </p:handoutMasterIdLst>
  <p:sldIdLst>
    <p:sldId id="491" r:id="rId2"/>
    <p:sldId id="760" r:id="rId3"/>
    <p:sldId id="761" r:id="rId4"/>
    <p:sldId id="753" r:id="rId5"/>
    <p:sldId id="754" r:id="rId6"/>
    <p:sldId id="755" r:id="rId7"/>
    <p:sldId id="756" r:id="rId8"/>
    <p:sldId id="757" r:id="rId9"/>
    <p:sldId id="759" r:id="rId10"/>
    <p:sldId id="743" r:id="rId11"/>
  </p:sldIdLst>
  <p:sldSz cx="9144000" cy="5143500" type="screen16x9"/>
  <p:notesSz cx="6858000" cy="9296400"/>
  <p:embeddedFontLst>
    <p:embeddedFont>
      <p:font typeface="Garamond" panose="02020404030301010803" pitchFamily="18" charset="0"/>
      <p:regular r:id="rId14"/>
      <p:bold r:id="rId15"/>
      <p: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80" userDrawn="1">
          <p15:clr>
            <a:srgbClr val="A4A3A4"/>
          </p15:clr>
        </p15:guide>
        <p15:guide id="3" orient="horz" pos="2886" userDrawn="1">
          <p15:clr>
            <a:srgbClr val="A4A3A4"/>
          </p15:clr>
        </p15:guide>
        <p15:guide id="5" pos="584" userDrawn="1">
          <p15:clr>
            <a:srgbClr val="A4A3A4"/>
          </p15:clr>
        </p15:guide>
        <p15:guide id="6" pos="5235" userDrawn="1">
          <p15:clr>
            <a:srgbClr val="A4A3A4"/>
          </p15:clr>
        </p15:guide>
        <p15:guide id="7" pos="2926" userDrawn="1">
          <p15:clr>
            <a:srgbClr val="A4A3A4"/>
          </p15:clr>
        </p15:guide>
        <p15:guide id="8" pos="5142"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89">
          <p15:clr>
            <a:srgbClr val="A4A3A4"/>
          </p15:clr>
        </p15:guide>
        <p15:guide id="2" orient="horz" pos="5484">
          <p15:clr>
            <a:srgbClr val="A4A3A4"/>
          </p15:clr>
        </p15:guide>
        <p15:guide id="3" orient="horz" pos="5773">
          <p15:clr>
            <a:srgbClr val="A4A3A4"/>
          </p15:clr>
        </p15:guide>
        <p15:guide id="4" pos="306">
          <p15:clr>
            <a:srgbClr val="A4A3A4"/>
          </p15:clr>
        </p15:guide>
        <p15:guide id="5" pos="40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varScale="1">
        <p:scale>
          <a:sx n="81" d="100"/>
          <a:sy n="81" d="100"/>
        </p:scale>
        <p:origin x="1026" y="72"/>
      </p:cViewPr>
      <p:guideLst>
        <p:guide orient="horz" pos="380"/>
        <p:guide orient="horz" pos="2886"/>
        <p:guide pos="584"/>
        <p:guide pos="5235"/>
        <p:guide pos="2926"/>
        <p:guide pos="5142"/>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89"/>
        <p:guide orient="horz" pos="5484"/>
        <p:guide orient="horz" pos="5773"/>
        <p:guide pos="306"/>
        <p:guide pos="40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t>4/8/2025</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4"/>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file:///C:\xampp\htdocs\mywebapps.zip" TargetMode="Externa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hyperlink" Target="https://installbuilder.com/"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Declaring%20Variables%20in%20PHP.txt" TargetMode="Externa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Sample%20php%20demo%20program1.txt" TargetMode="External"/><Relationship Id="rId1" Type="http://schemas.openxmlformats.org/officeDocument/2006/relationships/slideLayout" Target="../slideLayouts/slideLayout1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584" y="1972315"/>
            <a:ext cx="7069512" cy="516255"/>
          </a:xfrm>
        </p:spPr>
        <p:txBody>
          <a:bodyPr/>
          <a:lstStyle/>
          <a:p>
            <a:pPr algn="l"/>
            <a:r>
              <a:rPr lang="en-US" dirty="0"/>
              <a:t>Course Title - </a:t>
            </a:r>
            <a:r>
              <a:rPr lang="en-GB" altLang="en-US" sz="1800" b="1" dirty="0">
                <a:solidFill>
                  <a:srgbClr val="0070C0"/>
                </a:solidFill>
              </a:rPr>
              <a:t>Web System Engineering</a:t>
            </a:r>
          </a:p>
        </p:txBody>
      </p:sp>
      <p:sp>
        <p:nvSpPr>
          <p:cNvPr id="5" name="Text Placeholder 4"/>
          <p:cNvSpPr>
            <a:spLocks noGrp="1"/>
          </p:cNvSpPr>
          <p:nvPr>
            <p:ph type="body" idx="1"/>
          </p:nvPr>
        </p:nvSpPr>
        <p:spPr>
          <a:xfrm>
            <a:off x="675640" y="2488565"/>
            <a:ext cx="8329295" cy="381000"/>
          </a:xfrm>
        </p:spPr>
        <p:txBody>
          <a:bodyPr/>
          <a:lstStyle/>
          <a:p>
            <a:pPr algn="l"/>
            <a:r>
              <a:rPr lang="en-US" dirty="0"/>
              <a:t>Topic Title -</a:t>
            </a:r>
            <a:r>
              <a:rPr lang="en-GB" altLang="en-US" dirty="0"/>
              <a:t> </a:t>
            </a:r>
            <a:r>
              <a:rPr lang="en-IN" sz="1800" dirty="0"/>
              <a:t>Introduction to PHP</a:t>
            </a:r>
            <a:endParaRPr lang="en-US" altLang="en-GB" sz="1800" b="1" dirty="0">
              <a:solidFill>
                <a:srgbClr val="0070C0"/>
              </a:solidFill>
            </a:endParaRPr>
          </a:p>
          <a:p>
            <a:pPr algn="l"/>
            <a:endParaRPr lang="en-US" altLang="en-GB" sz="1800" b="1" dirty="0">
              <a:solidFill>
                <a:srgbClr val="0070C0"/>
              </a:solidFill>
            </a:endParaRPr>
          </a:p>
          <a:p>
            <a:pPr algn="l"/>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##/04/2025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10</a:t>
            </a:fld>
            <a:endParaRPr lang="en-US"/>
          </a:p>
        </p:txBody>
      </p:sp>
      <p:sp>
        <p:nvSpPr>
          <p:cNvPr id="7" name="Text Box 6"/>
          <p:cNvSpPr txBox="1"/>
          <p:nvPr/>
        </p:nvSpPr>
        <p:spPr>
          <a:xfrm>
            <a:off x="600710" y="2225040"/>
            <a:ext cx="7943215" cy="2101850"/>
          </a:xfrm>
          <a:prstGeom prst="rect">
            <a:avLst/>
          </a:prstGeom>
        </p:spPr>
        <p:txBody>
          <a:bodyPr wrap="square">
            <a:noAutofit/>
          </a:bodyPr>
          <a:lstStyle/>
          <a:p>
            <a:pPr marL="457200" lvl="1" indent="457200" fontAlgn="base">
              <a:spcBef>
                <a:spcPts val="1400"/>
              </a:spcBef>
              <a:spcAft>
                <a:spcPts val="400"/>
              </a:spcAft>
            </a:pPr>
            <a:r>
              <a:rPr lang="en-GB" sz="5400" b="0" i="0">
                <a:solidFill>
                  <a:srgbClr val="000000"/>
                </a:solidFill>
                <a:latin typeface="Arial" panose="020B0604020202020204"/>
                <a:ea typeface="Arial" panose="020B0604020202020204"/>
              </a:rPr>
              <a:t>Thank You</a:t>
            </a:r>
          </a:p>
        </p:txBody>
      </p:sp>
      <p:graphicFrame>
        <p:nvGraphicFramePr>
          <p:cNvPr id="3" name="Object 2">
            <a:hlinkClick r:id="rId2" action="ppaction://hlinkfile"/>
            <a:extLst>
              <a:ext uri="{FF2B5EF4-FFF2-40B4-BE49-F238E27FC236}">
                <a16:creationId xmlns:a16="http://schemas.microsoft.com/office/drawing/2014/main" id="{D609C039-D99B-3650-7BD8-69A96700C4D4}"/>
              </a:ext>
            </a:extLst>
          </p:cNvPr>
          <p:cNvGraphicFramePr>
            <a:graphicFrameLocks noChangeAspect="1"/>
          </p:cNvGraphicFramePr>
          <p:nvPr>
            <p:extLst>
              <p:ext uri="{D42A27DB-BD31-4B8C-83A1-F6EECF244321}">
                <p14:modId xmlns:p14="http://schemas.microsoft.com/office/powerpoint/2010/main" val="1109630454"/>
              </p:ext>
            </p:extLst>
          </p:nvPr>
        </p:nvGraphicFramePr>
        <p:xfrm>
          <a:off x="6135894" y="816610"/>
          <a:ext cx="981075" cy="514350"/>
        </p:xfrm>
        <a:graphic>
          <a:graphicData uri="http://schemas.openxmlformats.org/presentationml/2006/ole">
            <mc:AlternateContent xmlns:mc="http://schemas.openxmlformats.org/markup-compatibility/2006">
              <mc:Choice xmlns:v="urn:schemas-microsoft-com:vml" Requires="v">
                <p:oleObj name="Packager Shell Object" showAsIcon="1" r:id="rId3" imgW="981131" imgH="514326" progId="Package">
                  <p:embed/>
                </p:oleObj>
              </mc:Choice>
              <mc:Fallback>
                <p:oleObj name="Packager Shell Object" showAsIcon="1" r:id="rId3" imgW="981131" imgH="514326" progId="Package">
                  <p:embed/>
                  <p:pic>
                    <p:nvPicPr>
                      <p:cNvPr id="0" name=""/>
                      <p:cNvPicPr/>
                      <p:nvPr/>
                    </p:nvPicPr>
                    <p:blipFill>
                      <a:blip r:embed="rId4"/>
                      <a:stretch>
                        <a:fillRect/>
                      </a:stretch>
                    </p:blipFill>
                    <p:spPr>
                      <a:xfrm>
                        <a:off x="6135894" y="816610"/>
                        <a:ext cx="981075" cy="514350"/>
                      </a:xfrm>
                      <a:prstGeom prst="rect">
                        <a:avLst/>
                      </a:prstGeom>
                    </p:spPr>
                  </p:pic>
                </p:oleObj>
              </mc:Fallback>
            </mc:AlternateContent>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2</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Introduction to PHP</a:t>
            </a:r>
            <a:endParaRPr lang="en-US" altLang="en-GB" sz="1600" b="1" dirty="0">
              <a:solidFill>
                <a:srgbClr val="0070C0"/>
              </a:solidFill>
            </a:endParaRPr>
          </a:p>
        </p:txBody>
      </p:sp>
      <p:sp>
        <p:nvSpPr>
          <p:cNvPr id="7" name="TextBox 6">
            <a:extLst>
              <a:ext uri="{FF2B5EF4-FFF2-40B4-BE49-F238E27FC236}">
                <a16:creationId xmlns:a16="http://schemas.microsoft.com/office/drawing/2014/main" id="{8AA4DC64-0F9B-C650-DE53-8692CECC91F9}"/>
              </a:ext>
            </a:extLst>
          </p:cNvPr>
          <p:cNvSpPr txBox="1"/>
          <p:nvPr/>
        </p:nvSpPr>
        <p:spPr bwMode="auto">
          <a:xfrm>
            <a:off x="730332" y="2732534"/>
            <a:ext cx="4572000" cy="646331"/>
          </a:xfrm>
          <a:prstGeom prst="rect">
            <a:avLst/>
          </a:prstGeom>
          <a:noFill/>
          <a:ln w="19050" algn="ctr">
            <a:noFill/>
            <a:miter lim="800000"/>
          </a:ln>
        </p:spPr>
        <p:txBody>
          <a:bodyPr wrap="square">
            <a:spAutoFit/>
          </a:bodyPr>
          <a:lstStyle/>
          <a:p>
            <a:r>
              <a:rPr lang="en-IN" dirty="0"/>
              <a:t>https://www.apachefriends.org/download.html</a:t>
            </a:r>
          </a:p>
        </p:txBody>
      </p:sp>
      <p:sp>
        <p:nvSpPr>
          <p:cNvPr id="9" name="TextBox 8">
            <a:extLst>
              <a:ext uri="{FF2B5EF4-FFF2-40B4-BE49-F238E27FC236}">
                <a16:creationId xmlns:a16="http://schemas.microsoft.com/office/drawing/2014/main" id="{7EE78C5D-B29A-F235-81AF-B1060F18EEA0}"/>
              </a:ext>
            </a:extLst>
          </p:cNvPr>
          <p:cNvSpPr txBox="1"/>
          <p:nvPr/>
        </p:nvSpPr>
        <p:spPr bwMode="auto">
          <a:xfrm>
            <a:off x="571143" y="1809204"/>
            <a:ext cx="7468854" cy="923330"/>
          </a:xfrm>
          <a:prstGeom prst="rect">
            <a:avLst/>
          </a:prstGeom>
          <a:noFill/>
          <a:ln w="19050" algn="ctr">
            <a:noFill/>
            <a:miter lim="800000"/>
          </a:ln>
        </p:spPr>
        <p:txBody>
          <a:bodyPr wrap="square">
            <a:spAutoFit/>
          </a:bodyPr>
          <a:lstStyle/>
          <a:p>
            <a:r>
              <a:rPr lang="en-US" b="0" i="0" dirty="0">
                <a:solidFill>
                  <a:srgbClr val="555555"/>
                </a:solidFill>
                <a:effectLst/>
                <a:latin typeface="Helvetica Neue"/>
              </a:rPr>
              <a:t>XAMPP is an easy to install Apache distribution containing MariaDB, PHP, and Perl. Just download and start the installer. It's that easy. Installers created using </a:t>
            </a:r>
            <a:r>
              <a:rPr lang="en-US" b="0" i="0" u="none" strike="noStrike" dirty="0" err="1">
                <a:solidFill>
                  <a:srgbClr val="5E8949"/>
                </a:solidFill>
                <a:effectLst/>
                <a:latin typeface="Helvetica Neue"/>
                <a:hlinkClick r:id="rId2"/>
              </a:rPr>
              <a:t>InstallBuilder</a:t>
            </a:r>
            <a:r>
              <a:rPr lang="en-US" b="0" i="0" dirty="0">
                <a:solidFill>
                  <a:srgbClr val="555555"/>
                </a:solidFill>
                <a:effectLst/>
                <a:latin typeface="Helvetica Neue"/>
              </a:rPr>
              <a:t>.</a:t>
            </a:r>
            <a:endParaRPr lang="en-IN" dirty="0"/>
          </a:p>
        </p:txBody>
      </p:sp>
      <p:sp>
        <p:nvSpPr>
          <p:cNvPr id="13" name="TextBox 12">
            <a:extLst>
              <a:ext uri="{FF2B5EF4-FFF2-40B4-BE49-F238E27FC236}">
                <a16:creationId xmlns:a16="http://schemas.microsoft.com/office/drawing/2014/main" id="{85A06911-2A6F-1276-DA42-D2E6AFF77D15}"/>
              </a:ext>
            </a:extLst>
          </p:cNvPr>
          <p:cNvSpPr txBox="1"/>
          <p:nvPr/>
        </p:nvSpPr>
        <p:spPr bwMode="auto">
          <a:xfrm>
            <a:off x="730332" y="3585941"/>
            <a:ext cx="4572000" cy="369332"/>
          </a:xfrm>
          <a:prstGeom prst="rect">
            <a:avLst/>
          </a:prstGeom>
          <a:noFill/>
          <a:ln w="19050" algn="ctr">
            <a:noFill/>
            <a:miter lim="800000"/>
          </a:ln>
        </p:spPr>
        <p:txBody>
          <a:bodyPr wrap="square">
            <a:spAutoFit/>
          </a:bodyPr>
          <a:lstStyle/>
          <a:p>
            <a:r>
              <a:rPr lang="en-IN" dirty="0"/>
              <a:t>C:\xampp\htdocs\mywebapps</a:t>
            </a:r>
          </a:p>
        </p:txBody>
      </p:sp>
      <p:sp>
        <p:nvSpPr>
          <p:cNvPr id="15" name="TextBox 14">
            <a:extLst>
              <a:ext uri="{FF2B5EF4-FFF2-40B4-BE49-F238E27FC236}">
                <a16:creationId xmlns:a16="http://schemas.microsoft.com/office/drawing/2014/main" id="{FAA2EA81-5459-BADC-F7F2-1D4F75DE0C36}"/>
              </a:ext>
            </a:extLst>
          </p:cNvPr>
          <p:cNvSpPr txBox="1"/>
          <p:nvPr/>
        </p:nvSpPr>
        <p:spPr bwMode="auto">
          <a:xfrm>
            <a:off x="537922" y="677325"/>
            <a:ext cx="4572000" cy="369332"/>
          </a:xfrm>
          <a:prstGeom prst="rect">
            <a:avLst/>
          </a:prstGeom>
          <a:noFill/>
          <a:ln w="19050" algn="ctr">
            <a:noFill/>
            <a:miter lim="800000"/>
          </a:ln>
        </p:spPr>
        <p:txBody>
          <a:bodyPr wrap="square">
            <a:spAutoFit/>
          </a:bodyPr>
          <a:lstStyle/>
          <a:p>
            <a:r>
              <a:rPr lang="en-IN" dirty="0"/>
              <a:t>https://windows.php.net/download/</a:t>
            </a:r>
          </a:p>
        </p:txBody>
      </p:sp>
      <p:sp>
        <p:nvSpPr>
          <p:cNvPr id="17" name="TextBox 16">
            <a:extLst>
              <a:ext uri="{FF2B5EF4-FFF2-40B4-BE49-F238E27FC236}">
                <a16:creationId xmlns:a16="http://schemas.microsoft.com/office/drawing/2014/main" id="{B4024DF5-06A5-947D-ADF3-BF2B9EB38F71}"/>
              </a:ext>
            </a:extLst>
          </p:cNvPr>
          <p:cNvSpPr txBox="1"/>
          <p:nvPr/>
        </p:nvSpPr>
        <p:spPr bwMode="auto">
          <a:xfrm>
            <a:off x="730332" y="4177063"/>
            <a:ext cx="4572000" cy="369332"/>
          </a:xfrm>
          <a:prstGeom prst="rect">
            <a:avLst/>
          </a:prstGeom>
          <a:noFill/>
          <a:ln w="19050" algn="ctr">
            <a:noFill/>
            <a:miter lim="800000"/>
          </a:ln>
        </p:spPr>
        <p:txBody>
          <a:bodyPr wrap="square">
            <a:spAutoFit/>
          </a:bodyPr>
          <a:lstStyle/>
          <a:p>
            <a:r>
              <a:rPr lang="en-IN" dirty="0"/>
              <a:t>http://localhost/mywebapps/demo1.php</a:t>
            </a:r>
          </a:p>
        </p:txBody>
      </p:sp>
    </p:spTree>
    <p:extLst>
      <p:ext uri="{BB962C8B-B14F-4D97-AF65-F5344CB8AC3E}">
        <p14:creationId xmlns:p14="http://schemas.microsoft.com/office/powerpoint/2010/main" val="40151526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3</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Introduction to PHP</a:t>
            </a:r>
            <a:endParaRPr lang="en-US" altLang="en-GB" sz="1600" b="1" dirty="0">
              <a:solidFill>
                <a:srgbClr val="0070C0"/>
              </a:solidFill>
            </a:endParaRPr>
          </a:p>
        </p:txBody>
      </p:sp>
      <p:pic>
        <p:nvPicPr>
          <p:cNvPr id="3" name="Picture 2">
            <a:extLst>
              <a:ext uri="{FF2B5EF4-FFF2-40B4-BE49-F238E27FC236}">
                <a16:creationId xmlns:a16="http://schemas.microsoft.com/office/drawing/2014/main" id="{ECBA03E5-60F2-554A-9F8D-73EFCF35EAD9}"/>
              </a:ext>
            </a:extLst>
          </p:cNvPr>
          <p:cNvPicPr>
            <a:picLocks noChangeAspect="1"/>
          </p:cNvPicPr>
          <p:nvPr/>
        </p:nvPicPr>
        <p:blipFill>
          <a:blip r:embed="rId2"/>
          <a:stretch>
            <a:fillRect/>
          </a:stretch>
        </p:blipFill>
        <p:spPr>
          <a:xfrm>
            <a:off x="640215" y="495300"/>
            <a:ext cx="6296025" cy="4152900"/>
          </a:xfrm>
          <a:prstGeom prst="rect">
            <a:avLst/>
          </a:prstGeom>
        </p:spPr>
      </p:pic>
    </p:spTree>
    <p:extLst>
      <p:ext uri="{BB962C8B-B14F-4D97-AF65-F5344CB8AC3E}">
        <p14:creationId xmlns:p14="http://schemas.microsoft.com/office/powerpoint/2010/main" val="15640520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4</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Introduction to PHP</a:t>
            </a:r>
            <a:endParaRPr lang="en-US" altLang="en-GB" sz="1600" b="1" dirty="0">
              <a:solidFill>
                <a:srgbClr val="0070C0"/>
              </a:solidFill>
            </a:endParaRPr>
          </a:p>
        </p:txBody>
      </p:sp>
      <p:sp>
        <p:nvSpPr>
          <p:cNvPr id="7" name="TextBox 6">
            <a:extLst>
              <a:ext uri="{FF2B5EF4-FFF2-40B4-BE49-F238E27FC236}">
                <a16:creationId xmlns:a16="http://schemas.microsoft.com/office/drawing/2014/main" id="{0317B7B1-4D9C-F178-21C3-6F2B19389541}"/>
              </a:ext>
            </a:extLst>
          </p:cNvPr>
          <p:cNvSpPr txBox="1"/>
          <p:nvPr/>
        </p:nvSpPr>
        <p:spPr bwMode="auto">
          <a:xfrm>
            <a:off x="191135" y="478694"/>
            <a:ext cx="7687321" cy="1477328"/>
          </a:xfrm>
          <a:prstGeom prst="rect">
            <a:avLst/>
          </a:prstGeom>
          <a:noFill/>
          <a:ln w="19050" algn="ctr">
            <a:noFill/>
            <a:miter lim="800000"/>
          </a:ln>
        </p:spPr>
        <p:txBody>
          <a:bodyPr wrap="square">
            <a:spAutoFit/>
          </a:bodyPr>
          <a:lstStyle/>
          <a:p>
            <a:r>
              <a:rPr lang="en-US" dirty="0"/>
              <a:t>PHP (Hypertext Preprocessor) is a widely-used open-source scripting language primarily designed for web development. It was created by Danish-Canadian programmer Rasmus </a:t>
            </a:r>
            <a:r>
              <a:rPr lang="en-US" dirty="0" err="1"/>
              <a:t>Lerdorf</a:t>
            </a:r>
            <a:r>
              <a:rPr lang="en-US" dirty="0"/>
              <a:t> in 1993 and has since evolved into one of the most popular languages for building dynamic web applications.</a:t>
            </a:r>
            <a:endParaRPr lang="en-IN" dirty="0"/>
          </a:p>
        </p:txBody>
      </p:sp>
      <p:sp>
        <p:nvSpPr>
          <p:cNvPr id="11" name="TextBox 10">
            <a:extLst>
              <a:ext uri="{FF2B5EF4-FFF2-40B4-BE49-F238E27FC236}">
                <a16:creationId xmlns:a16="http://schemas.microsoft.com/office/drawing/2014/main" id="{70F44DB9-B546-9D3D-B191-9EA4535AE479}"/>
              </a:ext>
            </a:extLst>
          </p:cNvPr>
          <p:cNvSpPr txBox="1"/>
          <p:nvPr/>
        </p:nvSpPr>
        <p:spPr bwMode="auto">
          <a:xfrm>
            <a:off x="326572" y="2070041"/>
            <a:ext cx="8817428" cy="2308324"/>
          </a:xfrm>
          <a:prstGeom prst="rect">
            <a:avLst/>
          </a:prstGeom>
          <a:noFill/>
          <a:ln w="19050" algn="ctr">
            <a:noFill/>
            <a:miter lim="800000"/>
          </a:ln>
        </p:spPr>
        <p:txBody>
          <a:bodyPr wrap="square">
            <a:spAutoFit/>
          </a:bodyPr>
          <a:lstStyle/>
          <a:p>
            <a:r>
              <a:rPr lang="en-US" sz="1200" b="1" dirty="0"/>
              <a:t>Key Features of PHP:</a:t>
            </a:r>
          </a:p>
          <a:p>
            <a:r>
              <a:rPr lang="en-US" sz="1200" b="1" dirty="0"/>
              <a:t>Server-Side Scripting Language:</a:t>
            </a:r>
            <a:endParaRPr lang="en-US" sz="1200" dirty="0"/>
          </a:p>
          <a:p>
            <a:pPr lvl="1"/>
            <a:r>
              <a:rPr lang="en-US" sz="1200" dirty="0"/>
              <a:t>PHP runs on the server, which means that it is used to process data and generate dynamic content before sending it to the client’s browser.</a:t>
            </a:r>
          </a:p>
          <a:p>
            <a:r>
              <a:rPr lang="en-US" sz="1200" b="1" dirty="0"/>
              <a:t>Embedded in HTML:</a:t>
            </a:r>
            <a:endParaRPr lang="en-US" sz="1200" dirty="0"/>
          </a:p>
          <a:p>
            <a:pPr lvl="1"/>
            <a:r>
              <a:rPr lang="en-US" sz="1200" dirty="0"/>
              <a:t>PHP code can be embedded within HTML files, making it easy to integrate with existing web pages. This allows developers to create dynamic web pages that interact with databases, manage sessions, handle forms, and more.</a:t>
            </a:r>
          </a:p>
          <a:p>
            <a:r>
              <a:rPr lang="en-US" sz="1200" b="1" dirty="0"/>
              <a:t>Cross-Platform:</a:t>
            </a:r>
            <a:endParaRPr lang="en-US" sz="1200" dirty="0"/>
          </a:p>
          <a:p>
            <a:pPr lvl="1"/>
            <a:r>
              <a:rPr lang="en-US" sz="1200" dirty="0"/>
              <a:t>PHP is platform-independent, meaning it can run on various operating systems like Windows, Linux, and macOS. It also works well with popular web servers like Apache and Nginx.</a:t>
            </a:r>
          </a:p>
          <a:p>
            <a:r>
              <a:rPr lang="en-US" sz="1200" b="1" dirty="0"/>
              <a:t>Open Source:</a:t>
            </a:r>
            <a:endParaRPr lang="en-US" sz="1200" dirty="0"/>
          </a:p>
          <a:p>
            <a:pPr lvl="1"/>
            <a:r>
              <a:rPr lang="en-US" sz="1200" dirty="0"/>
              <a:t>PHP is free to use, and it has an extensive community of developers who contribute to its development and offer support.</a:t>
            </a:r>
            <a:endParaRPr lang="en-IN" dirty="0"/>
          </a:p>
        </p:txBody>
      </p:sp>
    </p:spTree>
    <p:extLst>
      <p:ext uri="{BB962C8B-B14F-4D97-AF65-F5344CB8AC3E}">
        <p14:creationId xmlns:p14="http://schemas.microsoft.com/office/powerpoint/2010/main" val="13934541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5</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Introduction to PHP</a:t>
            </a:r>
            <a:endParaRPr lang="en-US" altLang="en-GB" sz="1600" b="1" dirty="0">
              <a:solidFill>
                <a:srgbClr val="0070C0"/>
              </a:solidFill>
            </a:endParaRPr>
          </a:p>
        </p:txBody>
      </p:sp>
      <p:sp>
        <p:nvSpPr>
          <p:cNvPr id="9" name="TextBox 8">
            <a:extLst>
              <a:ext uri="{FF2B5EF4-FFF2-40B4-BE49-F238E27FC236}">
                <a16:creationId xmlns:a16="http://schemas.microsoft.com/office/drawing/2014/main" id="{F0C6382D-5720-9E6E-FFF1-0EABDC8F1DAD}"/>
              </a:ext>
            </a:extLst>
          </p:cNvPr>
          <p:cNvSpPr txBox="1"/>
          <p:nvPr/>
        </p:nvSpPr>
        <p:spPr bwMode="auto">
          <a:xfrm>
            <a:off x="191135" y="605510"/>
            <a:ext cx="8952864" cy="2123658"/>
          </a:xfrm>
          <a:prstGeom prst="rect">
            <a:avLst/>
          </a:prstGeom>
          <a:noFill/>
          <a:ln w="19050" algn="ctr">
            <a:noFill/>
            <a:miter lim="800000"/>
          </a:ln>
        </p:spPr>
        <p:txBody>
          <a:bodyPr wrap="square">
            <a:spAutoFit/>
          </a:bodyPr>
          <a:lstStyle/>
          <a:p>
            <a:endParaRPr lang="en-US" sz="1200" dirty="0"/>
          </a:p>
          <a:p>
            <a:r>
              <a:rPr lang="en-US" sz="1200" b="1" dirty="0"/>
              <a:t>Database Integration:</a:t>
            </a:r>
            <a:endParaRPr lang="en-US" sz="1200" dirty="0"/>
          </a:p>
          <a:p>
            <a:pPr marL="742950" lvl="1" indent="-285750">
              <a:buFont typeface="+mj-lt"/>
              <a:buAutoNum type="arabicPeriod"/>
            </a:pPr>
            <a:r>
              <a:rPr lang="en-US" sz="1200" dirty="0"/>
              <a:t>PHP is often used with databases such as MySQL, PostgreSQL, and SQLite, allowing developers to create dynamic, data-driven websites like blogs, e-commerce platforms, and content management systems.</a:t>
            </a:r>
          </a:p>
          <a:p>
            <a:r>
              <a:rPr lang="en-US" sz="1200" b="1" dirty="0"/>
              <a:t>Rich Set of Libraries and Frameworks:</a:t>
            </a:r>
            <a:endParaRPr lang="en-US" sz="1200" dirty="0"/>
          </a:p>
          <a:p>
            <a:pPr marL="742950" lvl="1" indent="-285750">
              <a:buFont typeface="+mj-lt"/>
              <a:buAutoNum type="arabicPeriod"/>
            </a:pPr>
            <a:r>
              <a:rPr lang="en-US" sz="1200" dirty="0"/>
              <a:t>PHP offers a wide range of libraries and frameworks (such as Laravel, Symfony, and CodeIgniter) that help developers streamline development by providing ready-to-use components for common tasks.</a:t>
            </a:r>
          </a:p>
          <a:p>
            <a:r>
              <a:rPr lang="en-US" sz="1200" b="1" dirty="0"/>
              <a:t>Security:</a:t>
            </a:r>
            <a:endParaRPr lang="en-US" sz="1200" dirty="0"/>
          </a:p>
          <a:p>
            <a:pPr marL="742950" lvl="1" indent="-285750">
              <a:buFont typeface="+mj-lt"/>
              <a:buAutoNum type="arabicPeriod"/>
            </a:pPr>
            <a:r>
              <a:rPr lang="en-US" sz="1200" dirty="0"/>
              <a:t>While PHP provides tools to secure applications (such as input validation, encryption, and secure session management), it’s essential for developers to be mindful of best practices to avoid vulnerabilities like SQL injection or XSS (Cross-Site Scripting).</a:t>
            </a:r>
          </a:p>
        </p:txBody>
      </p:sp>
      <p:sp>
        <p:nvSpPr>
          <p:cNvPr id="2" name="Rectangle 1">
            <a:extLst>
              <a:ext uri="{FF2B5EF4-FFF2-40B4-BE49-F238E27FC236}">
                <a16:creationId xmlns:a16="http://schemas.microsoft.com/office/drawing/2014/main" id="{3ED701CC-8AB4-C15D-7639-BF25284BCE67}"/>
              </a:ext>
            </a:extLst>
          </p:cNvPr>
          <p:cNvSpPr>
            <a:spLocks noChangeArrowheads="1"/>
          </p:cNvSpPr>
          <p:nvPr/>
        </p:nvSpPr>
        <p:spPr bwMode="auto">
          <a:xfrm>
            <a:off x="320634" y="2975720"/>
            <a:ext cx="631767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PHP Tags: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PHP code is written between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Unicode MS"/>
              </a:rPr>
              <a:t>		&lt;?</a:t>
            </a:r>
            <a:r>
              <a:rPr kumimoji="0" lang="en-US" altLang="en-US" sz="2000" b="0" i="0" u="none" strike="noStrike" cap="none" normalizeH="0" baseline="0" dirty="0" err="1">
                <a:ln>
                  <a:noFill/>
                </a:ln>
                <a:solidFill>
                  <a:schemeClr val="tx1"/>
                </a:solidFill>
                <a:effectLst/>
                <a:latin typeface="Arial Unicode MS"/>
              </a:rPr>
              <a:t>php</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a:ln>
                  <a:noFill/>
                </a:ln>
                <a:solidFill>
                  <a:schemeClr val="tx1"/>
                </a:solidFill>
                <a:effectLst/>
                <a:latin typeface="Arial Unicode MS"/>
              </a:rPr>
              <a:t>?&gt;</a:t>
            </a:r>
            <a:r>
              <a:rPr kumimoji="0" lang="en-US" altLang="en-US" sz="2000" b="0" i="0" u="none" strike="noStrike" cap="none" normalizeH="0" baseline="0" dirty="0">
                <a:ln>
                  <a:noFill/>
                </a:ln>
                <a:solidFill>
                  <a:schemeClr val="tx1"/>
                </a:solidFill>
                <a:effectLst/>
              </a:rPr>
              <a:t> tags.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65442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6</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Introduction to PHP</a:t>
            </a:r>
            <a:endParaRPr lang="en-US" altLang="en-GB" sz="1600" b="1" dirty="0">
              <a:solidFill>
                <a:srgbClr val="0070C0"/>
              </a:solidFill>
            </a:endParaRPr>
          </a:p>
        </p:txBody>
      </p:sp>
      <p:sp>
        <p:nvSpPr>
          <p:cNvPr id="3" name="Rectangle 1">
            <a:extLst>
              <a:ext uri="{FF2B5EF4-FFF2-40B4-BE49-F238E27FC236}">
                <a16:creationId xmlns:a16="http://schemas.microsoft.com/office/drawing/2014/main" id="{BEBE8D36-DED9-3D9F-0E78-DA78926ED384}"/>
              </a:ext>
            </a:extLst>
          </p:cNvPr>
          <p:cNvSpPr>
            <a:spLocks noChangeArrowheads="1"/>
          </p:cNvSpPr>
          <p:nvPr/>
        </p:nvSpPr>
        <p:spPr bwMode="auto">
          <a:xfrm>
            <a:off x="191134" y="364675"/>
            <a:ext cx="814534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Variables: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PHP variables begin with a </a:t>
            </a:r>
            <a:r>
              <a:rPr lang="en-US" altLang="en-US" dirty="0">
                <a:latin typeface="Arial" panose="020B0604020202020204" pitchFamily="34" charset="0"/>
              </a:rPr>
              <a:t>$ sign and do not need to be declared before use</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A3BE039-21DC-B169-BB29-73CE93F3C3AB}"/>
              </a:ext>
            </a:extLst>
          </p:cNvPr>
          <p:cNvSpPr txBox="1"/>
          <p:nvPr/>
        </p:nvSpPr>
        <p:spPr bwMode="auto">
          <a:xfrm>
            <a:off x="890650" y="1133626"/>
            <a:ext cx="4572000" cy="646331"/>
          </a:xfrm>
          <a:prstGeom prst="rect">
            <a:avLst/>
          </a:prstGeom>
          <a:noFill/>
          <a:ln w="19050" algn="ctr">
            <a:noFill/>
            <a:miter lim="800000"/>
          </a:ln>
        </p:spPr>
        <p:txBody>
          <a:bodyPr wrap="square">
            <a:spAutoFit/>
          </a:bodyPr>
          <a:lstStyle/>
          <a:p>
            <a:r>
              <a:rPr lang="en-IN" dirty="0"/>
              <a:t>$name = "John";</a:t>
            </a:r>
          </a:p>
          <a:p>
            <a:r>
              <a:rPr lang="en-IN" dirty="0"/>
              <a:t>echo $name; // Outputs: John</a:t>
            </a:r>
          </a:p>
        </p:txBody>
      </p:sp>
      <p:sp>
        <p:nvSpPr>
          <p:cNvPr id="8" name="Rectangle 2">
            <a:extLst>
              <a:ext uri="{FF2B5EF4-FFF2-40B4-BE49-F238E27FC236}">
                <a16:creationId xmlns:a16="http://schemas.microsoft.com/office/drawing/2014/main" id="{0C80163F-A9C3-1D48-A584-5230644FAAD3}"/>
              </a:ext>
            </a:extLst>
          </p:cNvPr>
          <p:cNvSpPr>
            <a:spLocks noChangeArrowheads="1"/>
          </p:cNvSpPr>
          <p:nvPr/>
        </p:nvSpPr>
        <p:spPr bwMode="auto">
          <a:xfrm>
            <a:off x="191134" y="2505784"/>
            <a:ext cx="71251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Comments: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PHP supports single-line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 or #) and multi-line (/* */) comments</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B429569-B87B-1E16-5646-644839815E11}"/>
              </a:ext>
            </a:extLst>
          </p:cNvPr>
          <p:cNvSpPr txBox="1"/>
          <p:nvPr/>
        </p:nvSpPr>
        <p:spPr bwMode="auto">
          <a:xfrm>
            <a:off x="792880" y="3706113"/>
            <a:ext cx="4572000" cy="923330"/>
          </a:xfrm>
          <a:prstGeom prst="rect">
            <a:avLst/>
          </a:prstGeom>
          <a:noFill/>
          <a:ln w="19050" algn="ctr">
            <a:noFill/>
            <a:miter lim="800000"/>
          </a:ln>
        </p:spPr>
        <p:txBody>
          <a:bodyPr wrap="square">
            <a:spAutoFit/>
          </a:bodyPr>
          <a:lstStyle/>
          <a:p>
            <a:r>
              <a:rPr lang="en-IN" dirty="0"/>
              <a:t>// This is a single-line comment</a:t>
            </a:r>
          </a:p>
          <a:p>
            <a:r>
              <a:rPr lang="en-IN" dirty="0"/>
              <a:t>/* This is a</a:t>
            </a:r>
          </a:p>
          <a:p>
            <a:r>
              <a:rPr lang="en-IN" dirty="0"/>
              <a:t>   multi-line comment */</a:t>
            </a:r>
          </a:p>
        </p:txBody>
      </p:sp>
      <p:graphicFrame>
        <p:nvGraphicFramePr>
          <p:cNvPr id="12" name="Object 11">
            <a:hlinkClick r:id="rId2" action="ppaction://hlinkfile"/>
            <a:extLst>
              <a:ext uri="{FF2B5EF4-FFF2-40B4-BE49-F238E27FC236}">
                <a16:creationId xmlns:a16="http://schemas.microsoft.com/office/drawing/2014/main" id="{7303E1A6-3E46-DB64-2085-6F1FCD8182CD}"/>
              </a:ext>
            </a:extLst>
          </p:cNvPr>
          <p:cNvGraphicFramePr>
            <a:graphicFrameLocks noChangeAspect="1"/>
          </p:cNvGraphicFramePr>
          <p:nvPr>
            <p:extLst>
              <p:ext uri="{D42A27DB-BD31-4B8C-83A1-F6EECF244321}">
                <p14:modId xmlns:p14="http://schemas.microsoft.com/office/powerpoint/2010/main" val="1342551911"/>
              </p:ext>
            </p:extLst>
          </p:nvPr>
        </p:nvGraphicFramePr>
        <p:xfrm>
          <a:off x="5046485" y="2056956"/>
          <a:ext cx="3906381" cy="1081767"/>
        </p:xfrm>
        <a:graphic>
          <a:graphicData uri="http://schemas.openxmlformats.org/presentationml/2006/ole">
            <mc:AlternateContent xmlns:mc="http://schemas.openxmlformats.org/markup-compatibility/2006">
              <mc:Choice xmlns:v="urn:schemas-microsoft-com:vml" Requires="v">
                <p:oleObj name="Packager Shell Object" showAsIcon="1" r:id="rId3" imgW="1857493" imgH="514326" progId="Package">
                  <p:embed/>
                </p:oleObj>
              </mc:Choice>
              <mc:Fallback>
                <p:oleObj name="Packager Shell Object" showAsIcon="1" r:id="rId3" imgW="1857493" imgH="514326" progId="Package">
                  <p:embed/>
                  <p:pic>
                    <p:nvPicPr>
                      <p:cNvPr id="0" name=""/>
                      <p:cNvPicPr/>
                      <p:nvPr/>
                    </p:nvPicPr>
                    <p:blipFill>
                      <a:blip r:embed="rId4"/>
                      <a:stretch>
                        <a:fillRect/>
                      </a:stretch>
                    </p:blipFill>
                    <p:spPr>
                      <a:xfrm>
                        <a:off x="5046485" y="2056956"/>
                        <a:ext cx="3906381" cy="1081767"/>
                      </a:xfrm>
                      <a:prstGeom prst="rect">
                        <a:avLst/>
                      </a:prstGeom>
                    </p:spPr>
                  </p:pic>
                </p:oleObj>
              </mc:Fallback>
            </mc:AlternateContent>
          </a:graphicData>
        </a:graphic>
      </p:graphicFrame>
    </p:spTree>
    <p:extLst>
      <p:ext uri="{BB962C8B-B14F-4D97-AF65-F5344CB8AC3E}">
        <p14:creationId xmlns:p14="http://schemas.microsoft.com/office/powerpoint/2010/main" val="19908558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7</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Introduction to PHP</a:t>
            </a:r>
            <a:endParaRPr lang="en-US" altLang="en-GB" sz="1600" b="1" dirty="0">
              <a:solidFill>
                <a:srgbClr val="0070C0"/>
              </a:solidFill>
            </a:endParaRPr>
          </a:p>
        </p:txBody>
      </p:sp>
      <p:sp>
        <p:nvSpPr>
          <p:cNvPr id="2" name="Rectangle 1">
            <a:extLst>
              <a:ext uri="{FF2B5EF4-FFF2-40B4-BE49-F238E27FC236}">
                <a16:creationId xmlns:a16="http://schemas.microsoft.com/office/drawing/2014/main" id="{4F35F24F-ABED-2039-F6BF-C265330A6D9A}"/>
              </a:ext>
            </a:extLst>
          </p:cNvPr>
          <p:cNvSpPr>
            <a:spLocks noChangeArrowheads="1"/>
          </p:cNvSpPr>
          <p:nvPr/>
        </p:nvSpPr>
        <p:spPr bwMode="auto">
          <a:xfrm>
            <a:off x="285008" y="525595"/>
            <a:ext cx="619891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Functions: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Functions in PHP are declared using the </a:t>
            </a:r>
            <a:r>
              <a:rPr lang="en-US" altLang="en-US" dirty="0">
                <a:latin typeface="Arial" panose="020B0604020202020204" pitchFamily="34" charset="0"/>
              </a:rPr>
              <a:t>function keyword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6AFDB76-12A1-D49F-FEC1-B77A57446B3D}"/>
              </a:ext>
            </a:extLst>
          </p:cNvPr>
          <p:cNvSpPr txBox="1"/>
          <p:nvPr/>
        </p:nvSpPr>
        <p:spPr bwMode="auto">
          <a:xfrm>
            <a:off x="1609106" y="1094422"/>
            <a:ext cx="4572000" cy="1477328"/>
          </a:xfrm>
          <a:prstGeom prst="rect">
            <a:avLst/>
          </a:prstGeom>
          <a:noFill/>
          <a:ln w="19050" algn="ctr">
            <a:noFill/>
            <a:miter lim="800000"/>
          </a:ln>
        </p:spPr>
        <p:txBody>
          <a:bodyPr wrap="square">
            <a:spAutoFit/>
          </a:bodyPr>
          <a:lstStyle/>
          <a:p>
            <a:r>
              <a:rPr lang="en-IN" dirty="0"/>
              <a:t>function greet($name) {</a:t>
            </a:r>
          </a:p>
          <a:p>
            <a:r>
              <a:rPr lang="en-IN" dirty="0"/>
              <a:t>    return "Hello, " . $name;</a:t>
            </a:r>
          </a:p>
          <a:p>
            <a:r>
              <a:rPr lang="en-IN" dirty="0"/>
              <a:t>}</a:t>
            </a:r>
          </a:p>
          <a:p>
            <a:endParaRPr lang="en-IN" dirty="0"/>
          </a:p>
          <a:p>
            <a:r>
              <a:rPr lang="en-IN" dirty="0"/>
              <a:t>echo greet("Alice"); // Outputs: Hello, Alice</a:t>
            </a:r>
          </a:p>
        </p:txBody>
      </p:sp>
      <p:sp>
        <p:nvSpPr>
          <p:cNvPr id="7" name="Rectangle 2">
            <a:extLst>
              <a:ext uri="{FF2B5EF4-FFF2-40B4-BE49-F238E27FC236}">
                <a16:creationId xmlns:a16="http://schemas.microsoft.com/office/drawing/2014/main" id="{FBED6BB7-682A-03C6-D221-FCFD3E3BDA32}"/>
              </a:ext>
            </a:extLst>
          </p:cNvPr>
          <p:cNvSpPr>
            <a:spLocks noChangeArrowheads="1"/>
          </p:cNvSpPr>
          <p:nvPr/>
        </p:nvSpPr>
        <p:spPr bwMode="auto">
          <a:xfrm>
            <a:off x="302513" y="2571750"/>
            <a:ext cx="816356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Conditional Statements: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PHP supports common control structures like </a:t>
            </a:r>
            <a:r>
              <a:rPr lang="en-US" altLang="en-US" dirty="0">
                <a:latin typeface="Arial" panose="020B0604020202020204" pitchFamily="34" charset="0"/>
              </a:rPr>
              <a:t>if, else, and switch.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57CB9C58-7083-98D9-0715-B3D48D998D5C}"/>
              </a:ext>
            </a:extLst>
          </p:cNvPr>
          <p:cNvSpPr txBox="1"/>
          <p:nvPr/>
        </p:nvSpPr>
        <p:spPr bwMode="auto">
          <a:xfrm>
            <a:off x="2098293" y="3140577"/>
            <a:ext cx="5727546" cy="1754326"/>
          </a:xfrm>
          <a:prstGeom prst="rect">
            <a:avLst/>
          </a:prstGeom>
          <a:noFill/>
          <a:ln w="19050" algn="ctr">
            <a:noFill/>
            <a:miter lim="800000"/>
          </a:ln>
        </p:spPr>
        <p:txBody>
          <a:bodyPr wrap="square">
            <a:spAutoFit/>
          </a:bodyPr>
          <a:lstStyle/>
          <a:p>
            <a:r>
              <a:rPr lang="en-IN" dirty="0"/>
              <a:t>$age = 20;</a:t>
            </a:r>
          </a:p>
          <a:p>
            <a:r>
              <a:rPr lang="en-IN" dirty="0"/>
              <a:t>if ($age &gt;= 18) {</a:t>
            </a:r>
          </a:p>
          <a:p>
            <a:r>
              <a:rPr lang="en-IN" dirty="0"/>
              <a:t>    echo "You are an adult.";</a:t>
            </a:r>
          </a:p>
          <a:p>
            <a:r>
              <a:rPr lang="en-IN" dirty="0"/>
              <a:t>} else {</a:t>
            </a:r>
          </a:p>
          <a:p>
            <a:r>
              <a:rPr lang="en-IN" dirty="0"/>
              <a:t>    echo "You are a minor.";</a:t>
            </a:r>
          </a:p>
          <a:p>
            <a:r>
              <a:rPr lang="en-IN" dirty="0"/>
              <a:t>}</a:t>
            </a:r>
          </a:p>
        </p:txBody>
      </p:sp>
    </p:spTree>
    <p:extLst>
      <p:ext uri="{BB962C8B-B14F-4D97-AF65-F5344CB8AC3E}">
        <p14:creationId xmlns:p14="http://schemas.microsoft.com/office/powerpoint/2010/main" val="40989352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8</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Introduction to PHP</a:t>
            </a:r>
            <a:endParaRPr lang="en-US" altLang="en-GB" sz="1600" b="1" dirty="0">
              <a:solidFill>
                <a:srgbClr val="0070C0"/>
              </a:solidFill>
            </a:endParaRPr>
          </a:p>
        </p:txBody>
      </p:sp>
      <p:sp>
        <p:nvSpPr>
          <p:cNvPr id="2" name="Rectangle 1">
            <a:extLst>
              <a:ext uri="{FF2B5EF4-FFF2-40B4-BE49-F238E27FC236}">
                <a16:creationId xmlns:a16="http://schemas.microsoft.com/office/drawing/2014/main" id="{068F28B4-2502-1258-CA5D-387F907C1B08}"/>
              </a:ext>
            </a:extLst>
          </p:cNvPr>
          <p:cNvSpPr>
            <a:spLocks noChangeArrowheads="1"/>
          </p:cNvSpPr>
          <p:nvPr/>
        </p:nvSpPr>
        <p:spPr bwMode="auto">
          <a:xfrm>
            <a:off x="320634" y="458671"/>
            <a:ext cx="739832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Loops: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PHP has </a:t>
            </a:r>
            <a:r>
              <a:rPr lang="en-US" altLang="en-US" dirty="0">
                <a:latin typeface="Arial" panose="020B0604020202020204" pitchFamily="34" charset="0"/>
              </a:rPr>
              <a:t>for, while, and foreach loops for iteration.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8D9B864-E2FE-3216-4650-36AF142AF9D1}"/>
              </a:ext>
            </a:extLst>
          </p:cNvPr>
          <p:cNvSpPr txBox="1"/>
          <p:nvPr/>
        </p:nvSpPr>
        <p:spPr bwMode="auto">
          <a:xfrm>
            <a:off x="1252847" y="1234573"/>
            <a:ext cx="4572000" cy="1200329"/>
          </a:xfrm>
          <a:prstGeom prst="rect">
            <a:avLst/>
          </a:prstGeom>
          <a:noFill/>
          <a:ln w="19050" algn="ctr">
            <a:noFill/>
            <a:miter lim="800000"/>
          </a:ln>
        </p:spPr>
        <p:txBody>
          <a:bodyPr wrap="square">
            <a:spAutoFit/>
          </a:bodyPr>
          <a:lstStyle/>
          <a:p>
            <a:r>
              <a:rPr lang="en-IN" dirty="0"/>
              <a:t>for ($</a:t>
            </a:r>
            <a:r>
              <a:rPr lang="en-IN" dirty="0" err="1"/>
              <a:t>i</a:t>
            </a:r>
            <a:r>
              <a:rPr lang="en-IN" dirty="0"/>
              <a:t> = 1; $</a:t>
            </a:r>
            <a:r>
              <a:rPr lang="en-IN" dirty="0" err="1"/>
              <a:t>i</a:t>
            </a:r>
            <a:r>
              <a:rPr lang="en-IN" dirty="0"/>
              <a:t> &lt;= 5; $</a:t>
            </a:r>
            <a:r>
              <a:rPr lang="en-IN" dirty="0" err="1"/>
              <a:t>i</a:t>
            </a:r>
            <a:r>
              <a:rPr lang="en-IN" dirty="0"/>
              <a:t>++) {</a:t>
            </a:r>
          </a:p>
          <a:p>
            <a:r>
              <a:rPr lang="en-IN" dirty="0"/>
              <a:t>    echo $</a:t>
            </a:r>
            <a:r>
              <a:rPr lang="en-IN" dirty="0" err="1"/>
              <a:t>i</a:t>
            </a:r>
            <a:r>
              <a:rPr lang="en-IN" dirty="0"/>
              <a:t> . " ";</a:t>
            </a:r>
          </a:p>
          <a:p>
            <a:r>
              <a:rPr lang="en-IN" dirty="0"/>
              <a:t>}</a:t>
            </a:r>
          </a:p>
          <a:p>
            <a:r>
              <a:rPr lang="en-IN" dirty="0"/>
              <a:t>// Outputs: 1 2 3 4 5</a:t>
            </a:r>
          </a:p>
        </p:txBody>
      </p:sp>
    </p:spTree>
    <p:extLst>
      <p:ext uri="{BB962C8B-B14F-4D97-AF65-F5344CB8AC3E}">
        <p14:creationId xmlns:p14="http://schemas.microsoft.com/office/powerpoint/2010/main" val="6624014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9</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Introduction to PHP</a:t>
            </a:r>
            <a:endParaRPr lang="en-US" altLang="en-GB" sz="1600" b="1" dirty="0">
              <a:solidFill>
                <a:srgbClr val="0070C0"/>
              </a:solidFill>
            </a:endParaRPr>
          </a:p>
        </p:txBody>
      </p:sp>
      <p:sp>
        <p:nvSpPr>
          <p:cNvPr id="3" name="TextBox 2">
            <a:extLst>
              <a:ext uri="{FF2B5EF4-FFF2-40B4-BE49-F238E27FC236}">
                <a16:creationId xmlns:a16="http://schemas.microsoft.com/office/drawing/2014/main" id="{08DF23F0-1C96-69E6-4A6B-293DCF72DCA7}"/>
              </a:ext>
            </a:extLst>
          </p:cNvPr>
          <p:cNvSpPr txBox="1"/>
          <p:nvPr/>
        </p:nvSpPr>
        <p:spPr bwMode="auto">
          <a:xfrm>
            <a:off x="0" y="236947"/>
            <a:ext cx="7887893" cy="4278094"/>
          </a:xfrm>
          <a:prstGeom prst="rect">
            <a:avLst/>
          </a:prstGeom>
          <a:noFill/>
          <a:ln w="19050" algn="ctr">
            <a:noFill/>
            <a:miter lim="800000"/>
          </a:ln>
        </p:spPr>
        <p:txBody>
          <a:bodyPr wrap="square">
            <a:spAutoFit/>
          </a:bodyPr>
          <a:lstStyle/>
          <a:p>
            <a:r>
              <a:rPr lang="en-US" sz="1600" dirty="0"/>
              <a:t>This simple PHP form takes input from the user and displays a personalized greeting.</a:t>
            </a:r>
          </a:p>
          <a:p>
            <a:r>
              <a:rPr lang="en-US" sz="1600" b="1" dirty="0"/>
              <a:t>Common Use Cases for PHP:</a:t>
            </a:r>
          </a:p>
          <a:p>
            <a:pPr>
              <a:buFont typeface="+mj-lt"/>
              <a:buAutoNum type="arabicPeriod"/>
            </a:pPr>
            <a:r>
              <a:rPr lang="en-US" sz="1600" b="1" dirty="0"/>
              <a:t>Form Processing:</a:t>
            </a:r>
            <a:endParaRPr lang="en-US" sz="1600" dirty="0"/>
          </a:p>
          <a:p>
            <a:pPr marL="742950" lvl="1" indent="-285750">
              <a:buFont typeface="+mj-lt"/>
              <a:buAutoNum type="arabicPeriod"/>
            </a:pPr>
            <a:r>
              <a:rPr lang="en-US" sz="1600" dirty="0"/>
              <a:t>PHP is commonly used to process and validate forms, such as login pages or contact forms.</a:t>
            </a:r>
          </a:p>
          <a:p>
            <a:pPr>
              <a:buFont typeface="+mj-lt"/>
              <a:buAutoNum type="arabicPeriod"/>
            </a:pPr>
            <a:r>
              <a:rPr lang="en-US" sz="1600" b="1" dirty="0"/>
              <a:t>Database Interaction:</a:t>
            </a:r>
            <a:endParaRPr lang="en-US" sz="1600" dirty="0"/>
          </a:p>
          <a:p>
            <a:pPr marL="742950" lvl="1" indent="-285750">
              <a:buFont typeface="+mj-lt"/>
              <a:buAutoNum type="arabicPeriod"/>
            </a:pPr>
            <a:r>
              <a:rPr lang="en-US" sz="1600" dirty="0"/>
              <a:t>PHP works seamlessly with databases, making it ideal for building dynamic, data-driven websites like blogs, e-commerce sites, or forums.</a:t>
            </a:r>
          </a:p>
          <a:p>
            <a:pPr>
              <a:buFont typeface="+mj-lt"/>
              <a:buAutoNum type="arabicPeriod"/>
            </a:pPr>
            <a:r>
              <a:rPr lang="en-US" sz="1600" b="1" dirty="0"/>
              <a:t>Content Management Systems (CMS):</a:t>
            </a:r>
            <a:endParaRPr lang="en-US" sz="1600" dirty="0"/>
          </a:p>
          <a:p>
            <a:pPr marL="742950" lvl="1" indent="-285750">
              <a:buFont typeface="+mj-lt"/>
              <a:buAutoNum type="arabicPeriod"/>
            </a:pPr>
            <a:r>
              <a:rPr lang="en-US" sz="1600" dirty="0"/>
              <a:t>PHP powers popular CMS platforms like WordPress, Joomla, and Drupal, allowing users to manage their websites without coding knowledge.</a:t>
            </a:r>
          </a:p>
          <a:p>
            <a:pPr>
              <a:buFont typeface="+mj-lt"/>
              <a:buAutoNum type="arabicPeriod"/>
            </a:pPr>
            <a:r>
              <a:rPr lang="en-US" sz="1600" b="1" dirty="0"/>
              <a:t>E-commerce:</a:t>
            </a:r>
            <a:endParaRPr lang="en-US" sz="1600" dirty="0"/>
          </a:p>
          <a:p>
            <a:pPr marL="742950" lvl="1" indent="-285750">
              <a:buFont typeface="+mj-lt"/>
              <a:buAutoNum type="arabicPeriod"/>
            </a:pPr>
            <a:r>
              <a:rPr lang="en-US" sz="1600" dirty="0"/>
              <a:t>PHP is used in building e-commerce platforms such as Magento, WooCommerce, and Shopify.</a:t>
            </a:r>
          </a:p>
          <a:p>
            <a:pPr>
              <a:buFont typeface="+mj-lt"/>
              <a:buAutoNum type="arabicPeriod"/>
            </a:pPr>
            <a:r>
              <a:rPr lang="en-US" sz="1600" b="1" dirty="0"/>
              <a:t>REST APIs:</a:t>
            </a:r>
            <a:endParaRPr lang="en-US" sz="1600" dirty="0"/>
          </a:p>
          <a:p>
            <a:pPr marL="742950" lvl="1" indent="-285750">
              <a:buFont typeface="+mj-lt"/>
              <a:buAutoNum type="arabicPeriod"/>
            </a:pPr>
            <a:r>
              <a:rPr lang="en-US" sz="1600" dirty="0"/>
              <a:t>PHP can be used to build RESTful APIs for web services that communicate with mobile apps, other websites, or client-side applications.</a:t>
            </a:r>
          </a:p>
        </p:txBody>
      </p:sp>
      <p:graphicFrame>
        <p:nvGraphicFramePr>
          <p:cNvPr id="7" name="Object 6">
            <a:hlinkClick r:id="rId2" action="ppaction://hlinkfile"/>
            <a:extLst>
              <a:ext uri="{FF2B5EF4-FFF2-40B4-BE49-F238E27FC236}">
                <a16:creationId xmlns:a16="http://schemas.microsoft.com/office/drawing/2014/main" id="{11C8763E-4310-69F2-3B7E-D700C26C9A4E}"/>
              </a:ext>
            </a:extLst>
          </p:cNvPr>
          <p:cNvGraphicFramePr>
            <a:graphicFrameLocks noChangeAspect="1"/>
          </p:cNvGraphicFramePr>
          <p:nvPr>
            <p:extLst>
              <p:ext uri="{D42A27DB-BD31-4B8C-83A1-F6EECF244321}">
                <p14:modId xmlns:p14="http://schemas.microsoft.com/office/powerpoint/2010/main" val="2715389275"/>
              </p:ext>
            </p:extLst>
          </p:nvPr>
        </p:nvGraphicFramePr>
        <p:xfrm>
          <a:off x="7016077" y="4257866"/>
          <a:ext cx="2019300" cy="514350"/>
        </p:xfrm>
        <a:graphic>
          <a:graphicData uri="http://schemas.openxmlformats.org/presentationml/2006/ole">
            <mc:AlternateContent xmlns:mc="http://schemas.openxmlformats.org/markup-compatibility/2006">
              <mc:Choice xmlns:v="urn:schemas-microsoft-com:vml" Requires="v">
                <p:oleObj name="Packager Shell Object" showAsIcon="1" r:id="rId3" imgW="2019376" imgH="514326" progId="Package">
                  <p:embed/>
                </p:oleObj>
              </mc:Choice>
              <mc:Fallback>
                <p:oleObj name="Packager Shell Object" showAsIcon="1" r:id="rId3" imgW="2019376" imgH="514326" progId="Package">
                  <p:embed/>
                  <p:pic>
                    <p:nvPicPr>
                      <p:cNvPr id="0" name=""/>
                      <p:cNvPicPr/>
                      <p:nvPr/>
                    </p:nvPicPr>
                    <p:blipFill>
                      <a:blip r:embed="rId4"/>
                      <a:stretch>
                        <a:fillRect/>
                      </a:stretch>
                    </p:blipFill>
                    <p:spPr>
                      <a:xfrm>
                        <a:off x="7016077" y="4257866"/>
                        <a:ext cx="2019300" cy="514350"/>
                      </a:xfrm>
                      <a:prstGeom prst="rect">
                        <a:avLst/>
                      </a:prstGeom>
                    </p:spPr>
                  </p:pic>
                </p:oleObj>
              </mc:Fallback>
            </mc:AlternateContent>
          </a:graphicData>
        </a:graphic>
      </p:graphicFrame>
    </p:spTree>
    <p:extLst>
      <p:ext uri="{BB962C8B-B14F-4D97-AF65-F5344CB8AC3E}">
        <p14:creationId xmlns:p14="http://schemas.microsoft.com/office/powerpoint/2010/main" val="4019751558"/>
      </p:ext>
    </p:extLst>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Words>
  <Application>Microsoft Office PowerPoint</Application>
  <PresentationFormat>On-screen Show (16:9)</PresentationFormat>
  <Paragraphs>94</Paragraphs>
  <Slides>10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8" baseType="lpstr">
      <vt:lpstr>Arial</vt:lpstr>
      <vt:lpstr>Arial Unicode MS</vt:lpstr>
      <vt:lpstr>Garamond</vt:lpstr>
      <vt:lpstr>Helvetica Neue</vt:lpstr>
      <vt:lpstr>Wingdings</vt:lpstr>
      <vt:lpstr>MC Powerpoint Template</vt:lpstr>
      <vt:lpstr>Packager Shell Object</vt:lpstr>
      <vt:lpstr>Package</vt:lpstr>
      <vt:lpstr>Course Title - Web System Engineering</vt:lpstr>
      <vt:lpstr>Introduction to PHP</vt:lpstr>
      <vt:lpstr>Introduction to PHP</vt:lpstr>
      <vt:lpstr>Introduction to PHP</vt:lpstr>
      <vt:lpstr>Introduction to PHP</vt:lpstr>
      <vt:lpstr>Introduction to PHP</vt:lpstr>
      <vt:lpstr>Introduction to PHP</vt:lpstr>
      <vt:lpstr>Introduction to PHP</vt:lpstr>
      <vt:lpstr>Introduction to PHP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40</cp:revision>
  <dcterms:created xsi:type="dcterms:W3CDTF">2016-09-09T13:34:00Z</dcterms:created>
  <dcterms:modified xsi:type="dcterms:W3CDTF">2025-04-08T05:57:35Z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