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8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0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5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0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33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93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9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1539-8278-457D-9BB0-7A43FBC985C5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8D7-6A4E-472F-96CA-C10870E60B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9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1052175" y="6008688"/>
            <a:ext cx="406400" cy="457200"/>
          </a:xfr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4770C9AF-009E-4705-A504-7D562C10EB5E}" type="slidenum">
              <a:rPr kumimoji="0" lang="en-US" altLang="ja-JP" smtClean="0"/>
              <a:pPr eaLnBrk="1" hangingPunct="1"/>
              <a:t>1</a:t>
            </a:fld>
            <a:endParaRPr kumimoji="0" lang="en-US" altLang="ja-JP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ja-JP" altLang="en-US" dirty="0" smtClean="0"/>
              <a:t>誕生直後のヒトの赤ん坊の場合を次に示しましょう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4211638" y="3024188"/>
            <a:ext cx="1439862" cy="14398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9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392400" bIns="56520"/>
          <a:lstStyle/>
          <a:p>
            <a:pPr algn="ctr" eaLnBrk="0" hangingPunct="0"/>
            <a:endParaRPr kumimoji="0" lang="ja-JP" altLang="ja-JP" sz="2100">
              <a:solidFill>
                <a:srgbClr val="5E0080"/>
              </a:solidFill>
              <a:latin typeface="Century" pitchFamily="18" charset="0"/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5940425" y="3024188"/>
            <a:ext cx="1439863" cy="14398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9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20400" rIns="0" bIns="0"/>
          <a:lstStyle/>
          <a:p>
            <a:pPr algn="ctr" eaLnBrk="0" hangingPunct="0"/>
            <a:endParaRPr kumimoji="0" lang="ja-JP" altLang="ja-JP" sz="2500">
              <a:solidFill>
                <a:srgbClr val="5E0080"/>
              </a:solidFill>
              <a:latin typeface="Century" pitchFamily="18" charset="0"/>
            </a:endParaRP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7669213" y="2989263"/>
            <a:ext cx="1439862" cy="14398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9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392400" bIns="56520"/>
          <a:lstStyle/>
          <a:p>
            <a:pPr algn="ctr" eaLnBrk="0" hangingPunct="0"/>
            <a:endParaRPr kumimoji="0" lang="ja-JP" altLang="ja-JP" sz="2500">
              <a:solidFill>
                <a:srgbClr val="5E0080"/>
              </a:solidFill>
              <a:latin typeface="Century" pitchFamily="18" charset="0"/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6916738" y="2719388"/>
            <a:ext cx="1255712" cy="341312"/>
          </a:xfrm>
          <a:prstGeom prst="curvedDownArrow">
            <a:avLst>
              <a:gd name="adj1" fmla="val 34372"/>
              <a:gd name="adj2" fmla="val 106352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7994650" y="34877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kumimoji="0" lang="ja-JP" altLang="en-US" sz="2400">
                <a:solidFill>
                  <a:srgbClr val="5E0080"/>
                </a:solidFill>
              </a:rPr>
              <a:t>実体</a:t>
            </a:r>
          </a:p>
        </p:txBody>
      </p:sp>
      <p:sp>
        <p:nvSpPr>
          <p:cNvPr id="51209" name="AutoShape 8"/>
          <p:cNvSpPr>
            <a:spLocks noChangeArrowheads="1"/>
          </p:cNvSpPr>
          <p:nvPr/>
        </p:nvSpPr>
        <p:spPr bwMode="auto">
          <a:xfrm>
            <a:off x="5260975" y="2724150"/>
            <a:ext cx="1255713" cy="341313"/>
          </a:xfrm>
          <a:prstGeom prst="curvedDownArrow">
            <a:avLst>
              <a:gd name="adj1" fmla="val 34372"/>
              <a:gd name="adj2" fmla="val 106352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10" name="AutoShape 9"/>
          <p:cNvSpPr>
            <a:spLocks noChangeArrowheads="1"/>
          </p:cNvSpPr>
          <p:nvPr/>
        </p:nvSpPr>
        <p:spPr bwMode="auto">
          <a:xfrm flipH="1" flipV="1">
            <a:off x="5148263" y="4452938"/>
            <a:ext cx="1255712" cy="341312"/>
          </a:xfrm>
          <a:prstGeom prst="curvedDownArrow">
            <a:avLst>
              <a:gd name="adj1" fmla="val 34372"/>
              <a:gd name="adj2" fmla="val 106352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 flipH="1" flipV="1">
            <a:off x="6916738" y="4452938"/>
            <a:ext cx="1255712" cy="341312"/>
          </a:xfrm>
          <a:prstGeom prst="curvedDownArrow">
            <a:avLst>
              <a:gd name="adj1" fmla="val 34372"/>
              <a:gd name="adj2" fmla="val 106352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12" name="Oval 11"/>
          <p:cNvSpPr>
            <a:spLocks noChangeAspect="1" noChangeArrowheads="1"/>
          </p:cNvSpPr>
          <p:nvPr/>
        </p:nvSpPr>
        <p:spPr bwMode="auto">
          <a:xfrm>
            <a:off x="1409700" y="3190875"/>
            <a:ext cx="1582738" cy="15827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solidFill>
                  <a:srgbClr val="5E0080"/>
                </a:solidFill>
                <a:latin typeface="Times New Roman" pitchFamily="18" charset="0"/>
              </a:rPr>
              <a:t>母親</a:t>
            </a:r>
          </a:p>
        </p:txBody>
      </p:sp>
      <p:sp>
        <p:nvSpPr>
          <p:cNvPr id="51213" name="Oval 12"/>
          <p:cNvSpPr>
            <a:spLocks noChangeAspect="1" noChangeArrowheads="1"/>
          </p:cNvSpPr>
          <p:nvPr/>
        </p:nvSpPr>
        <p:spPr bwMode="auto">
          <a:xfrm>
            <a:off x="179388" y="3190875"/>
            <a:ext cx="1582737" cy="15827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>
                <a:solidFill>
                  <a:srgbClr val="5E0080"/>
                </a:solidFill>
                <a:latin typeface="Times New Roman" pitchFamily="18" charset="0"/>
              </a:rPr>
              <a:t>誕生直後の</a:t>
            </a:r>
          </a:p>
          <a:p>
            <a:pPr algn="ctr"/>
            <a:r>
              <a:rPr lang="ja-JP" altLang="en-US">
                <a:solidFill>
                  <a:srgbClr val="5E0080"/>
                </a:solidFill>
                <a:latin typeface="Times New Roman" pitchFamily="18" charset="0"/>
              </a:rPr>
              <a:t>ヒトの赤ん坊</a:t>
            </a:r>
          </a:p>
        </p:txBody>
      </p:sp>
      <p:sp>
        <p:nvSpPr>
          <p:cNvPr id="51214" name="Oval 13"/>
          <p:cNvSpPr>
            <a:spLocks noChangeAspect="1" noChangeArrowheads="1"/>
          </p:cNvSpPr>
          <p:nvPr/>
        </p:nvSpPr>
        <p:spPr bwMode="auto">
          <a:xfrm>
            <a:off x="793750" y="2047875"/>
            <a:ext cx="1582738" cy="15827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solidFill>
                  <a:srgbClr val="5E0080"/>
                </a:solidFill>
                <a:latin typeface="Times New Roman" pitchFamily="18" charset="0"/>
              </a:rPr>
              <a:t>対象</a:t>
            </a:r>
          </a:p>
          <a:p>
            <a:pPr algn="ctr"/>
            <a:r>
              <a:rPr lang="ja-JP" altLang="en-US" sz="2800">
                <a:solidFill>
                  <a:srgbClr val="5E0080"/>
                </a:solidFill>
                <a:latin typeface="Times New Roman" pitchFamily="18" charset="0"/>
              </a:rPr>
              <a:t>（実体）</a:t>
            </a:r>
          </a:p>
        </p:txBody>
      </p:sp>
      <p:sp>
        <p:nvSpPr>
          <p:cNvPr id="51215" name="Oval 14"/>
          <p:cNvSpPr>
            <a:spLocks noChangeAspect="1" noChangeArrowheads="1"/>
          </p:cNvSpPr>
          <p:nvPr/>
        </p:nvSpPr>
        <p:spPr bwMode="auto">
          <a:xfrm>
            <a:off x="785813" y="2068513"/>
            <a:ext cx="1582737" cy="15827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2800">
              <a:latin typeface="Times New Roman" pitchFamily="18" charset="0"/>
            </a:endParaRPr>
          </a:p>
        </p:txBody>
      </p:sp>
      <p:sp>
        <p:nvSpPr>
          <p:cNvPr id="51216" name="Oval 15"/>
          <p:cNvSpPr>
            <a:spLocks noChangeAspect="1" noChangeArrowheads="1"/>
          </p:cNvSpPr>
          <p:nvPr/>
        </p:nvSpPr>
        <p:spPr bwMode="auto">
          <a:xfrm>
            <a:off x="1403350" y="3201988"/>
            <a:ext cx="1582738" cy="15827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2800">
              <a:latin typeface="Times New Roman" pitchFamily="18" charset="0"/>
            </a:endParaRPr>
          </a:p>
        </p:txBody>
      </p:sp>
      <p:sp>
        <p:nvSpPr>
          <p:cNvPr id="51217" name="Oval 16"/>
          <p:cNvSpPr>
            <a:spLocks noChangeAspect="1" noChangeArrowheads="1"/>
          </p:cNvSpPr>
          <p:nvPr/>
        </p:nvSpPr>
        <p:spPr bwMode="auto">
          <a:xfrm>
            <a:off x="179388" y="3201988"/>
            <a:ext cx="1582737" cy="15827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2800">
              <a:latin typeface="Times New Roman" pitchFamily="18" charset="0"/>
            </a:endParaRPr>
          </a:p>
        </p:txBody>
      </p:sp>
      <p:sp>
        <p:nvSpPr>
          <p:cNvPr id="51218" name="AutoShape 17"/>
          <p:cNvSpPr>
            <a:spLocks noChangeArrowheads="1"/>
          </p:cNvSpPr>
          <p:nvPr/>
        </p:nvSpPr>
        <p:spPr bwMode="auto">
          <a:xfrm rot="-5364808">
            <a:off x="3188494" y="3375819"/>
            <a:ext cx="844550" cy="769938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FF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rgbClr val="808080"/>
            </a:outerShdw>
          </a:effectLst>
        </p:spPr>
        <p:txBody>
          <a:bodyPr wrap="none" anchor="ctr" anchorCtr="1"/>
          <a:lstStyle/>
          <a:p>
            <a:endParaRPr lang="ja-JP" altLang="en-US"/>
          </a:p>
        </p:txBody>
      </p:sp>
      <p:sp>
        <p:nvSpPr>
          <p:cNvPr id="51219" name="AutoShape 18"/>
          <p:cNvSpPr>
            <a:spLocks noChangeArrowheads="1"/>
          </p:cNvSpPr>
          <p:nvPr/>
        </p:nvSpPr>
        <p:spPr bwMode="auto">
          <a:xfrm>
            <a:off x="3348038" y="2405063"/>
            <a:ext cx="647700" cy="5921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51220" name="Text Box 19"/>
          <p:cNvSpPr txBox="1">
            <a:spLocks noChangeArrowheads="1"/>
          </p:cNvSpPr>
          <p:nvPr/>
        </p:nvSpPr>
        <p:spPr bwMode="auto">
          <a:xfrm>
            <a:off x="4394200" y="3362325"/>
            <a:ext cx="1087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kumimoji="0" lang="ja-JP" altLang="en-US" sz="2400">
                <a:solidFill>
                  <a:srgbClr val="5E0080"/>
                </a:solidFill>
              </a:rPr>
              <a:t>ヒトの</a:t>
            </a:r>
          </a:p>
          <a:p>
            <a:pPr algn="ctr" eaLnBrk="1" hangingPunct="1"/>
            <a:r>
              <a:rPr kumimoji="0" lang="ja-JP" altLang="en-US" sz="2400">
                <a:solidFill>
                  <a:srgbClr val="5E0080"/>
                </a:solidFill>
              </a:rPr>
              <a:t>赤ん坊</a:t>
            </a:r>
          </a:p>
        </p:txBody>
      </p:sp>
      <p:sp>
        <p:nvSpPr>
          <p:cNvPr id="51221" name="Text Box 20"/>
          <p:cNvSpPr txBox="1">
            <a:spLocks noChangeArrowheads="1"/>
          </p:cNvSpPr>
          <p:nvPr/>
        </p:nvSpPr>
        <p:spPr bwMode="auto">
          <a:xfrm>
            <a:off x="6275388" y="3228975"/>
            <a:ext cx="79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kumimoji="0" lang="ja-JP" altLang="en-US" sz="2400">
                <a:solidFill>
                  <a:srgbClr val="5E0080"/>
                </a:solidFill>
              </a:rPr>
              <a:t>母親</a:t>
            </a:r>
          </a:p>
          <a:p>
            <a:pPr algn="ctr" eaLnBrk="1" hangingPunct="1"/>
            <a:r>
              <a:rPr kumimoji="0" lang="ja-JP" altLang="en-US" sz="2400">
                <a:solidFill>
                  <a:srgbClr val="5E0080"/>
                </a:solidFill>
              </a:rPr>
              <a:t>父親</a:t>
            </a:r>
          </a:p>
        </p:txBody>
      </p:sp>
      <p:sp>
        <p:nvSpPr>
          <p:cNvPr id="51222" name="Text Box 21"/>
          <p:cNvSpPr txBox="1">
            <a:spLocks noChangeArrowheads="1"/>
          </p:cNvSpPr>
          <p:nvPr/>
        </p:nvSpPr>
        <p:spPr bwMode="auto">
          <a:xfrm>
            <a:off x="6462713" y="4002088"/>
            <a:ext cx="4587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b="1">
                <a:solidFill>
                  <a:schemeClr val="hlink"/>
                </a:solidFill>
              </a:rPr>
              <a:t>・・・</a:t>
            </a:r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2627313" y="1628775"/>
            <a:ext cx="4902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/>
              <a:t>父親、母親、・・・周りのサポート</a:t>
            </a:r>
          </a:p>
        </p:txBody>
      </p:sp>
      <p:sp>
        <p:nvSpPr>
          <p:cNvPr id="51224" name="Text Box 23"/>
          <p:cNvSpPr txBox="1">
            <a:spLocks noChangeArrowheads="1"/>
          </p:cNvSpPr>
          <p:nvPr/>
        </p:nvSpPr>
        <p:spPr bwMode="auto">
          <a:xfrm>
            <a:off x="128588" y="5376863"/>
            <a:ext cx="458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 dirty="0"/>
              <a:t>赤ん坊 「世間一般に言われている</a:t>
            </a:r>
            <a:br>
              <a:rPr lang="ja-JP" altLang="en-US" sz="2400" dirty="0"/>
            </a:br>
            <a:r>
              <a:rPr lang="ja-JP" altLang="en-US" sz="2400" dirty="0"/>
              <a:t>“学習”をしているのではないよ！」</a:t>
            </a:r>
          </a:p>
        </p:txBody>
      </p:sp>
      <p:sp>
        <p:nvSpPr>
          <p:cNvPr id="51225" name="AutoShape 24"/>
          <p:cNvSpPr>
            <a:spLocks noChangeArrowheads="1"/>
          </p:cNvSpPr>
          <p:nvPr/>
        </p:nvSpPr>
        <p:spPr bwMode="auto">
          <a:xfrm>
            <a:off x="6335713" y="4813300"/>
            <a:ext cx="757237" cy="519113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FF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rgbClr val="808080"/>
            </a:outerShdw>
          </a:effectLst>
        </p:spPr>
        <p:txBody>
          <a:bodyPr wrap="none" anchor="ctr" anchorCtr="1"/>
          <a:lstStyle/>
          <a:p>
            <a:endParaRPr lang="ja-JP" altLang="en-US"/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5148263" y="5389563"/>
            <a:ext cx="3506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感性、創造性を豊かにし、</a:t>
            </a:r>
          </a:p>
          <a:p>
            <a:pPr eaLnBrk="1" hangingPunct="1"/>
            <a:r>
              <a:rPr lang="ja-JP" altLang="en-US" sz="2400"/>
              <a:t>やがて知識学習の世界へ</a:t>
            </a:r>
          </a:p>
        </p:txBody>
      </p:sp>
      <p:sp>
        <p:nvSpPr>
          <p:cNvPr id="51227" name="AutoShape 26"/>
          <p:cNvSpPr>
            <a:spLocks noChangeArrowheads="1"/>
          </p:cNvSpPr>
          <p:nvPr/>
        </p:nvSpPr>
        <p:spPr bwMode="auto">
          <a:xfrm>
            <a:off x="1331913" y="4884738"/>
            <a:ext cx="503237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51228" name="Text Box 27"/>
          <p:cNvSpPr txBox="1">
            <a:spLocks noChangeArrowheads="1"/>
          </p:cNvSpPr>
          <p:nvPr/>
        </p:nvSpPr>
        <p:spPr bwMode="auto">
          <a:xfrm>
            <a:off x="3059113" y="4292600"/>
            <a:ext cx="12112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分離作業</a:t>
            </a:r>
            <a:endParaRPr lang="en-US" altLang="ja-JP" sz="2000"/>
          </a:p>
          <a:p>
            <a:pPr eaLnBrk="1" hangingPunct="1"/>
            <a:r>
              <a:rPr lang="ja-JP" altLang="en-US" sz="2000"/>
              <a:t>分極作業</a:t>
            </a:r>
          </a:p>
        </p:txBody>
      </p:sp>
      <p:sp>
        <p:nvSpPr>
          <p:cNvPr id="51229" name="Text Box 23"/>
          <p:cNvSpPr txBox="1">
            <a:spLocks noChangeArrowheads="1"/>
          </p:cNvSpPr>
          <p:nvPr/>
        </p:nvSpPr>
        <p:spPr bwMode="auto">
          <a:xfrm>
            <a:off x="144463" y="6165850"/>
            <a:ext cx="7235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 dirty="0"/>
              <a:t>お母さん</a:t>
            </a:r>
            <a:r>
              <a:rPr lang="ja-JP" altLang="en-US" sz="2400" dirty="0" err="1"/>
              <a:t>て</a:t>
            </a:r>
            <a:r>
              <a:rPr lang="ja-JP" altLang="en-US" sz="2400" dirty="0"/>
              <a:t>身体は別々だけれど</a:t>
            </a:r>
            <a:r>
              <a:rPr lang="ja-JP" altLang="en-US" sz="2400" dirty="0" smtClean="0"/>
              <a:t>，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心</a:t>
            </a:r>
            <a:r>
              <a:rPr lang="ja-JP" altLang="en-US" sz="2400" dirty="0"/>
              <a:t>は一緒なん</a:t>
            </a:r>
            <a:r>
              <a:rPr lang="ja-JP" altLang="en-US" sz="2400" dirty="0" smtClean="0"/>
              <a:t>でしょ！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0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誕生直後のヒトの赤ん坊の場合を次に示しましょう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誕生直後のヒトの赤ん坊の場合を次に示しましょう</dc:title>
  <dc:creator>kasahara</dc:creator>
  <cp:lastModifiedBy>kasahara</cp:lastModifiedBy>
  <cp:revision>3</cp:revision>
  <dcterms:created xsi:type="dcterms:W3CDTF">2012-08-02T05:43:43Z</dcterms:created>
  <dcterms:modified xsi:type="dcterms:W3CDTF">2012-08-02T05:45:47Z</dcterms:modified>
</cp:coreProperties>
</file>