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242D-B3AF-490B-991C-CAC9348B350E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BDA4-B279-4E33-81F5-EA5BFA468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11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242D-B3AF-490B-991C-CAC9348B350E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BDA4-B279-4E33-81F5-EA5BFA468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5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242D-B3AF-490B-991C-CAC9348B350E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BDA4-B279-4E33-81F5-EA5BFA468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0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242D-B3AF-490B-991C-CAC9348B350E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BDA4-B279-4E33-81F5-EA5BFA468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76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242D-B3AF-490B-991C-CAC9348B350E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BDA4-B279-4E33-81F5-EA5BFA468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95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242D-B3AF-490B-991C-CAC9348B350E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BDA4-B279-4E33-81F5-EA5BFA468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80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242D-B3AF-490B-991C-CAC9348B350E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BDA4-B279-4E33-81F5-EA5BFA468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4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242D-B3AF-490B-991C-CAC9348B350E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BDA4-B279-4E33-81F5-EA5BFA468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23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242D-B3AF-490B-991C-CAC9348B350E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BDA4-B279-4E33-81F5-EA5BFA468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64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242D-B3AF-490B-991C-CAC9348B350E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BDA4-B279-4E33-81F5-EA5BFA468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97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242D-B3AF-490B-991C-CAC9348B350E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BDA4-B279-4E33-81F5-EA5BFA468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59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1242D-B3AF-490B-991C-CAC9348B350E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7BDA4-B279-4E33-81F5-EA5BFA468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92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Oval 2"/>
          <p:cNvSpPr>
            <a:spLocks noChangeAspect="1" noChangeArrowheads="1"/>
          </p:cNvSpPr>
          <p:nvPr/>
        </p:nvSpPr>
        <p:spPr bwMode="auto">
          <a:xfrm>
            <a:off x="395288" y="1912938"/>
            <a:ext cx="2678112" cy="22971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B9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0" bIns="0" anchor="ctr" anchorCtr="1"/>
          <a:lstStyle/>
          <a:p>
            <a:pPr algn="ctr" eaLnBrk="0" hangingPunct="0"/>
            <a:r>
              <a:rPr kumimoji="0" lang="ja-JP" altLang="en-US" sz="2400">
                <a:solidFill>
                  <a:srgbClr val="5E0080"/>
                </a:solidFill>
                <a:latin typeface="Century" pitchFamily="18" charset="0"/>
              </a:rPr>
              <a:t>サイモン先生以外の大人</a:t>
            </a:r>
          </a:p>
        </p:txBody>
      </p:sp>
      <p:sp>
        <p:nvSpPr>
          <p:cNvPr id="53251" name="AutoShape 3"/>
          <p:cNvSpPr>
            <a:spLocks noChangeArrowheads="1"/>
          </p:cNvSpPr>
          <p:nvPr/>
        </p:nvSpPr>
        <p:spPr bwMode="auto">
          <a:xfrm>
            <a:off x="2151063" y="1524000"/>
            <a:ext cx="1844675" cy="341313"/>
          </a:xfrm>
          <a:prstGeom prst="curvedDownArrow">
            <a:avLst>
              <a:gd name="adj1" fmla="val 50493"/>
              <a:gd name="adj2" fmla="val 156234"/>
              <a:gd name="adj3" fmla="val 39440"/>
            </a:avLst>
          </a:prstGeom>
          <a:gradFill rotWithShape="0">
            <a:gsLst>
              <a:gs pos="0">
                <a:srgbClr val="704773"/>
              </a:gs>
              <a:gs pos="100000">
                <a:srgbClr val="F19AF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5268913" y="1541463"/>
            <a:ext cx="1320800" cy="306387"/>
          </a:xfrm>
          <a:prstGeom prst="curvedDownArrow">
            <a:avLst>
              <a:gd name="adj1" fmla="val 40275"/>
              <a:gd name="adj2" fmla="val 124617"/>
              <a:gd name="adj3" fmla="val 39440"/>
            </a:avLst>
          </a:prstGeom>
          <a:gradFill rotWithShape="0">
            <a:gsLst>
              <a:gs pos="0">
                <a:srgbClr val="704773"/>
              </a:gs>
              <a:gs pos="100000">
                <a:srgbClr val="F19AF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3253" name="AutoShape 5"/>
          <p:cNvSpPr>
            <a:spLocks noChangeArrowheads="1"/>
          </p:cNvSpPr>
          <p:nvPr/>
        </p:nvSpPr>
        <p:spPr bwMode="auto">
          <a:xfrm rot="10800000">
            <a:off x="5219700" y="4148138"/>
            <a:ext cx="1319213" cy="304800"/>
          </a:xfrm>
          <a:prstGeom prst="curvedDownArrow">
            <a:avLst>
              <a:gd name="adj1" fmla="val 40436"/>
              <a:gd name="adj2" fmla="val 125115"/>
              <a:gd name="adj3" fmla="val 39440"/>
            </a:avLst>
          </a:prstGeom>
          <a:gradFill rotWithShape="0">
            <a:gsLst>
              <a:gs pos="0">
                <a:srgbClr val="704773"/>
              </a:gs>
              <a:gs pos="100000">
                <a:srgbClr val="F19AF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3254" name="AutoShape 6"/>
          <p:cNvSpPr>
            <a:spLocks noChangeArrowheads="1"/>
          </p:cNvSpPr>
          <p:nvPr/>
        </p:nvSpPr>
        <p:spPr bwMode="auto">
          <a:xfrm rot="10800000">
            <a:off x="1970088" y="4130675"/>
            <a:ext cx="1847850" cy="341313"/>
          </a:xfrm>
          <a:prstGeom prst="curvedDownArrow">
            <a:avLst>
              <a:gd name="adj1" fmla="val 50580"/>
              <a:gd name="adj2" fmla="val 156503"/>
              <a:gd name="adj3" fmla="val 39440"/>
            </a:avLst>
          </a:prstGeom>
          <a:gradFill rotWithShape="0">
            <a:gsLst>
              <a:gs pos="0">
                <a:srgbClr val="704773"/>
              </a:gs>
              <a:gs pos="100000">
                <a:srgbClr val="F19AF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3255" name="Oval 7"/>
          <p:cNvSpPr>
            <a:spLocks noChangeAspect="1" noChangeArrowheads="1"/>
          </p:cNvSpPr>
          <p:nvPr/>
        </p:nvSpPr>
        <p:spPr bwMode="auto">
          <a:xfrm>
            <a:off x="6172200" y="1717675"/>
            <a:ext cx="2519363" cy="2519363"/>
          </a:xfrm>
          <a:prstGeom prst="ellips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 anchorCtr="1"/>
          <a:lstStyle/>
          <a:p>
            <a:pPr algn="ctr">
              <a:spcBef>
                <a:spcPct val="50000"/>
              </a:spcBef>
            </a:pPr>
            <a:r>
              <a:rPr lang="ja-JP" altLang="en-US" sz="2400">
                <a:latin typeface="Times New Roman" pitchFamily="18" charset="0"/>
              </a:rPr>
              <a:t>蟻にも</a:t>
            </a:r>
            <a:br>
              <a:rPr lang="ja-JP" altLang="en-US" sz="2400">
                <a:latin typeface="Times New Roman" pitchFamily="18" charset="0"/>
              </a:rPr>
            </a:br>
            <a:r>
              <a:rPr lang="ja-JP" altLang="en-US" sz="2400">
                <a:latin typeface="Times New Roman" pitchFamily="18" charset="0"/>
              </a:rPr>
              <a:t>悩み、苦しみ、心の葛藤・・・</a:t>
            </a:r>
          </a:p>
        </p:txBody>
      </p:sp>
      <p:grpSp>
        <p:nvGrpSpPr>
          <p:cNvPr id="53256" name="Group 8"/>
          <p:cNvGrpSpPr>
            <a:grpSpLocks/>
          </p:cNvGrpSpPr>
          <p:nvPr/>
        </p:nvGrpSpPr>
        <p:grpSpPr bwMode="auto">
          <a:xfrm>
            <a:off x="3570288" y="1912938"/>
            <a:ext cx="3708400" cy="3079750"/>
            <a:chOff x="2297" y="1584"/>
            <a:chExt cx="2336" cy="1940"/>
          </a:xfrm>
        </p:grpSpPr>
        <p:sp>
          <p:nvSpPr>
            <p:cNvPr id="53262" name="Oval 9"/>
            <p:cNvSpPr>
              <a:spLocks noChangeAspect="1" noChangeArrowheads="1"/>
            </p:cNvSpPr>
            <p:nvPr/>
          </p:nvSpPr>
          <p:spPr bwMode="auto">
            <a:xfrm>
              <a:off x="2297" y="1584"/>
              <a:ext cx="1447" cy="144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9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1292400" bIns="56520" anchor="b" anchorCtr="1"/>
            <a:lstStyle/>
            <a:p>
              <a:pPr algn="ctr" eaLnBrk="0" hangingPunct="0"/>
              <a:r>
                <a:rPr kumimoji="0" lang="ja-JP" altLang="en-US" sz="2500">
                  <a:solidFill>
                    <a:srgbClr val="5E0080"/>
                  </a:solidFill>
                  <a:latin typeface="Century" pitchFamily="18" charset="0"/>
                </a:rPr>
                <a:t>アリ</a:t>
              </a:r>
            </a:p>
          </p:txBody>
        </p:sp>
        <p:grpSp>
          <p:nvGrpSpPr>
            <p:cNvPr id="53263" name="Group 10"/>
            <p:cNvGrpSpPr>
              <a:grpSpLocks/>
            </p:cNvGrpSpPr>
            <p:nvPr/>
          </p:nvGrpSpPr>
          <p:grpSpPr bwMode="auto">
            <a:xfrm>
              <a:off x="2738" y="1767"/>
              <a:ext cx="1895" cy="1757"/>
              <a:chOff x="2738" y="1767"/>
              <a:chExt cx="1895" cy="1757"/>
            </a:xfrm>
          </p:grpSpPr>
          <p:grpSp>
            <p:nvGrpSpPr>
              <p:cNvPr id="53264" name="Group 11"/>
              <p:cNvGrpSpPr>
                <a:grpSpLocks/>
              </p:cNvGrpSpPr>
              <p:nvPr/>
            </p:nvGrpSpPr>
            <p:grpSpPr bwMode="auto">
              <a:xfrm>
                <a:off x="2738" y="1767"/>
                <a:ext cx="769" cy="509"/>
                <a:chOff x="2738" y="1767"/>
                <a:chExt cx="769" cy="509"/>
              </a:xfrm>
            </p:grpSpPr>
            <p:grpSp>
              <p:nvGrpSpPr>
                <p:cNvPr id="53266" name="Group 12"/>
                <p:cNvGrpSpPr>
                  <a:grpSpLocks/>
                </p:cNvGrpSpPr>
                <p:nvPr/>
              </p:nvGrpSpPr>
              <p:grpSpPr bwMode="auto">
                <a:xfrm>
                  <a:off x="2738" y="1767"/>
                  <a:ext cx="644" cy="422"/>
                  <a:chOff x="2561" y="2267"/>
                  <a:chExt cx="644" cy="422"/>
                </a:xfrm>
              </p:grpSpPr>
              <p:grpSp>
                <p:nvGrpSpPr>
                  <p:cNvPr id="53268" name="Group 13"/>
                  <p:cNvGrpSpPr>
                    <a:grpSpLocks noChangeAspect="1"/>
                  </p:cNvGrpSpPr>
                  <p:nvPr/>
                </p:nvGrpSpPr>
                <p:grpSpPr bwMode="auto">
                  <a:xfrm rot="180000">
                    <a:off x="2600" y="2533"/>
                    <a:ext cx="186" cy="82"/>
                    <a:chOff x="1208" y="3456"/>
                    <a:chExt cx="328" cy="144"/>
                  </a:xfrm>
                </p:grpSpPr>
                <p:sp>
                  <p:nvSpPr>
                    <p:cNvPr id="53284" name="Line 14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1440" y="3456"/>
                      <a:ext cx="9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ja-JP" altLang="en-US"/>
                    </a:p>
                  </p:txBody>
                </p:sp>
                <p:sp>
                  <p:nvSpPr>
                    <p:cNvPr id="53285" name="Line 15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1208" y="3600"/>
                      <a:ext cx="4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ja-JP" altLang="en-US"/>
                    </a:p>
                  </p:txBody>
                </p:sp>
                <p:sp>
                  <p:nvSpPr>
                    <p:cNvPr id="53286" name="Line 16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248" y="3456"/>
                      <a:ext cx="192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ja-JP" altLang="en-US"/>
                    </a:p>
                  </p:txBody>
                </p:sp>
              </p:grpSp>
              <p:grpSp>
                <p:nvGrpSpPr>
                  <p:cNvPr id="53269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2561" y="2267"/>
                    <a:ext cx="644" cy="388"/>
                    <a:chOff x="2561" y="2267"/>
                    <a:chExt cx="644" cy="388"/>
                  </a:xfrm>
                </p:grpSpPr>
                <p:sp>
                  <p:nvSpPr>
                    <p:cNvPr id="53278" name="Oval 18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1920000">
                      <a:off x="2760" y="2487"/>
                      <a:ext cx="136" cy="82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5A5A5A"/>
                        </a:gs>
                        <a:gs pos="100000">
                          <a:srgbClr val="000000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ja-JP" altLang="en-US"/>
                    </a:p>
                  </p:txBody>
                </p:sp>
                <p:sp>
                  <p:nvSpPr>
                    <p:cNvPr id="53279" name="Oval 19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180000">
                      <a:off x="2878" y="2519"/>
                      <a:ext cx="327" cy="1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5A5A5A"/>
                        </a:gs>
                        <a:gs pos="100000">
                          <a:srgbClr val="000000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ja-JP" altLang="en-US"/>
                    </a:p>
                  </p:txBody>
                </p:sp>
                <p:grpSp>
                  <p:nvGrpSpPr>
                    <p:cNvPr id="53280" name="Group 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61" y="2267"/>
                      <a:ext cx="225" cy="268"/>
                      <a:chOff x="2561" y="2267"/>
                      <a:chExt cx="225" cy="268"/>
                    </a:xfrm>
                  </p:grpSpPr>
                  <p:sp>
                    <p:nvSpPr>
                      <p:cNvPr id="53281" name="Oval 21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rot="180000">
                        <a:off x="2677" y="2399"/>
                        <a:ext cx="109" cy="136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rgbClr val="5A5A5A"/>
                          </a:gs>
                          <a:gs pos="100000">
                            <a:srgbClr val="000000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ja-JP" altLang="ja-JP" sz="2400"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53282" name="Freeform 22"/>
                      <p:cNvSpPr>
                        <a:spLocks noChangeAspect="1"/>
                      </p:cNvSpPr>
                      <p:nvPr/>
                    </p:nvSpPr>
                    <p:spPr bwMode="auto">
                      <a:xfrm rot="180000">
                        <a:off x="2605" y="2267"/>
                        <a:ext cx="101" cy="149"/>
                      </a:xfrm>
                      <a:custGeom>
                        <a:avLst/>
                        <a:gdLst>
                          <a:gd name="T0" fmla="*/ 1 w 178"/>
                          <a:gd name="T1" fmla="*/ 1 h 263"/>
                          <a:gd name="T2" fmla="*/ 1 w 178"/>
                          <a:gd name="T3" fmla="*/ 1 h 263"/>
                          <a:gd name="T4" fmla="*/ 0 w 178"/>
                          <a:gd name="T5" fmla="*/ 0 h 263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178" h="263">
                            <a:moveTo>
                              <a:pt x="178" y="263"/>
                            </a:moveTo>
                            <a:cubicBezTo>
                              <a:pt x="160" y="246"/>
                              <a:pt x="97" y="205"/>
                              <a:pt x="67" y="161"/>
                            </a:cubicBezTo>
                            <a:cubicBezTo>
                              <a:pt x="37" y="117"/>
                              <a:pt x="14" y="34"/>
                              <a:pt x="0" y="0"/>
                            </a:cubicBezTo>
                          </a:path>
                        </a:pathLst>
                      </a:custGeom>
                      <a:noFill/>
                      <a:ln w="28575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53283" name="Freeform 23"/>
                      <p:cNvSpPr>
                        <a:spLocks noChangeAspect="1"/>
                      </p:cNvSpPr>
                      <p:nvPr/>
                    </p:nvSpPr>
                    <p:spPr bwMode="auto">
                      <a:xfrm rot="180000">
                        <a:off x="2561" y="2280"/>
                        <a:ext cx="145" cy="140"/>
                      </a:xfrm>
                      <a:custGeom>
                        <a:avLst/>
                        <a:gdLst>
                          <a:gd name="T0" fmla="*/ 1 w 255"/>
                          <a:gd name="T1" fmla="*/ 1 h 246"/>
                          <a:gd name="T2" fmla="*/ 1 w 255"/>
                          <a:gd name="T3" fmla="*/ 1 h 246"/>
                          <a:gd name="T4" fmla="*/ 0 w 255"/>
                          <a:gd name="T5" fmla="*/ 0 h 246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255" h="246">
                            <a:moveTo>
                              <a:pt x="255" y="246"/>
                            </a:moveTo>
                            <a:cubicBezTo>
                              <a:pt x="230" y="233"/>
                              <a:pt x="144" y="211"/>
                              <a:pt x="102" y="170"/>
                            </a:cubicBezTo>
                            <a:cubicBezTo>
                              <a:pt x="60" y="129"/>
                              <a:pt x="21" y="36"/>
                              <a:pt x="0" y="0"/>
                            </a:cubicBezTo>
                          </a:path>
                        </a:pathLst>
                      </a:custGeom>
                      <a:noFill/>
                      <a:ln w="28575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ja-JP" altLang="en-US"/>
                      </a:p>
                    </p:txBody>
                  </p:sp>
                </p:grpSp>
              </p:grpSp>
              <p:grpSp>
                <p:nvGrpSpPr>
                  <p:cNvPr id="53270" name="Group 24"/>
                  <p:cNvGrpSpPr>
                    <a:grpSpLocks noChangeAspect="1"/>
                  </p:cNvGrpSpPr>
                  <p:nvPr/>
                </p:nvGrpSpPr>
                <p:grpSpPr bwMode="auto">
                  <a:xfrm rot="180000">
                    <a:off x="2850" y="2526"/>
                    <a:ext cx="322" cy="163"/>
                    <a:chOff x="1584" y="3368"/>
                    <a:chExt cx="568" cy="288"/>
                  </a:xfrm>
                </p:grpSpPr>
                <p:sp>
                  <p:nvSpPr>
                    <p:cNvPr id="53275" name="Line 25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1584" y="3368"/>
                      <a:ext cx="288" cy="9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ja-JP" altLang="en-US"/>
                    </a:p>
                  </p:txBody>
                </p:sp>
                <p:sp>
                  <p:nvSpPr>
                    <p:cNvPr id="53276" name="Line 26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872" y="3368"/>
                      <a:ext cx="240" cy="28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ja-JP" altLang="en-US"/>
                    </a:p>
                  </p:txBody>
                </p:sp>
                <p:sp>
                  <p:nvSpPr>
                    <p:cNvPr id="53277" name="Line 27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2104" y="3656"/>
                      <a:ext cx="4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ja-JP" altLang="en-US"/>
                    </a:p>
                  </p:txBody>
                </p:sp>
              </p:grpSp>
              <p:grpSp>
                <p:nvGrpSpPr>
                  <p:cNvPr id="53271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2676" y="2524"/>
                    <a:ext cx="174" cy="152"/>
                    <a:chOff x="2668" y="2744"/>
                    <a:chExt cx="174" cy="152"/>
                  </a:xfrm>
                </p:grpSpPr>
                <p:sp>
                  <p:nvSpPr>
                    <p:cNvPr id="53272" name="Line 29"/>
                    <p:cNvSpPr>
                      <a:spLocks noChangeAspect="1" noChangeShapeType="1"/>
                    </p:cNvSpPr>
                    <p:nvPr/>
                  </p:nvSpPr>
                  <p:spPr bwMode="auto">
                    <a:xfrm rot="180000" flipH="1" flipV="1">
                      <a:off x="2787" y="2756"/>
                      <a:ext cx="55" cy="2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ja-JP" altLang="en-US"/>
                    </a:p>
                  </p:txBody>
                </p:sp>
                <p:sp>
                  <p:nvSpPr>
                    <p:cNvPr id="53273" name="Line 30"/>
                    <p:cNvSpPr>
                      <a:spLocks noChangeAspect="1" noChangeShapeType="1"/>
                    </p:cNvSpPr>
                    <p:nvPr/>
                  </p:nvSpPr>
                  <p:spPr bwMode="auto">
                    <a:xfrm rot="180000" flipH="1" flipV="1">
                      <a:off x="2668" y="2892"/>
                      <a:ext cx="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ja-JP" altLang="en-US"/>
                    </a:p>
                  </p:txBody>
                </p:sp>
                <p:sp>
                  <p:nvSpPr>
                    <p:cNvPr id="53274" name="Line 3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96" y="2744"/>
                      <a:ext cx="96" cy="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ja-JP" altLang="en-US"/>
                    </a:p>
                  </p:txBody>
                </p:sp>
              </p:grpSp>
            </p:grpSp>
            <p:sp>
              <p:nvSpPr>
                <p:cNvPr id="26422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143" y="2199"/>
                  <a:ext cx="364" cy="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 anchorCtr="1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ja-JP" sz="80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Monotype Corsiva" pitchFamily="66" charset="0"/>
                    </a:rPr>
                    <a:t>M. O</a:t>
                  </a:r>
                </a:p>
              </p:txBody>
            </p:sp>
          </p:grpSp>
          <p:sp>
            <p:nvSpPr>
              <p:cNvPr id="53265" name="Freeform 33"/>
              <p:cNvSpPr>
                <a:spLocks/>
              </p:cNvSpPr>
              <p:nvPr/>
            </p:nvSpPr>
            <p:spPr bwMode="auto">
              <a:xfrm>
                <a:off x="2905" y="2177"/>
                <a:ext cx="1728" cy="1347"/>
              </a:xfrm>
              <a:custGeom>
                <a:avLst/>
                <a:gdLst>
                  <a:gd name="T0" fmla="*/ 0 w 1728"/>
                  <a:gd name="T1" fmla="*/ 0 h 1347"/>
                  <a:gd name="T2" fmla="*/ 111 w 1728"/>
                  <a:gd name="T3" fmla="*/ 34 h 1347"/>
                  <a:gd name="T4" fmla="*/ 34 w 1728"/>
                  <a:gd name="T5" fmla="*/ 42 h 1347"/>
                  <a:gd name="T6" fmla="*/ 85 w 1728"/>
                  <a:gd name="T7" fmla="*/ 59 h 1347"/>
                  <a:gd name="T8" fmla="*/ 34 w 1728"/>
                  <a:gd name="T9" fmla="*/ 68 h 1347"/>
                  <a:gd name="T10" fmla="*/ 77 w 1728"/>
                  <a:gd name="T11" fmla="*/ 102 h 1347"/>
                  <a:gd name="T12" fmla="*/ 246 w 1728"/>
                  <a:gd name="T13" fmla="*/ 127 h 1347"/>
                  <a:gd name="T14" fmla="*/ 407 w 1728"/>
                  <a:gd name="T15" fmla="*/ 144 h 1347"/>
                  <a:gd name="T16" fmla="*/ 432 w 1728"/>
                  <a:gd name="T17" fmla="*/ 161 h 1347"/>
                  <a:gd name="T18" fmla="*/ 695 w 1728"/>
                  <a:gd name="T19" fmla="*/ 152 h 1347"/>
                  <a:gd name="T20" fmla="*/ 509 w 1728"/>
                  <a:gd name="T21" fmla="*/ 178 h 1347"/>
                  <a:gd name="T22" fmla="*/ 619 w 1728"/>
                  <a:gd name="T23" fmla="*/ 178 h 1347"/>
                  <a:gd name="T24" fmla="*/ 543 w 1728"/>
                  <a:gd name="T25" fmla="*/ 212 h 1347"/>
                  <a:gd name="T26" fmla="*/ 712 w 1728"/>
                  <a:gd name="T27" fmla="*/ 203 h 1347"/>
                  <a:gd name="T28" fmla="*/ 610 w 1728"/>
                  <a:gd name="T29" fmla="*/ 263 h 1347"/>
                  <a:gd name="T30" fmla="*/ 915 w 1728"/>
                  <a:gd name="T31" fmla="*/ 195 h 1347"/>
                  <a:gd name="T32" fmla="*/ 153 w 1728"/>
                  <a:gd name="T33" fmla="*/ 423 h 1347"/>
                  <a:gd name="T34" fmla="*/ 551 w 1728"/>
                  <a:gd name="T35" fmla="*/ 339 h 1347"/>
                  <a:gd name="T36" fmla="*/ 729 w 1728"/>
                  <a:gd name="T37" fmla="*/ 322 h 1347"/>
                  <a:gd name="T38" fmla="*/ 314 w 1728"/>
                  <a:gd name="T39" fmla="*/ 398 h 1347"/>
                  <a:gd name="T40" fmla="*/ 593 w 1728"/>
                  <a:gd name="T41" fmla="*/ 364 h 1347"/>
                  <a:gd name="T42" fmla="*/ 441 w 1728"/>
                  <a:gd name="T43" fmla="*/ 390 h 1347"/>
                  <a:gd name="T44" fmla="*/ 1034 w 1728"/>
                  <a:gd name="T45" fmla="*/ 415 h 1347"/>
                  <a:gd name="T46" fmla="*/ 788 w 1728"/>
                  <a:gd name="T47" fmla="*/ 423 h 1347"/>
                  <a:gd name="T48" fmla="*/ 932 w 1728"/>
                  <a:gd name="T49" fmla="*/ 432 h 1347"/>
                  <a:gd name="T50" fmla="*/ 966 w 1728"/>
                  <a:gd name="T51" fmla="*/ 474 h 1347"/>
                  <a:gd name="T52" fmla="*/ 1102 w 1728"/>
                  <a:gd name="T53" fmla="*/ 423 h 1347"/>
                  <a:gd name="T54" fmla="*/ 1042 w 1728"/>
                  <a:gd name="T55" fmla="*/ 466 h 1347"/>
                  <a:gd name="T56" fmla="*/ 1195 w 1728"/>
                  <a:gd name="T57" fmla="*/ 432 h 1347"/>
                  <a:gd name="T58" fmla="*/ 941 w 1728"/>
                  <a:gd name="T59" fmla="*/ 508 h 1347"/>
                  <a:gd name="T60" fmla="*/ 1135 w 1728"/>
                  <a:gd name="T61" fmla="*/ 491 h 1347"/>
                  <a:gd name="T62" fmla="*/ 720 w 1728"/>
                  <a:gd name="T63" fmla="*/ 534 h 1347"/>
                  <a:gd name="T64" fmla="*/ 670 w 1728"/>
                  <a:gd name="T65" fmla="*/ 551 h 1347"/>
                  <a:gd name="T66" fmla="*/ 831 w 1728"/>
                  <a:gd name="T67" fmla="*/ 551 h 1347"/>
                  <a:gd name="T68" fmla="*/ 619 w 1728"/>
                  <a:gd name="T69" fmla="*/ 576 h 1347"/>
                  <a:gd name="T70" fmla="*/ 873 w 1728"/>
                  <a:gd name="T71" fmla="*/ 567 h 1347"/>
                  <a:gd name="T72" fmla="*/ 1119 w 1728"/>
                  <a:gd name="T73" fmla="*/ 627 h 1347"/>
                  <a:gd name="T74" fmla="*/ 1042 w 1728"/>
                  <a:gd name="T75" fmla="*/ 652 h 1347"/>
                  <a:gd name="T76" fmla="*/ 1212 w 1728"/>
                  <a:gd name="T77" fmla="*/ 644 h 1347"/>
                  <a:gd name="T78" fmla="*/ 1110 w 1728"/>
                  <a:gd name="T79" fmla="*/ 695 h 1347"/>
                  <a:gd name="T80" fmla="*/ 1178 w 1728"/>
                  <a:gd name="T81" fmla="*/ 678 h 1347"/>
                  <a:gd name="T82" fmla="*/ 1051 w 1728"/>
                  <a:gd name="T83" fmla="*/ 1067 h 1347"/>
                  <a:gd name="T84" fmla="*/ 1076 w 1728"/>
                  <a:gd name="T85" fmla="*/ 1118 h 1347"/>
                  <a:gd name="T86" fmla="*/ 1102 w 1728"/>
                  <a:gd name="T87" fmla="*/ 1076 h 1347"/>
                  <a:gd name="T88" fmla="*/ 949 w 1728"/>
                  <a:gd name="T89" fmla="*/ 1177 h 1347"/>
                  <a:gd name="T90" fmla="*/ 1398 w 1728"/>
                  <a:gd name="T91" fmla="*/ 991 h 1347"/>
                  <a:gd name="T92" fmla="*/ 1279 w 1728"/>
                  <a:gd name="T93" fmla="*/ 1059 h 1347"/>
                  <a:gd name="T94" fmla="*/ 1457 w 1728"/>
                  <a:gd name="T95" fmla="*/ 1016 h 1347"/>
                  <a:gd name="T96" fmla="*/ 1381 w 1728"/>
                  <a:gd name="T97" fmla="*/ 1067 h 1347"/>
                  <a:gd name="T98" fmla="*/ 1517 w 1728"/>
                  <a:gd name="T99" fmla="*/ 991 h 1347"/>
                  <a:gd name="T100" fmla="*/ 1610 w 1728"/>
                  <a:gd name="T101" fmla="*/ 983 h 1347"/>
                  <a:gd name="T102" fmla="*/ 1542 w 1728"/>
                  <a:gd name="T103" fmla="*/ 1025 h 1347"/>
                  <a:gd name="T104" fmla="*/ 1466 w 1728"/>
                  <a:gd name="T105" fmla="*/ 1050 h 1347"/>
                  <a:gd name="T106" fmla="*/ 1440 w 1728"/>
                  <a:gd name="T107" fmla="*/ 1110 h 1347"/>
                  <a:gd name="T108" fmla="*/ 1508 w 1728"/>
                  <a:gd name="T109" fmla="*/ 1059 h 1347"/>
                  <a:gd name="T110" fmla="*/ 1728 w 1728"/>
                  <a:gd name="T111" fmla="*/ 1135 h 1347"/>
                  <a:gd name="T112" fmla="*/ 1483 w 1728"/>
                  <a:gd name="T113" fmla="*/ 1347 h 134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728" h="1347">
                    <a:moveTo>
                      <a:pt x="0" y="0"/>
                    </a:moveTo>
                    <a:lnTo>
                      <a:pt x="111" y="34"/>
                    </a:lnTo>
                    <a:lnTo>
                      <a:pt x="34" y="42"/>
                    </a:lnTo>
                    <a:lnTo>
                      <a:pt x="85" y="59"/>
                    </a:lnTo>
                    <a:lnTo>
                      <a:pt x="34" y="68"/>
                    </a:lnTo>
                    <a:lnTo>
                      <a:pt x="77" y="102"/>
                    </a:lnTo>
                    <a:lnTo>
                      <a:pt x="246" y="127"/>
                    </a:lnTo>
                    <a:lnTo>
                      <a:pt x="407" y="144"/>
                    </a:lnTo>
                    <a:cubicBezTo>
                      <a:pt x="223" y="198"/>
                      <a:pt x="382" y="161"/>
                      <a:pt x="432" y="161"/>
                    </a:cubicBezTo>
                    <a:lnTo>
                      <a:pt x="695" y="152"/>
                    </a:lnTo>
                    <a:lnTo>
                      <a:pt x="509" y="178"/>
                    </a:lnTo>
                    <a:lnTo>
                      <a:pt x="619" y="178"/>
                    </a:lnTo>
                    <a:lnTo>
                      <a:pt x="543" y="212"/>
                    </a:lnTo>
                    <a:lnTo>
                      <a:pt x="712" y="203"/>
                    </a:lnTo>
                    <a:lnTo>
                      <a:pt x="610" y="263"/>
                    </a:lnTo>
                    <a:lnTo>
                      <a:pt x="915" y="195"/>
                    </a:lnTo>
                    <a:lnTo>
                      <a:pt x="153" y="423"/>
                    </a:lnTo>
                    <a:lnTo>
                      <a:pt x="551" y="339"/>
                    </a:lnTo>
                    <a:lnTo>
                      <a:pt x="729" y="322"/>
                    </a:lnTo>
                    <a:lnTo>
                      <a:pt x="314" y="398"/>
                    </a:lnTo>
                    <a:lnTo>
                      <a:pt x="593" y="364"/>
                    </a:lnTo>
                    <a:lnTo>
                      <a:pt x="441" y="390"/>
                    </a:lnTo>
                    <a:lnTo>
                      <a:pt x="1034" y="415"/>
                    </a:lnTo>
                    <a:lnTo>
                      <a:pt x="788" y="423"/>
                    </a:lnTo>
                    <a:lnTo>
                      <a:pt x="932" y="432"/>
                    </a:lnTo>
                    <a:lnTo>
                      <a:pt x="966" y="474"/>
                    </a:lnTo>
                    <a:lnTo>
                      <a:pt x="1102" y="423"/>
                    </a:lnTo>
                    <a:lnTo>
                      <a:pt x="1042" y="466"/>
                    </a:lnTo>
                    <a:lnTo>
                      <a:pt x="1195" y="432"/>
                    </a:lnTo>
                    <a:lnTo>
                      <a:pt x="941" y="508"/>
                    </a:lnTo>
                    <a:lnTo>
                      <a:pt x="1135" y="491"/>
                    </a:lnTo>
                    <a:lnTo>
                      <a:pt x="720" y="534"/>
                    </a:lnTo>
                    <a:lnTo>
                      <a:pt x="670" y="551"/>
                    </a:lnTo>
                    <a:lnTo>
                      <a:pt x="831" y="551"/>
                    </a:lnTo>
                    <a:lnTo>
                      <a:pt x="619" y="576"/>
                    </a:lnTo>
                    <a:lnTo>
                      <a:pt x="873" y="567"/>
                    </a:lnTo>
                    <a:lnTo>
                      <a:pt x="1119" y="627"/>
                    </a:lnTo>
                    <a:lnTo>
                      <a:pt x="1042" y="652"/>
                    </a:lnTo>
                    <a:lnTo>
                      <a:pt x="1212" y="644"/>
                    </a:lnTo>
                    <a:lnTo>
                      <a:pt x="1110" y="695"/>
                    </a:lnTo>
                    <a:lnTo>
                      <a:pt x="1178" y="678"/>
                    </a:lnTo>
                    <a:lnTo>
                      <a:pt x="1051" y="1067"/>
                    </a:lnTo>
                    <a:lnTo>
                      <a:pt x="1076" y="1118"/>
                    </a:lnTo>
                    <a:lnTo>
                      <a:pt x="1102" y="1076"/>
                    </a:lnTo>
                    <a:lnTo>
                      <a:pt x="949" y="1177"/>
                    </a:lnTo>
                    <a:lnTo>
                      <a:pt x="1398" y="991"/>
                    </a:lnTo>
                    <a:lnTo>
                      <a:pt x="1279" y="1059"/>
                    </a:lnTo>
                    <a:lnTo>
                      <a:pt x="1457" y="1016"/>
                    </a:lnTo>
                    <a:lnTo>
                      <a:pt x="1381" y="1067"/>
                    </a:lnTo>
                    <a:lnTo>
                      <a:pt x="1517" y="991"/>
                    </a:lnTo>
                    <a:lnTo>
                      <a:pt x="1610" y="983"/>
                    </a:lnTo>
                    <a:lnTo>
                      <a:pt x="1542" y="1025"/>
                    </a:lnTo>
                    <a:lnTo>
                      <a:pt x="1466" y="1050"/>
                    </a:lnTo>
                    <a:lnTo>
                      <a:pt x="1440" y="1110"/>
                    </a:lnTo>
                    <a:lnTo>
                      <a:pt x="1508" y="1059"/>
                    </a:lnTo>
                    <a:lnTo>
                      <a:pt x="1728" y="1135"/>
                    </a:lnTo>
                    <a:lnTo>
                      <a:pt x="1483" y="134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ja-JP" altLang="en-US"/>
              </a:p>
            </p:txBody>
          </p:sp>
        </p:grpSp>
      </p:grpSp>
      <p:sp>
        <p:nvSpPr>
          <p:cNvPr id="53257" name="Text Box 35"/>
          <p:cNvSpPr txBox="1">
            <a:spLocks noChangeArrowheads="1"/>
          </p:cNvSpPr>
          <p:nvPr/>
        </p:nvSpPr>
        <p:spPr bwMode="auto">
          <a:xfrm>
            <a:off x="323850" y="4652963"/>
            <a:ext cx="84963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600" dirty="0">
                <a:latin typeface="Times New Roman" pitchFamily="18" charset="0"/>
              </a:rPr>
              <a:t>ノーベル経済学賞受賞者であるサイモンには、デコボコ道を</a:t>
            </a:r>
            <a:r>
              <a:rPr lang="ja-JP" altLang="en-US" sz="2600" dirty="0" smtClean="0">
                <a:latin typeface="Times New Roman" pitchFamily="18" charset="0"/>
              </a:rPr>
              <a:t>歩む蟻</a:t>
            </a:r>
            <a:r>
              <a:rPr lang="ja-JP" altLang="en-US" sz="2600" dirty="0">
                <a:latin typeface="Times New Roman" pitchFamily="18" charset="0"/>
              </a:rPr>
              <a:t>の軌跡が経済の世界の動きに</a:t>
            </a:r>
            <a:r>
              <a:rPr lang="ja-JP" altLang="en-US" sz="2600" dirty="0" smtClean="0">
                <a:latin typeface="Times New Roman" pitchFamily="18" charset="0"/>
              </a:rPr>
              <a:t>みえます。</a:t>
            </a:r>
            <a:endParaRPr lang="ja-JP" altLang="en-US" sz="2600" dirty="0">
              <a:latin typeface="Times New Roman" pitchFamily="18" charset="0"/>
            </a:endParaRPr>
          </a:p>
          <a:p>
            <a:pPr eaLnBrk="1" hangingPunct="1"/>
            <a:r>
              <a:rPr lang="ja-JP" altLang="en-US" sz="2600" dirty="0">
                <a:latin typeface="Times New Roman" pitchFamily="18" charset="0"/>
              </a:rPr>
              <a:t>しかし一般の人に</a:t>
            </a:r>
            <a:r>
              <a:rPr lang="ja-JP" altLang="en-US" sz="2600">
                <a:latin typeface="Times New Roman" pitchFamily="18" charset="0"/>
              </a:rPr>
              <a:t>は</a:t>
            </a:r>
            <a:r>
              <a:rPr lang="ja-JP" altLang="en-US" sz="2600" smtClean="0">
                <a:latin typeface="Times New Roman" pitchFamily="18" charset="0"/>
              </a:rPr>
              <a:t>どうでしょうか</a:t>
            </a:r>
            <a:r>
              <a:rPr lang="ja-JP" altLang="en-US" sz="2600" dirty="0">
                <a:latin typeface="Times New Roman" pitchFamily="18" charset="0"/>
              </a:rPr>
              <a:t>。</a:t>
            </a:r>
          </a:p>
        </p:txBody>
      </p:sp>
      <p:sp>
        <p:nvSpPr>
          <p:cNvPr id="53258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サイモンの蟻 </a:t>
            </a:r>
            <a:r>
              <a:rPr lang="en-US" altLang="ja-JP" sz="2900" smtClean="0">
                <a:latin typeface="Times New Roman" pitchFamily="18" charset="0"/>
              </a:rPr>
              <a:t>(illustrated by M.Otani)</a:t>
            </a:r>
          </a:p>
        </p:txBody>
      </p:sp>
      <p:sp>
        <p:nvSpPr>
          <p:cNvPr id="53259" name="Text Box 37"/>
          <p:cNvSpPr txBox="1">
            <a:spLocks noChangeArrowheads="1"/>
          </p:cNvSpPr>
          <p:nvPr/>
        </p:nvSpPr>
        <p:spPr bwMode="auto">
          <a:xfrm>
            <a:off x="-2640013" y="6858000"/>
            <a:ext cx="6670676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400"/>
              <a:t>“</a:t>
            </a:r>
            <a:r>
              <a:rPr lang="ja-JP" altLang="en-US" sz="2400"/>
              <a:t>サイモンの蟻”は年齢、経験により</a:t>
            </a:r>
          </a:p>
          <a:p>
            <a:pPr eaLnBrk="1" hangingPunct="1"/>
            <a:r>
              <a:rPr lang="ja-JP" altLang="en-US" sz="2400"/>
              <a:t>テレビ画面等のとらえ方は全く異なることを教える。</a:t>
            </a:r>
          </a:p>
        </p:txBody>
      </p:sp>
      <p:sp>
        <p:nvSpPr>
          <p:cNvPr id="53260" name="AutoShape 38"/>
          <p:cNvSpPr>
            <a:spLocks noChangeArrowheads="1"/>
          </p:cNvSpPr>
          <p:nvPr/>
        </p:nvSpPr>
        <p:spPr bwMode="auto">
          <a:xfrm>
            <a:off x="-3505200" y="7245350"/>
            <a:ext cx="6696075" cy="79216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3261" name="Text Box 39"/>
          <p:cNvSpPr txBox="1">
            <a:spLocks noChangeArrowheads="1"/>
          </p:cNvSpPr>
          <p:nvPr/>
        </p:nvSpPr>
        <p:spPr bwMode="auto">
          <a:xfrm>
            <a:off x="8791575" y="64912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407931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画面に合わせる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サイモンの蟻 (illustrated by M.Otani)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サイモンの蟻 (illustrated by M.Otani)</dc:title>
  <dc:creator>kasahara</dc:creator>
  <cp:lastModifiedBy>kasahara</cp:lastModifiedBy>
  <cp:revision>1</cp:revision>
  <dcterms:created xsi:type="dcterms:W3CDTF">2012-08-02T06:41:30Z</dcterms:created>
  <dcterms:modified xsi:type="dcterms:W3CDTF">2012-08-02T06:42:23Z</dcterms:modified>
</cp:coreProperties>
</file>