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6" y="27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BB1-9CFA-4B77-B451-ADA98346CF63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0992" y="-2187624"/>
            <a:ext cx="9073008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小学校</a:t>
            </a:r>
            <a:r>
              <a:rPr lang="en-US" altLang="ja-JP" sz="2800" dirty="0">
                <a:solidFill>
                  <a:schemeClr val="tx1"/>
                </a:solidFill>
              </a:rPr>
              <a:t>5</a:t>
            </a:r>
            <a:r>
              <a:rPr lang="ja-JP" altLang="ja-JP" sz="2800" dirty="0">
                <a:solidFill>
                  <a:schemeClr val="tx1"/>
                </a:solidFill>
              </a:rPr>
              <a:t>年生、</a:t>
            </a:r>
            <a:r>
              <a:rPr lang="en-US" altLang="ja-JP" sz="2800" dirty="0">
                <a:solidFill>
                  <a:schemeClr val="tx1"/>
                </a:solidFill>
              </a:rPr>
              <a:t>6</a:t>
            </a:r>
            <a:r>
              <a:rPr lang="ja-JP" altLang="ja-JP" sz="2800" dirty="0">
                <a:solidFill>
                  <a:schemeClr val="tx1"/>
                </a:solidFill>
              </a:rPr>
              <a:t>年生の英語力を強化、正式科目に格上げ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992" y="-315416"/>
            <a:ext cx="9073008" cy="1584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一クラスの生徒数を考慮して</a:t>
            </a:r>
            <a:r>
              <a:rPr lang="ja-JP" altLang="ja-JP" sz="2800" dirty="0" smtClean="0">
                <a:solidFill>
                  <a:schemeClr val="tx1"/>
                </a:solidFill>
              </a:rPr>
              <a:t>個別</a:t>
            </a:r>
            <a:r>
              <a:rPr lang="ja-JP" altLang="en-US" sz="2800" dirty="0" smtClean="0">
                <a:solidFill>
                  <a:schemeClr val="tx1"/>
                </a:solidFill>
              </a:rPr>
              <a:t>に</a:t>
            </a:r>
            <a:r>
              <a:rPr lang="ja-JP" altLang="ja-JP" sz="2800" dirty="0" smtClean="0">
                <a:solidFill>
                  <a:schemeClr val="tx1"/>
                </a:solidFill>
              </a:rPr>
              <a:t>英会話力</a:t>
            </a:r>
            <a:r>
              <a:rPr lang="ja-JP" altLang="en-US" sz="2800" dirty="0" smtClean="0">
                <a:solidFill>
                  <a:schemeClr val="tx1"/>
                </a:solidFill>
              </a:rPr>
              <a:t>を</a:t>
            </a:r>
            <a:r>
              <a:rPr lang="ja-JP" altLang="ja-JP" sz="2800" dirty="0" smtClean="0">
                <a:solidFill>
                  <a:schemeClr val="tx1"/>
                </a:solidFill>
              </a:rPr>
              <a:t>強化</a:t>
            </a:r>
            <a:r>
              <a:rPr lang="ja-JP" altLang="en-US" sz="2800" dirty="0" smtClean="0">
                <a:solidFill>
                  <a:schemeClr val="tx1"/>
                </a:solidFill>
              </a:rPr>
              <a:t>すること</a:t>
            </a:r>
            <a:r>
              <a:rPr lang="ja-JP" altLang="ja-JP" sz="2800" dirty="0" smtClean="0">
                <a:solidFill>
                  <a:schemeClr val="tx1"/>
                </a:solidFill>
              </a:rPr>
              <a:t>は難しく</a:t>
            </a:r>
            <a:r>
              <a:rPr lang="ja-JP" altLang="en-US" sz="2800" dirty="0" smtClean="0">
                <a:solidFill>
                  <a:schemeClr val="tx1"/>
                </a:solidFill>
              </a:rPr>
              <a:t>、</a:t>
            </a:r>
            <a:r>
              <a:rPr lang="ja-JP" altLang="ja-JP" sz="2800" dirty="0" smtClean="0">
                <a:solidFill>
                  <a:schemeClr val="tx1"/>
                </a:solidFill>
              </a:rPr>
              <a:t>結局</a:t>
            </a:r>
            <a:r>
              <a:rPr lang="ja-JP" altLang="ja-JP" sz="2800" dirty="0">
                <a:solidFill>
                  <a:schemeClr val="tx1"/>
                </a:solidFill>
              </a:rPr>
              <a:t>タブレット型端末、ヘッドフォンをつけた</a:t>
            </a:r>
            <a:r>
              <a:rPr lang="en-US" altLang="ja-JP" sz="2800" dirty="0" smtClean="0">
                <a:solidFill>
                  <a:schemeClr val="tx1"/>
                </a:solidFill>
              </a:rPr>
              <a:t>AV</a:t>
            </a:r>
            <a:r>
              <a:rPr lang="ja-JP" altLang="ja-JP" sz="2800" dirty="0" smtClean="0">
                <a:solidFill>
                  <a:schemeClr val="tx1"/>
                </a:solidFill>
              </a:rPr>
              <a:t>機器</a:t>
            </a:r>
            <a:r>
              <a:rPr lang="ja-JP" altLang="ja-JP" sz="2800" dirty="0">
                <a:solidFill>
                  <a:schemeClr val="tx1"/>
                </a:solidFill>
              </a:rPr>
              <a:t>支援の英語教育となる</a:t>
            </a:r>
            <a:r>
              <a:rPr lang="ja-JP" altLang="ja-JP" sz="2800" dirty="0" smtClean="0">
                <a:solidFill>
                  <a:schemeClr val="tx1"/>
                </a:solidFill>
              </a:rPr>
              <a:t>。五者</a:t>
            </a:r>
            <a:r>
              <a:rPr lang="ja-JP" altLang="ja-JP" sz="2800" dirty="0">
                <a:solidFill>
                  <a:schemeClr val="tx1"/>
                </a:solidFill>
              </a:rPr>
              <a:t>択一式テストが中心となる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0992" y="4653136"/>
            <a:ext cx="9073008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上記が普及した後</a:t>
            </a:r>
            <a:r>
              <a:rPr lang="ja-JP" altLang="ja-JP" sz="2800" dirty="0" smtClean="0">
                <a:solidFill>
                  <a:schemeClr val="tx1"/>
                </a:solidFill>
              </a:rPr>
              <a:t>、保育</a:t>
            </a:r>
            <a:r>
              <a:rPr lang="ja-JP" altLang="ja-JP" sz="2800" dirty="0">
                <a:solidFill>
                  <a:schemeClr val="tx1"/>
                </a:solidFill>
              </a:rPr>
              <a:t>園、幼稚園</a:t>
            </a:r>
            <a:r>
              <a:rPr lang="ja-JP" altLang="ja-JP" sz="2800" dirty="0" smtClean="0">
                <a:solidFill>
                  <a:schemeClr val="tx1"/>
                </a:solidFill>
              </a:rPr>
              <a:t>に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ja-JP" sz="2800" dirty="0" smtClean="0">
                <a:solidFill>
                  <a:schemeClr val="tx1"/>
                </a:solidFill>
              </a:rPr>
              <a:t>英</a:t>
            </a:r>
            <a:r>
              <a:rPr lang="ja-JP" altLang="ja-JP" sz="2800" dirty="0">
                <a:solidFill>
                  <a:schemeClr val="tx1"/>
                </a:solidFill>
              </a:rPr>
              <a:t>会話、英語アニメの</a:t>
            </a:r>
            <a:r>
              <a:rPr lang="en-US" altLang="ja-JP" sz="2800" dirty="0">
                <a:solidFill>
                  <a:schemeClr val="tx1"/>
                </a:solidFill>
              </a:rPr>
              <a:t>AV</a:t>
            </a:r>
            <a:r>
              <a:rPr lang="ja-JP" altLang="ja-JP" sz="2800" dirty="0">
                <a:solidFill>
                  <a:schemeClr val="tx1"/>
                </a:solidFill>
              </a:rPr>
              <a:t>ソフト、</a:t>
            </a:r>
            <a:r>
              <a:rPr lang="en-US" altLang="ja-JP" sz="2800" dirty="0">
                <a:solidFill>
                  <a:schemeClr val="tx1"/>
                </a:solidFill>
              </a:rPr>
              <a:t>AV</a:t>
            </a:r>
            <a:r>
              <a:rPr lang="ja-JP" altLang="ja-JP" sz="2800" dirty="0">
                <a:solidFill>
                  <a:schemeClr val="tx1"/>
                </a:solidFill>
              </a:rPr>
              <a:t>機器が</a:t>
            </a:r>
            <a:r>
              <a:rPr lang="ja-JP" altLang="ja-JP" sz="2800" dirty="0" smtClean="0">
                <a:solidFill>
                  <a:schemeClr val="tx1"/>
                </a:solidFill>
              </a:rPr>
              <a:t>売り込まれ</a:t>
            </a:r>
            <a:r>
              <a:rPr lang="ja-JP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教育ビジネス業者などによって</a:t>
            </a:r>
            <a:r>
              <a:rPr lang="ja-JP" altLang="ja-JP" sz="2800" dirty="0" smtClean="0">
                <a:solidFill>
                  <a:schemeClr val="tx1"/>
                </a:solidFill>
              </a:rPr>
              <a:t>登場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9586" y="7245424"/>
            <a:ext cx="9073008" cy="3240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r</a:t>
            </a:r>
            <a:r>
              <a:rPr lang="ja-JP" altLang="ja-JP" sz="2800" dirty="0">
                <a:solidFill>
                  <a:schemeClr val="tx1"/>
                </a:solidFill>
              </a:rPr>
              <a:t>と</a:t>
            </a:r>
            <a:r>
              <a:rPr lang="en-US" altLang="ja-JP" sz="2800" dirty="0">
                <a:solidFill>
                  <a:schemeClr val="tx1"/>
                </a:solidFill>
              </a:rPr>
              <a:t>l</a:t>
            </a:r>
            <a:r>
              <a:rPr lang="ja-JP" altLang="ja-JP" sz="2800" dirty="0">
                <a:solidFill>
                  <a:schemeClr val="tx1"/>
                </a:solidFill>
              </a:rPr>
              <a:t>の発音能力、識別能力は誕生後の</a:t>
            </a:r>
            <a:r>
              <a:rPr lang="en-US" altLang="ja-JP" sz="2800" dirty="0">
                <a:solidFill>
                  <a:schemeClr val="tx1"/>
                </a:solidFill>
              </a:rPr>
              <a:t>8</a:t>
            </a:r>
            <a:r>
              <a:rPr lang="ja-JP" altLang="ja-JP" sz="2800" dirty="0">
                <a:solidFill>
                  <a:schemeClr val="tx1"/>
                </a:solidFill>
              </a:rPr>
              <a:t>か月が</a:t>
            </a:r>
            <a:r>
              <a:rPr lang="ja-JP" altLang="ja-JP" sz="2800" dirty="0" smtClean="0">
                <a:solidFill>
                  <a:schemeClr val="tx1"/>
                </a:solidFill>
              </a:rPr>
              <a:t>勝負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などといった（私の判断する限りでは）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全く根拠のないメリット</a:t>
            </a:r>
            <a:r>
              <a:rPr lang="ja-JP" altLang="ja-JP" sz="2800" dirty="0" smtClean="0">
                <a:solidFill>
                  <a:schemeClr val="tx1"/>
                </a:solidFill>
              </a:rPr>
              <a:t>を</a:t>
            </a:r>
            <a:r>
              <a:rPr lang="ja-JP" altLang="ja-JP" sz="2800" dirty="0">
                <a:solidFill>
                  <a:schemeClr val="tx1"/>
                </a:solidFill>
              </a:rPr>
              <a:t>セールスポイントとして</a:t>
            </a:r>
            <a:r>
              <a:rPr lang="ja-JP" altLang="ja-JP" sz="2800" dirty="0" smtClean="0">
                <a:solidFill>
                  <a:schemeClr val="tx1"/>
                </a:solidFill>
              </a:rPr>
              <a:t>、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ja-JP" sz="2800" dirty="0" smtClean="0">
                <a:solidFill>
                  <a:schemeClr val="tx1"/>
                </a:solidFill>
              </a:rPr>
              <a:t>赤ん坊の</a:t>
            </a:r>
            <a:r>
              <a:rPr lang="ja-JP" altLang="en-US" sz="2800" dirty="0" smtClean="0">
                <a:solidFill>
                  <a:schemeClr val="tx1"/>
                </a:solidFill>
              </a:rPr>
              <a:t>健全であるべき</a:t>
            </a:r>
            <a:r>
              <a:rPr lang="ja-JP" altLang="ja-JP" sz="2800" dirty="0" smtClean="0">
                <a:solidFill>
                  <a:schemeClr val="tx1"/>
                </a:solidFill>
              </a:rPr>
              <a:t>“</a:t>
            </a:r>
            <a:r>
              <a:rPr lang="ja-JP" altLang="ja-JP" sz="2800" dirty="0">
                <a:solidFill>
                  <a:schemeClr val="tx1"/>
                </a:solidFill>
              </a:rPr>
              <a:t>巣”</a:t>
            </a:r>
            <a:r>
              <a:rPr lang="ja-JP" altLang="ja-JP" sz="2800" dirty="0" smtClean="0">
                <a:solidFill>
                  <a:schemeClr val="tx1"/>
                </a:solidFill>
              </a:rPr>
              <a:t>に</a:t>
            </a:r>
            <a:r>
              <a:rPr lang="ja-JP" altLang="en-US" sz="2800" dirty="0" smtClean="0">
                <a:solidFill>
                  <a:schemeClr val="tx1"/>
                </a:solidFill>
              </a:rPr>
              <a:t>英</a:t>
            </a:r>
            <a:r>
              <a:rPr lang="ja-JP" altLang="en-US" sz="2800" dirty="0">
                <a:solidFill>
                  <a:schemeClr val="tx1"/>
                </a:solidFill>
              </a:rPr>
              <a:t>会話</a:t>
            </a:r>
            <a:r>
              <a:rPr lang="ja-JP" altLang="ja-JP" sz="2800" dirty="0" smtClean="0">
                <a:solidFill>
                  <a:schemeClr val="tx1"/>
                </a:solidFill>
              </a:rPr>
              <a:t>ソフト</a:t>
            </a:r>
            <a:r>
              <a:rPr lang="ja-JP" altLang="ja-JP" sz="2800" dirty="0">
                <a:solidFill>
                  <a:schemeClr val="tx1"/>
                </a:solidFill>
              </a:rPr>
              <a:t>が持ち込まれ</a:t>
            </a:r>
            <a:r>
              <a:rPr lang="ja-JP" altLang="ja-JP" sz="2800" dirty="0" smtClean="0">
                <a:solidFill>
                  <a:schemeClr val="tx1"/>
                </a:solidFill>
              </a:rPr>
              <a:t>、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ja-JP" sz="2800" dirty="0" smtClean="0">
                <a:solidFill>
                  <a:schemeClr val="tx1"/>
                </a:solidFill>
              </a:rPr>
              <a:t>一</a:t>
            </a:r>
            <a:r>
              <a:rPr lang="ja-JP" altLang="ja-JP" sz="2800" dirty="0">
                <a:solidFill>
                  <a:schemeClr val="tx1"/>
                </a:solidFill>
              </a:rPr>
              <a:t>日当り数時間、垂れ流しという状況と</a:t>
            </a:r>
            <a:r>
              <a:rPr lang="ja-JP" altLang="ja-JP" sz="2800" dirty="0" smtClean="0">
                <a:solidFill>
                  <a:schemeClr val="tx1"/>
                </a:solidFill>
              </a:rPr>
              <a:t>なる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誕生後の</a:t>
            </a:r>
            <a:r>
              <a:rPr lang="en-US" altLang="ja-JP" sz="2800" dirty="0" smtClean="0">
                <a:solidFill>
                  <a:schemeClr val="tx1"/>
                </a:solidFill>
              </a:rPr>
              <a:t>8</a:t>
            </a:r>
            <a:r>
              <a:rPr lang="ja-JP" altLang="en-US" sz="2800" dirty="0" smtClean="0">
                <a:solidFill>
                  <a:schemeClr val="tx1"/>
                </a:solidFill>
              </a:rPr>
              <a:t>か月が勝負という主張には根拠がないと判断する。理由は</a:t>
            </a:r>
            <a:r>
              <a:rPr lang="en-US" altLang="ja-JP" sz="2800" dirty="0" smtClean="0">
                <a:solidFill>
                  <a:schemeClr val="tx1"/>
                </a:solidFill>
              </a:rPr>
              <a:t>HP</a:t>
            </a:r>
            <a:r>
              <a:rPr lang="ja-JP" altLang="en-US" sz="2800" dirty="0" smtClean="0">
                <a:solidFill>
                  <a:schemeClr val="tx1"/>
                </a:solidFill>
              </a:rPr>
              <a:t>：日本の教育を皆さんと考える会を参照</a:t>
            </a:r>
            <a:endParaRPr lang="ja-JP" altLang="ja-JP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0992" y="2420888"/>
            <a:ext cx="9073008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5</a:t>
            </a:r>
            <a:r>
              <a:rPr lang="ja-JP" altLang="ja-JP" sz="2800" dirty="0">
                <a:solidFill>
                  <a:schemeClr val="tx1"/>
                </a:solidFill>
              </a:rPr>
              <a:t>年、</a:t>
            </a:r>
            <a:r>
              <a:rPr lang="en-US" altLang="ja-JP" sz="2800" dirty="0">
                <a:solidFill>
                  <a:schemeClr val="tx1"/>
                </a:solidFill>
              </a:rPr>
              <a:t>6</a:t>
            </a:r>
            <a:r>
              <a:rPr lang="ja-JP" altLang="ja-JP" sz="2800" dirty="0">
                <a:solidFill>
                  <a:schemeClr val="tx1"/>
                </a:solidFill>
              </a:rPr>
              <a:t>年のスタートでは遅いという口実の</a:t>
            </a:r>
            <a:r>
              <a:rPr lang="ja-JP" altLang="ja-JP" sz="2800" dirty="0" smtClean="0">
                <a:solidFill>
                  <a:schemeClr val="tx1"/>
                </a:solidFill>
              </a:rPr>
              <a:t>もと英語教育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en-US" altLang="ja-JP" sz="2800" dirty="0" smtClean="0">
                <a:solidFill>
                  <a:schemeClr val="tx1"/>
                </a:solidFill>
              </a:rPr>
              <a:t>AV</a:t>
            </a:r>
            <a:r>
              <a:rPr lang="ja-JP" altLang="ja-JP" sz="2800" dirty="0">
                <a:solidFill>
                  <a:schemeClr val="tx1"/>
                </a:solidFill>
              </a:rPr>
              <a:t>機器による学習</a:t>
            </a:r>
            <a:r>
              <a:rPr lang="ja-JP" altLang="ja-JP" sz="2800" dirty="0" smtClean="0">
                <a:solidFill>
                  <a:schemeClr val="tx1"/>
                </a:solidFill>
              </a:rPr>
              <a:t>が</a:t>
            </a:r>
            <a:r>
              <a:rPr lang="en-US" altLang="ja-JP" sz="2800" dirty="0" smtClean="0">
                <a:solidFill>
                  <a:schemeClr val="tx1"/>
                </a:solidFill>
              </a:rPr>
              <a:t>1</a:t>
            </a:r>
            <a:r>
              <a:rPr lang="ja-JP" altLang="en-US" sz="2800" dirty="0" smtClean="0">
                <a:solidFill>
                  <a:schemeClr val="tx1"/>
                </a:solidFill>
              </a:rPr>
              <a:t>年生～</a:t>
            </a:r>
            <a:r>
              <a:rPr lang="en-US" altLang="ja-JP" sz="2800" dirty="0" smtClean="0">
                <a:solidFill>
                  <a:schemeClr val="tx1"/>
                </a:solidFill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</a:rPr>
              <a:t>年生</a:t>
            </a:r>
            <a:r>
              <a:rPr lang="ja-JP" altLang="ja-JP" sz="2800" dirty="0" smtClean="0">
                <a:solidFill>
                  <a:schemeClr val="tx1"/>
                </a:solidFill>
              </a:rPr>
              <a:t>の</a:t>
            </a:r>
            <a:r>
              <a:rPr lang="ja-JP" altLang="ja-JP" sz="2800" dirty="0">
                <a:solidFill>
                  <a:schemeClr val="tx1"/>
                </a:solidFill>
              </a:rPr>
              <a:t>日常の学習に加わる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807" y="11637912"/>
            <a:ext cx="9073008" cy="1913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赤ちゃんが将来、立派な社会人として生き抜くために必要な</a:t>
            </a:r>
          </a:p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●感性　●創造性　●理性</a:t>
            </a:r>
          </a:p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●知性　●努力持続性</a:t>
            </a:r>
          </a:p>
          <a:p>
            <a:pPr algn="ctr"/>
            <a:r>
              <a:rPr lang="ja-JP" altLang="ja-JP" sz="2800" dirty="0">
                <a:solidFill>
                  <a:schemeClr val="tx1"/>
                </a:solidFill>
              </a:rPr>
              <a:t>が育たない。赤ちゃんの人権が決定的に侵害される</a:t>
            </a:r>
          </a:p>
        </p:txBody>
      </p:sp>
      <p:sp>
        <p:nvSpPr>
          <p:cNvPr id="4" name="下矢印 3"/>
          <p:cNvSpPr/>
          <p:nvPr/>
        </p:nvSpPr>
        <p:spPr>
          <a:xfrm>
            <a:off x="4067436" y="-1179512"/>
            <a:ext cx="1080120" cy="576064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067436" y="1556792"/>
            <a:ext cx="1080120" cy="576064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67436" y="3817956"/>
            <a:ext cx="1080120" cy="576064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>
            <a:off x="4076030" y="6381328"/>
            <a:ext cx="1080120" cy="576064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>
            <a:off x="4067436" y="10773816"/>
            <a:ext cx="1080120" cy="576064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9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117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8</cp:revision>
  <dcterms:created xsi:type="dcterms:W3CDTF">2013-07-03T03:25:11Z</dcterms:created>
  <dcterms:modified xsi:type="dcterms:W3CDTF">2014-07-28T06:59:00Z</dcterms:modified>
</cp:coreProperties>
</file>