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356" y="2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2014/10/1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2014/10/1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2014/10/1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2014/10/1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2014/10/1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2014/10/1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2014/10/1</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2014/10/1</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2014/10/1</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2014/10/1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2014/10/1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2014/10/1</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684584" y="-243408"/>
            <a:ext cx="8960679" cy="8928992"/>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tx1"/>
                </a:solidFill>
              </a:rPr>
              <a:t>2013</a:t>
            </a:r>
            <a:r>
              <a:rPr lang="ja-JP" altLang="en-US" sz="2800" b="1" dirty="0">
                <a:solidFill>
                  <a:schemeClr val="tx1"/>
                </a:solidFill>
              </a:rPr>
              <a:t>年</a:t>
            </a:r>
            <a:r>
              <a:rPr lang="en-US" altLang="ja-JP" sz="2800" b="1" dirty="0">
                <a:solidFill>
                  <a:schemeClr val="tx1"/>
                </a:solidFill>
              </a:rPr>
              <a:t>5</a:t>
            </a:r>
            <a:r>
              <a:rPr lang="ja-JP" altLang="en-US" sz="2800" b="1" dirty="0">
                <a:solidFill>
                  <a:schemeClr val="tx1"/>
                </a:solidFill>
              </a:rPr>
              <a:t>月</a:t>
            </a:r>
            <a:r>
              <a:rPr lang="en-US" altLang="ja-JP" sz="2800" b="1" dirty="0">
                <a:solidFill>
                  <a:schemeClr val="tx1"/>
                </a:solidFill>
              </a:rPr>
              <a:t>15</a:t>
            </a:r>
            <a:r>
              <a:rPr lang="ja-JP" altLang="en-US" sz="2800" b="1" dirty="0">
                <a:solidFill>
                  <a:schemeClr val="tx1"/>
                </a:solidFill>
              </a:rPr>
              <a:t>日、教育再生実行会議は、</a:t>
            </a:r>
            <a:br>
              <a:rPr lang="ja-JP" altLang="en-US" sz="2800" b="1" dirty="0">
                <a:solidFill>
                  <a:schemeClr val="tx1"/>
                </a:solidFill>
              </a:rPr>
            </a:br>
            <a:r>
              <a:rPr lang="ja-JP" altLang="en-US" sz="2800" b="1" dirty="0">
                <a:solidFill>
                  <a:schemeClr val="tx1"/>
                </a:solidFill>
              </a:rPr>
              <a:t>英語を小学校正式教科に格上げすることを提言 </a:t>
            </a:r>
            <a:endParaRPr lang="ja-JP" altLang="en-US" sz="2800" dirty="0">
              <a:solidFill>
                <a:schemeClr val="tx1"/>
              </a:solidFill>
            </a:endParaRPr>
          </a:p>
          <a:p>
            <a:r>
              <a:rPr lang="ja-JP" altLang="en-US" sz="2800" dirty="0">
                <a:solidFill>
                  <a:schemeClr val="tx1"/>
                </a:solidFill>
              </a:rPr>
              <a:t/>
            </a:r>
            <a:br>
              <a:rPr lang="ja-JP" altLang="en-US" sz="2800" dirty="0">
                <a:solidFill>
                  <a:schemeClr val="tx1"/>
                </a:solidFill>
              </a:rPr>
            </a:br>
            <a:r>
              <a:rPr lang="ja-JP" altLang="en-US" sz="2800" dirty="0" smtClean="0">
                <a:solidFill>
                  <a:schemeClr val="tx1"/>
                </a:solidFill>
              </a:rPr>
              <a:t>世界</a:t>
            </a:r>
            <a:r>
              <a:rPr lang="ja-JP" altLang="en-US" sz="2800" dirty="0">
                <a:solidFill>
                  <a:schemeClr val="tx1"/>
                </a:solidFill>
              </a:rPr>
              <a:t>で活躍するグローバル人材の養成が謳われているが，筆者自身はこの提言，この目標に大きな疑問を感じている．</a:t>
            </a:r>
            <a:br>
              <a:rPr lang="ja-JP" altLang="en-US" sz="2800" dirty="0">
                <a:solidFill>
                  <a:schemeClr val="tx1"/>
                </a:solidFill>
              </a:rPr>
            </a:br>
            <a:r>
              <a:rPr lang="ja-JP" altLang="en-US" sz="2800" dirty="0">
                <a:solidFill>
                  <a:schemeClr val="tx1"/>
                </a:solidFill>
              </a:rPr>
              <a:t/>
            </a:r>
            <a:br>
              <a:rPr lang="ja-JP" altLang="en-US" sz="2800" dirty="0">
                <a:solidFill>
                  <a:schemeClr val="tx1"/>
                </a:solidFill>
              </a:rPr>
            </a:br>
            <a:r>
              <a:rPr lang="ja-JP" altLang="en-US" sz="2800" dirty="0">
                <a:solidFill>
                  <a:schemeClr val="tx1"/>
                </a:solidFill>
              </a:rPr>
              <a:t>　英語は言葉であり，まさにロゴスである．</a:t>
            </a:r>
            <a:r>
              <a:rPr lang="en-US" altLang="ja-JP" sz="2800" dirty="0">
                <a:solidFill>
                  <a:schemeClr val="tx1"/>
                </a:solidFill>
              </a:rPr>
              <a:t>r</a:t>
            </a:r>
            <a:r>
              <a:rPr lang="ja-JP" altLang="en-US" sz="2800" dirty="0">
                <a:solidFill>
                  <a:schemeClr val="tx1"/>
                </a:solidFill>
              </a:rPr>
              <a:t>と</a:t>
            </a:r>
            <a:r>
              <a:rPr lang="en-US" altLang="ja-JP" sz="2800" dirty="0">
                <a:solidFill>
                  <a:schemeClr val="tx1"/>
                </a:solidFill>
              </a:rPr>
              <a:t>l</a:t>
            </a:r>
            <a:r>
              <a:rPr lang="ja-JP" altLang="en-US" sz="2800" dirty="0">
                <a:solidFill>
                  <a:schemeClr val="tx1"/>
                </a:solidFill>
              </a:rPr>
              <a:t>の区別等をはじめとする</a:t>
            </a:r>
            <a:r>
              <a:rPr lang="en-US" altLang="ja-JP" sz="2800" dirty="0">
                <a:solidFill>
                  <a:schemeClr val="tx1"/>
                </a:solidFill>
              </a:rPr>
              <a:t>Listening, Speaking</a:t>
            </a:r>
            <a:r>
              <a:rPr lang="ja-JP" altLang="en-US" sz="2800" dirty="0">
                <a:solidFill>
                  <a:schemeClr val="tx1"/>
                </a:solidFill>
              </a:rPr>
              <a:t>の能力をネイティブのレベルに上げ得たとしても，これらの能力はロゴスではなくテクネーの部分である</a:t>
            </a:r>
            <a:r>
              <a:rPr lang="ja-JP" altLang="en-US" sz="2800" dirty="0" smtClean="0">
                <a:solidFill>
                  <a:schemeClr val="tx1"/>
                </a:solidFill>
              </a:rPr>
              <a:t>．</a:t>
            </a:r>
            <a:endParaRPr lang="en-US" altLang="ja-JP" sz="2800" dirty="0" smtClean="0">
              <a:solidFill>
                <a:schemeClr val="tx1"/>
              </a:solidFill>
            </a:endParaRPr>
          </a:p>
          <a:p>
            <a:r>
              <a:rPr lang="ja-JP" altLang="en-US" sz="2800" dirty="0">
                <a:solidFill>
                  <a:schemeClr val="tx1"/>
                </a:solidFill>
              </a:rPr>
              <a:t/>
            </a:r>
            <a:br>
              <a:rPr lang="ja-JP" altLang="en-US" sz="2800" dirty="0">
                <a:solidFill>
                  <a:schemeClr val="tx1"/>
                </a:solidFill>
              </a:rPr>
            </a:br>
            <a:r>
              <a:rPr lang="ja-JP" altLang="en-US" sz="2800" dirty="0">
                <a:solidFill>
                  <a:schemeClr val="tx1"/>
                </a:solidFill>
              </a:rPr>
              <a:t>　幼少年世代には</a:t>
            </a:r>
            <a:r>
              <a:rPr lang="ja-JP" altLang="en-US" sz="2800" dirty="0" smtClean="0">
                <a:solidFill>
                  <a:schemeClr val="tx1"/>
                </a:solidFill>
              </a:rPr>
              <a:t>ロゴス（理性、心、言葉</a:t>
            </a:r>
            <a:r>
              <a:rPr lang="en-US" altLang="ja-JP" sz="2800" dirty="0" smtClean="0">
                <a:solidFill>
                  <a:schemeClr val="tx1"/>
                </a:solidFill>
              </a:rPr>
              <a:t>……</a:t>
            </a:r>
            <a:r>
              <a:rPr lang="ja-JP" altLang="en-US" sz="2800" dirty="0" smtClean="0">
                <a:solidFill>
                  <a:schemeClr val="tx1"/>
                </a:solidFill>
              </a:rPr>
              <a:t>）と</a:t>
            </a:r>
            <a:r>
              <a:rPr lang="ja-JP" altLang="en-US" sz="2800" dirty="0">
                <a:solidFill>
                  <a:schemeClr val="tx1"/>
                </a:solidFill>
              </a:rPr>
              <a:t>しての感性，創造性，努力持続性を涵養することが大切で、このことこそがロゴス（心）として</a:t>
            </a:r>
            <a:r>
              <a:rPr lang="ja-JP" altLang="en-US" sz="2800">
                <a:solidFill>
                  <a:schemeClr val="tx1"/>
                </a:solidFill>
              </a:rPr>
              <a:t>の</a:t>
            </a:r>
            <a:r>
              <a:rPr lang="ja-JP" altLang="en-US" sz="2800" smtClean="0">
                <a:solidFill>
                  <a:schemeClr val="tx1"/>
                </a:solidFill>
              </a:rPr>
              <a:t>英語（言葉としての英語）を</a:t>
            </a:r>
            <a:r>
              <a:rPr lang="ja-JP" altLang="en-US" sz="2800" dirty="0">
                <a:solidFill>
                  <a:schemeClr val="tx1"/>
                </a:solidFill>
              </a:rPr>
              <a:t>本物にすることに繋がると確信する．</a:t>
            </a:r>
            <a:br>
              <a:rPr lang="ja-JP" altLang="en-US" sz="2800" dirty="0">
                <a:solidFill>
                  <a:schemeClr val="tx1"/>
                </a:solidFill>
              </a:rPr>
            </a:br>
            <a:r>
              <a:rPr lang="ja-JP" altLang="en-US" sz="2800" dirty="0">
                <a:solidFill>
                  <a:schemeClr val="tx1"/>
                </a:solidFill>
              </a:rPr>
              <a:t/>
            </a:r>
            <a:br>
              <a:rPr lang="ja-JP" altLang="en-US" sz="2800" dirty="0">
                <a:solidFill>
                  <a:schemeClr val="tx1"/>
                </a:solidFill>
              </a:rPr>
            </a:br>
            <a:r>
              <a:rPr lang="ja-JP" altLang="en-US" sz="2800" dirty="0">
                <a:solidFill>
                  <a:schemeClr val="tx1"/>
                </a:solidFill>
              </a:rPr>
              <a:t>　筆者自身，大学院修了後，米国企業（</a:t>
            </a:r>
            <a:r>
              <a:rPr lang="en-US" altLang="ja-JP" sz="2800" dirty="0">
                <a:solidFill>
                  <a:schemeClr val="tx1"/>
                </a:solidFill>
              </a:rPr>
              <a:t>AT&amp;T, </a:t>
            </a:r>
            <a:r>
              <a:rPr lang="ja-JP" altLang="en-US" sz="2800" dirty="0">
                <a:solidFill>
                  <a:schemeClr val="tx1"/>
                </a:solidFill>
              </a:rPr>
              <a:t>ベル電話研究所）に就職したが，英語力よりも感性，知性，母国の文化・歴史に関する知識等の方がはるかに大きな味方をしてくれたと痛感している． </a:t>
            </a:r>
            <a:endParaRPr lang="ja-JP" altLang="en-US" sz="2800" dirty="0">
              <a:solidFill>
                <a:schemeClr val="tx1"/>
              </a:solidFill>
              <a:effectLst/>
            </a:endParaRPr>
          </a:p>
        </p:txBody>
      </p:sp>
    </p:spTree>
    <p:extLst>
      <p:ext uri="{BB962C8B-B14F-4D97-AF65-F5344CB8AC3E}">
        <p14:creationId xmlns:p14="http://schemas.microsoft.com/office/powerpoint/2010/main" val="22609581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13</Words>
  <Application>Microsoft Office PowerPoint</Application>
  <PresentationFormat>画面に合わせる (4:3)</PresentationFormat>
  <Paragraphs>3</Paragraphs>
  <Slides>1</Slides>
  <Notes>0</Notes>
  <HiddenSlides>0</HiddenSlides>
  <MMClips>0</MMClips>
  <ScaleCrop>false</ScaleCrop>
  <HeadingPairs>
    <vt:vector size="4" baseType="variant">
      <vt:variant>
        <vt:lpstr>テーマ</vt:lpstr>
      </vt:variant>
      <vt:variant>
        <vt:i4>1</vt:i4>
      </vt:variant>
      <vt:variant>
        <vt:lpstr>スライド タイトル</vt:lpstr>
      </vt:variant>
      <vt:variant>
        <vt:i4>1</vt:i4>
      </vt:variant>
    </vt:vector>
  </HeadingPairs>
  <TitlesOfParts>
    <vt:vector size="2" baseType="lpstr">
      <vt:lpstr>Office テーマ</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kasahara</dc:creator>
  <cp:lastModifiedBy>kasahara</cp:lastModifiedBy>
  <cp:revision>6</cp:revision>
  <dcterms:created xsi:type="dcterms:W3CDTF">2014-08-13T01:33:29Z</dcterms:created>
  <dcterms:modified xsi:type="dcterms:W3CDTF">2014-10-01T01:25:12Z</dcterms:modified>
</cp:coreProperties>
</file>