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56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2014/10/19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2014/10/19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2014/10/19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2014/10/19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2014/10/19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2014/10/19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2014/10/19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2014/10/19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2014/10/19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2014/10/19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2014/10/19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2014/10/19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-684584" y="-1827584"/>
            <a:ext cx="8960679" cy="10657184"/>
            <a:chOff x="-684584" y="-1619705"/>
            <a:chExt cx="8960679" cy="10054425"/>
          </a:xfrm>
        </p:grpSpPr>
        <p:sp>
          <p:nvSpPr>
            <p:cNvPr id="4" name="正方形/長方形 3"/>
            <p:cNvSpPr/>
            <p:nvPr/>
          </p:nvSpPr>
          <p:spPr>
            <a:xfrm>
              <a:off x="-684584" y="-1619705"/>
              <a:ext cx="8960679" cy="1005442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2400" dirty="0">
                  <a:solidFill>
                    <a:schemeClr val="tx1"/>
                  </a:solidFill>
                </a:rPr>
                <a:t>　</a:t>
              </a:r>
              <a:endParaRPr lang="en-US" altLang="ja-JP" sz="2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3600" dirty="0" smtClean="0">
                  <a:solidFill>
                    <a:schemeClr val="tx1"/>
                  </a:solidFill>
                </a:rPr>
                <a:t>私の訴え</a:t>
              </a:r>
              <a:endParaRPr lang="en-US" altLang="ja-JP" sz="3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2800" dirty="0" smtClean="0">
                  <a:solidFill>
                    <a:schemeClr val="tx1"/>
                  </a:solidFill>
                </a:rPr>
                <a:t>―</a:t>
              </a:r>
              <a:r>
                <a:rPr lang="ja-JP" altLang="en-US" sz="2800" dirty="0" smtClean="0">
                  <a:solidFill>
                    <a:schemeClr val="tx1"/>
                  </a:solidFill>
                </a:rPr>
                <a:t>今、強く危惧すること</a:t>
              </a:r>
              <a:r>
                <a:rPr lang="en-US" altLang="ja-JP" sz="2800" dirty="0" smtClean="0">
                  <a:solidFill>
                    <a:schemeClr val="tx1"/>
                  </a:solidFill>
                </a:rPr>
                <a:t>―</a:t>
              </a:r>
              <a:endParaRPr lang="en-US" altLang="ja-JP" sz="2800" dirty="0">
                <a:solidFill>
                  <a:schemeClr val="tx1"/>
                </a:solidFill>
              </a:endParaRPr>
            </a:p>
            <a:p>
              <a:r>
                <a:rPr lang="ja-JP" altLang="en-US" sz="2400" dirty="0" smtClean="0">
                  <a:solidFill>
                    <a:schemeClr val="tx1"/>
                  </a:solidFill>
                </a:rPr>
                <a:t>　</a:t>
              </a:r>
              <a:r>
                <a:rPr lang="en-US" altLang="ja-JP" sz="2400" dirty="0" smtClean="0">
                  <a:solidFill>
                    <a:schemeClr val="tx1"/>
                  </a:solidFill>
                </a:rPr>
                <a:t>2013</a:t>
              </a:r>
              <a:r>
                <a:rPr lang="ja-JP" altLang="en-US" sz="2400" dirty="0" smtClean="0">
                  <a:solidFill>
                    <a:schemeClr val="tx1"/>
                  </a:solidFill>
                </a:rPr>
                <a:t>年</a:t>
              </a:r>
              <a:r>
                <a:rPr lang="en-US" altLang="ja-JP" sz="2400" dirty="0">
                  <a:solidFill>
                    <a:schemeClr val="tx1"/>
                  </a:solidFill>
                </a:rPr>
                <a:t>5</a:t>
              </a:r>
              <a:r>
                <a:rPr lang="ja-JP" altLang="en-US" sz="2400" dirty="0">
                  <a:solidFill>
                    <a:schemeClr val="tx1"/>
                  </a:solidFill>
                </a:rPr>
                <a:t>月の教育再生実行会議提言がスタートラインとなって</a:t>
              </a:r>
              <a:r>
                <a:rPr lang="en-US" altLang="ja-JP" sz="2400" dirty="0">
                  <a:solidFill>
                    <a:schemeClr val="tx1"/>
                  </a:solidFill>
                </a:rPr>
                <a:t>AV</a:t>
              </a:r>
              <a:r>
                <a:rPr lang="ja-JP" altLang="en-US" sz="2400" dirty="0">
                  <a:solidFill>
                    <a:schemeClr val="tx1"/>
                  </a:solidFill>
                </a:rPr>
                <a:t>教育ソフト業者を巻き込んでの、英語力強化がいわば国家的スケールで、繰り広げられるでしょう</a:t>
              </a:r>
              <a:r>
                <a:rPr lang="ja-JP" altLang="en-US" sz="2400" dirty="0" smtClean="0">
                  <a:solidFill>
                    <a:schemeClr val="tx1"/>
                  </a:solidFill>
                </a:rPr>
                <a:t>。</a:t>
              </a:r>
              <a:r>
                <a:rPr lang="en-US" altLang="ja-JP" sz="2400" dirty="0" smtClean="0">
                  <a:solidFill>
                    <a:schemeClr val="tx1"/>
                  </a:solidFill>
                </a:rPr>
                <a:t>Listening</a:t>
              </a:r>
              <a:r>
                <a:rPr lang="ja-JP" altLang="en-US" sz="2400" dirty="0" err="1" smtClean="0">
                  <a:solidFill>
                    <a:schemeClr val="tx1"/>
                  </a:solidFill>
                </a:rPr>
                <a:t>、</a:t>
              </a:r>
              <a:r>
                <a:rPr lang="en-US" altLang="ja-JP" sz="2400" dirty="0" smtClean="0">
                  <a:solidFill>
                    <a:schemeClr val="tx1"/>
                  </a:solidFill>
                </a:rPr>
                <a:t>Speaking</a:t>
              </a:r>
              <a:r>
                <a:rPr lang="ja-JP" altLang="en-US" sz="2400" dirty="0" smtClean="0">
                  <a:solidFill>
                    <a:schemeClr val="tx1"/>
                  </a:solidFill>
                </a:rPr>
                <a:t>の強化を中心とする英語教育が中心となるでしょう。</a:t>
              </a:r>
              <a:r>
                <a:rPr lang="ja-JP" altLang="en-US" sz="2400" dirty="0">
                  <a:solidFill>
                    <a:schemeClr val="tx1"/>
                  </a:solidFill>
                </a:rPr>
                <a:t/>
              </a:r>
              <a:br>
                <a:rPr lang="ja-JP" altLang="en-US" sz="2400" dirty="0">
                  <a:solidFill>
                    <a:schemeClr val="tx1"/>
                  </a:solidFill>
                </a:rPr>
              </a:br>
              <a:r>
                <a:rPr lang="ja-JP" altLang="en-US" sz="2400" dirty="0">
                  <a:solidFill>
                    <a:schemeClr val="tx1"/>
                  </a:solidFill>
                </a:rPr>
                <a:t/>
              </a:r>
              <a:br>
                <a:rPr lang="ja-JP" altLang="en-US" sz="2400" dirty="0">
                  <a:solidFill>
                    <a:schemeClr val="tx1"/>
                  </a:solidFill>
                </a:rPr>
              </a:br>
              <a:r>
                <a:rPr lang="ja-JP" altLang="en-US" sz="2400" dirty="0">
                  <a:solidFill>
                    <a:schemeClr val="tx1"/>
                  </a:solidFill>
                </a:rPr>
                <a:t>　英語という言葉は、前述のように、プラトンが生きた古代ギリシャの時代にもどって考えれば、“ロゴス（心</a:t>
              </a:r>
              <a:r>
                <a:rPr lang="ja-JP" altLang="en-US" sz="2400" dirty="0" smtClean="0">
                  <a:solidFill>
                    <a:schemeClr val="tx1"/>
                  </a:solidFill>
                </a:rPr>
                <a:t>）</a:t>
              </a:r>
              <a:r>
                <a:rPr lang="ja-JP" altLang="en-US" sz="2400" dirty="0">
                  <a:solidFill>
                    <a:schemeClr val="tx1"/>
                  </a:solidFill>
                </a:rPr>
                <a:t>”</a:t>
              </a:r>
              <a:r>
                <a:rPr lang="ja-JP" altLang="en-US" sz="2400" dirty="0" smtClean="0">
                  <a:solidFill>
                    <a:schemeClr val="tx1"/>
                  </a:solidFill>
                </a:rPr>
                <a:t>であって</a:t>
              </a:r>
              <a:r>
                <a:rPr lang="en-US" altLang="ja-JP" sz="2400" dirty="0">
                  <a:solidFill>
                    <a:schemeClr val="tx1"/>
                  </a:solidFill>
                </a:rPr>
                <a:t>Listening</a:t>
              </a:r>
              <a:r>
                <a:rPr lang="ja-JP" altLang="en-US" sz="2400" dirty="0" err="1">
                  <a:solidFill>
                    <a:schemeClr val="tx1"/>
                  </a:solidFill>
                </a:rPr>
                <a:t>、</a:t>
              </a:r>
              <a:r>
                <a:rPr lang="en-US" altLang="ja-JP" sz="2400" dirty="0">
                  <a:solidFill>
                    <a:schemeClr val="tx1"/>
                  </a:solidFill>
                </a:rPr>
                <a:t>Speaking</a:t>
              </a:r>
              <a:r>
                <a:rPr lang="ja-JP" altLang="en-US" sz="2400" dirty="0">
                  <a:solidFill>
                    <a:schemeClr val="tx1"/>
                  </a:solidFill>
                </a:rPr>
                <a:t>の部分は単なるテクネー（術）です</a:t>
              </a:r>
              <a:r>
                <a:rPr lang="ja-JP" altLang="en-US" sz="2400" dirty="0" smtClean="0">
                  <a:solidFill>
                    <a:schemeClr val="tx1"/>
                  </a:solidFill>
                </a:rPr>
                <a:t>。史上最高の</a:t>
              </a:r>
              <a:r>
                <a:rPr lang="ja-JP" altLang="en-US" sz="2400" dirty="0" smtClean="0">
                  <a:solidFill>
                    <a:schemeClr val="tx1"/>
                  </a:solidFill>
                </a:rPr>
                <a:t>哲学者そして数</a:t>
              </a:r>
              <a:r>
                <a:rPr lang="ja-JP" altLang="en-US" sz="2400" dirty="0" smtClean="0">
                  <a:solidFill>
                    <a:schemeClr val="tx1"/>
                  </a:solidFill>
                </a:rPr>
                <a:t>学者であったプラトンが、ロゴスと比較して、蔑視した“テクネー</a:t>
              </a:r>
              <a:r>
                <a:rPr lang="ja-JP" altLang="en-US" sz="2400" dirty="0">
                  <a:solidFill>
                    <a:schemeClr val="tx1"/>
                  </a:solidFill>
                </a:rPr>
                <a:t>”</a:t>
              </a:r>
              <a:r>
                <a:rPr lang="ja-JP" altLang="en-US" sz="2400" dirty="0" smtClean="0">
                  <a:solidFill>
                    <a:schemeClr val="tx1"/>
                  </a:solidFill>
                </a:rPr>
                <a:t>です。</a:t>
              </a:r>
              <a:r>
                <a:rPr lang="ja-JP" altLang="en-US" sz="2400" dirty="0">
                  <a:solidFill>
                    <a:schemeClr val="tx1"/>
                  </a:solidFill>
                </a:rPr>
                <a:t/>
              </a:r>
              <a:br>
                <a:rPr lang="ja-JP" altLang="en-US" sz="2400" dirty="0">
                  <a:solidFill>
                    <a:schemeClr val="tx1"/>
                  </a:solidFill>
                </a:rPr>
              </a:br>
              <a:r>
                <a:rPr lang="ja-JP" altLang="en-US" sz="2400" dirty="0">
                  <a:solidFill>
                    <a:schemeClr val="tx1"/>
                  </a:solidFill>
                </a:rPr>
                <a:t/>
              </a:r>
              <a:br>
                <a:rPr lang="ja-JP" altLang="en-US" sz="2400" dirty="0">
                  <a:solidFill>
                    <a:schemeClr val="tx1"/>
                  </a:solidFill>
                </a:rPr>
              </a:br>
              <a:r>
                <a:rPr lang="ja-JP" altLang="en-US" sz="2400" dirty="0">
                  <a:solidFill>
                    <a:schemeClr val="tx1"/>
                  </a:solidFill>
                </a:rPr>
                <a:t>　将来、日本の若者が英米人そっくりのネイティブスピーカーとなったとしても、こういった</a:t>
              </a:r>
              <a:r>
                <a:rPr lang="en-US" altLang="ja-JP" sz="2400" dirty="0">
                  <a:solidFill>
                    <a:schemeClr val="tx1"/>
                  </a:solidFill>
                </a:rPr>
                <a:t>AV</a:t>
              </a:r>
              <a:r>
                <a:rPr lang="ja-JP" altLang="en-US" sz="2400" dirty="0">
                  <a:solidFill>
                    <a:schemeClr val="tx1"/>
                  </a:solidFill>
                </a:rPr>
                <a:t>教育ソフト業者を巻き込んでのテクネー（術）教育は言葉の真面目（しんめんもく）</a:t>
              </a:r>
              <a:r>
                <a:rPr lang="ja-JP" altLang="en-US" sz="2400" dirty="0" smtClean="0">
                  <a:solidFill>
                    <a:schemeClr val="tx1"/>
                  </a:solidFill>
                </a:rPr>
                <a:t>たるロゴス、すなわち心</a:t>
              </a:r>
              <a:r>
                <a:rPr lang="ja-JP" altLang="en-US" sz="2400" dirty="0">
                  <a:solidFill>
                    <a:schemeClr val="tx1"/>
                  </a:solidFill>
                </a:rPr>
                <a:t>、智性、感性を養う機会</a:t>
              </a:r>
              <a:r>
                <a:rPr lang="ja-JP" altLang="en-US" sz="2400" dirty="0" smtClean="0">
                  <a:solidFill>
                    <a:schemeClr val="tx1"/>
                  </a:solidFill>
                </a:rPr>
                <a:t>を乳幼児の（広い意味での）教育の場、そして小、中学生の学習の場から奪い、英</a:t>
              </a:r>
              <a:r>
                <a:rPr lang="ja-JP" altLang="en-US" sz="2400" dirty="0">
                  <a:solidFill>
                    <a:schemeClr val="tx1"/>
                  </a:solidFill>
                </a:rPr>
                <a:t>米人を始め、世界の人から全く相手にされない“</a:t>
              </a:r>
              <a:r>
                <a:rPr lang="ja-JP" altLang="en-US" sz="2400" dirty="0" smtClean="0">
                  <a:solidFill>
                    <a:schemeClr val="tx1"/>
                  </a:solidFill>
                </a:rPr>
                <a:t>人づくり</a:t>
              </a:r>
              <a:r>
                <a:rPr lang="en-US" altLang="ja-JP" sz="2400" dirty="0">
                  <a:solidFill>
                    <a:schemeClr val="tx1"/>
                  </a:solidFill>
                </a:rPr>
                <a:t>〟</a:t>
              </a:r>
              <a:r>
                <a:rPr lang="ja-JP" altLang="en-US" sz="2400" dirty="0" smtClean="0">
                  <a:solidFill>
                    <a:schemeClr val="tx1"/>
                  </a:solidFill>
                </a:rPr>
                <a:t>に終わってしまうでしょう</a:t>
              </a:r>
              <a:r>
                <a:rPr lang="ja-JP" altLang="en-US" sz="2400" dirty="0">
                  <a:solidFill>
                    <a:schemeClr val="tx1"/>
                  </a:solidFill>
                </a:rPr>
                <a:t>。</a:t>
              </a:r>
              <a:br>
                <a:rPr lang="ja-JP" altLang="en-US" sz="2400" dirty="0">
                  <a:solidFill>
                    <a:schemeClr val="tx1"/>
                  </a:solidFill>
                </a:rPr>
              </a:br>
              <a:r>
                <a:rPr lang="ja-JP" altLang="en-US" sz="2400" dirty="0">
                  <a:solidFill>
                    <a:schemeClr val="tx1"/>
                  </a:solidFill>
                </a:rPr>
                <a:t/>
              </a:r>
              <a:br>
                <a:rPr lang="ja-JP" altLang="en-US" sz="2400" dirty="0">
                  <a:solidFill>
                    <a:schemeClr val="tx1"/>
                  </a:solidFill>
                </a:rPr>
              </a:br>
              <a:r>
                <a:rPr lang="ja-JP" altLang="en-US" sz="2400" dirty="0">
                  <a:solidFill>
                    <a:schemeClr val="tx1"/>
                  </a:solidFill>
                </a:rPr>
                <a:t>　</a:t>
              </a:r>
              <a:r>
                <a:rPr lang="ja-JP" altLang="en-US" sz="2400" dirty="0" smtClean="0">
                  <a:solidFill>
                    <a:schemeClr val="tx1"/>
                  </a:solidFill>
                </a:rPr>
                <a:t>感性</a:t>
              </a:r>
              <a:r>
                <a:rPr lang="ja-JP" altLang="en-US" sz="2400" dirty="0">
                  <a:solidFill>
                    <a:schemeClr val="tx1"/>
                  </a:solidFill>
                </a:rPr>
                <a:t>、理性的に全く魅力のない“</a:t>
              </a:r>
              <a:r>
                <a:rPr lang="ja-JP" altLang="en-US" sz="2400" dirty="0" smtClean="0">
                  <a:solidFill>
                    <a:schemeClr val="tx1"/>
                  </a:solidFill>
                </a:rPr>
                <a:t>人づくり</a:t>
              </a:r>
              <a:r>
                <a:rPr lang="ja-JP" altLang="en-US" sz="2400" dirty="0">
                  <a:solidFill>
                    <a:schemeClr val="tx1"/>
                  </a:solidFill>
                </a:rPr>
                <a:t>”</a:t>
              </a:r>
              <a:r>
                <a:rPr lang="ja-JP" altLang="en-US" sz="2400" dirty="0" smtClean="0">
                  <a:solidFill>
                    <a:schemeClr val="tx1"/>
                  </a:solidFill>
                </a:rPr>
                <a:t>、世界</a:t>
              </a:r>
              <a:r>
                <a:rPr lang="ja-JP" altLang="en-US" sz="2400" dirty="0">
                  <a:solidFill>
                    <a:schemeClr val="tx1"/>
                  </a:solidFill>
                </a:rPr>
                <a:t>の国から相手に</a:t>
              </a:r>
              <a:r>
                <a:rPr lang="ja-JP" altLang="en-US" sz="2400" dirty="0" smtClean="0">
                  <a:solidFill>
                    <a:schemeClr val="tx1"/>
                  </a:solidFill>
                </a:rPr>
                <a:t>されない“人づくり</a:t>
              </a:r>
              <a:r>
                <a:rPr lang="ja-JP" altLang="en-US" sz="2400" dirty="0">
                  <a:solidFill>
                    <a:schemeClr val="tx1"/>
                  </a:solidFill>
                </a:rPr>
                <a:t>”</a:t>
              </a:r>
              <a:r>
                <a:rPr lang="ja-JP" altLang="en-US" sz="2400" dirty="0" smtClean="0">
                  <a:solidFill>
                    <a:schemeClr val="tx1"/>
                  </a:solidFill>
                </a:rPr>
                <a:t>をしてしまったという結果に終わり、智力、スポーツ力、体力、芸術力</a:t>
              </a:r>
              <a:r>
                <a:rPr lang="ja-JP" altLang="en-US" sz="2400" dirty="0">
                  <a:solidFill>
                    <a:schemeClr val="tx1"/>
                  </a:solidFill>
                </a:rPr>
                <a:t>、文化力等々についても</a:t>
              </a:r>
              <a:r>
                <a:rPr lang="ja-JP" altLang="en-US" sz="2400" dirty="0" smtClean="0">
                  <a:solidFill>
                    <a:schemeClr val="tx1"/>
                  </a:solidFill>
                </a:rPr>
                <a:t>乏しく、全く魅力</a:t>
              </a:r>
              <a:r>
                <a:rPr lang="ja-JP" altLang="en-US" sz="2400" dirty="0">
                  <a:solidFill>
                    <a:schemeClr val="tx1"/>
                  </a:solidFill>
                </a:rPr>
                <a:t>のない人をつくったに過ぎなかったということを、将来、必ず知ることとなるでしょう</a:t>
              </a:r>
              <a:r>
                <a:rPr lang="ja-JP" altLang="en-US" sz="2400" dirty="0" smtClean="0">
                  <a:solidFill>
                    <a:schemeClr val="tx1"/>
                  </a:solidFill>
                </a:rPr>
                <a:t>。</a:t>
              </a:r>
              <a:r>
                <a:rPr lang="en-US" altLang="ja-JP" sz="2400" dirty="0" smtClean="0">
                  <a:solidFill>
                    <a:schemeClr val="tx1"/>
                  </a:solidFill>
                </a:rPr>
                <a:t/>
              </a:r>
              <a:br>
                <a:rPr lang="en-US" altLang="ja-JP" sz="2400" dirty="0" smtClean="0">
                  <a:solidFill>
                    <a:schemeClr val="tx1"/>
                  </a:solidFill>
                </a:rPr>
              </a:br>
              <a:endParaRPr lang="en-US" altLang="ja-JP" sz="2400" dirty="0" smtClean="0">
                <a:solidFill>
                  <a:schemeClr val="tx1"/>
                </a:solidFill>
              </a:endParaRPr>
            </a:p>
            <a:p>
              <a:endParaRPr lang="en-US" altLang="ja-JP" sz="2400" dirty="0" smtClean="0">
                <a:solidFill>
                  <a:schemeClr val="tx1"/>
                </a:solidFill>
              </a:endParaRPr>
            </a:p>
            <a:p>
              <a:endParaRPr lang="en-US" altLang="ja-JP" sz="2400" dirty="0">
                <a:solidFill>
                  <a:schemeClr val="tx1"/>
                </a:solidFill>
              </a:endParaRPr>
            </a:p>
            <a:p>
              <a:endParaRPr lang="en-US" altLang="ja-JP" sz="2400" dirty="0" smtClean="0">
                <a:solidFill>
                  <a:schemeClr val="tx1"/>
                </a:solidFill>
              </a:endParaRPr>
            </a:p>
            <a:p>
              <a:pPr algn="r"/>
              <a:r>
                <a:rPr lang="ja-JP" altLang="en-US" sz="2400" dirty="0" smtClean="0">
                  <a:solidFill>
                    <a:schemeClr val="tx1"/>
                  </a:solidFill>
                </a:rPr>
                <a:t>　　　　　　　</a:t>
              </a:r>
              <a:r>
                <a:rPr lang="en-US" altLang="ja-JP" sz="2400" dirty="0" smtClean="0">
                  <a:solidFill>
                    <a:schemeClr val="tx1"/>
                  </a:solidFill>
                </a:rPr>
                <a:t>			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427984" y="6885384"/>
              <a:ext cx="374172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400" dirty="0"/>
                <a:t>2014</a:t>
              </a:r>
              <a:r>
                <a:rPr lang="ja-JP" altLang="en-US" sz="2400" dirty="0"/>
                <a:t>年</a:t>
              </a:r>
              <a:r>
                <a:rPr lang="en-US" altLang="ja-JP" sz="2400" dirty="0"/>
                <a:t>8</a:t>
              </a:r>
              <a:r>
                <a:rPr lang="ja-JP" altLang="en-US" sz="2400" dirty="0" smtClean="0"/>
                <a:t>月</a:t>
              </a:r>
              <a:r>
                <a:rPr lang="en-US" altLang="ja-JP" sz="2400" dirty="0" smtClean="0"/>
                <a:t>23</a:t>
              </a:r>
              <a:r>
                <a:rPr lang="ja-JP" altLang="en-US" sz="2400" dirty="0" smtClean="0"/>
                <a:t>日</a:t>
              </a:r>
              <a:endParaRPr lang="en-US" altLang="ja-JP" sz="2400" dirty="0"/>
            </a:p>
            <a:p>
              <a:pPr algn="ctr"/>
              <a:r>
                <a:rPr lang="en-US" altLang="ja-JP" sz="2400" dirty="0"/>
                <a:t>21</a:t>
              </a:r>
              <a:r>
                <a:rPr lang="ja-JP" altLang="en-US" sz="2400" dirty="0"/>
                <a:t>世紀情報文化研究センタ</a:t>
              </a:r>
              <a:endParaRPr lang="en-US" altLang="ja-JP" sz="2400" dirty="0"/>
            </a:p>
            <a:p>
              <a:pPr algn="ctr"/>
              <a:r>
                <a:rPr lang="ja-JP" altLang="en-US" sz="2400" dirty="0"/>
                <a:t>笠原　正雄</a:t>
              </a:r>
              <a:endParaRPr lang="en-US" altLang="ja-JP" sz="2400" dirty="0"/>
            </a:p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09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</Words>
  <Application>Microsoft Office PowerPoint</Application>
  <PresentationFormat>画面に合わせる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20</cp:revision>
  <dcterms:created xsi:type="dcterms:W3CDTF">2014-08-13T01:33:29Z</dcterms:created>
  <dcterms:modified xsi:type="dcterms:W3CDTF">2014-10-19T06:23:37Z</dcterms:modified>
</cp:coreProperties>
</file>