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0" r:id="rId1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Nixie One" panose="020B0604020202020204" charset="0"/>
      <p:regular r:id="rId19"/>
    </p:embeddedFont>
    <p:embeddedFont>
      <p:font typeface="Muli" panose="020B060402020202020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Gadugi" panose="020B0502040204020203" pitchFamily="34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99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C20D6-B51F-4C12-AB57-908B0C9EB98C}">
  <a:tblStyle styleId="{939C20D6-B51F-4C12-AB57-908B0C9EB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i="1" dirty="0" smtClean="0">
                <a:latin typeface="Georgia" panose="02040502050405020303" pitchFamily="18" charset="0"/>
              </a:rPr>
              <a:t>Welcome</a:t>
            </a:r>
            <a:endParaRPr sz="6000" b="1" i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445" y="505887"/>
            <a:ext cx="3974418" cy="1070663"/>
          </a:xfrm>
        </p:spPr>
        <p:txBody>
          <a:bodyPr/>
          <a:lstStyle/>
          <a:p>
            <a:r>
              <a:rPr lang="en-US" sz="2400" b="1" dirty="0">
                <a:solidFill>
                  <a:srgbClr val="00CC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Reading and Storing </a:t>
            </a:r>
            <a:r>
              <a:rPr lang="en-US" sz="2400" b="1" dirty="0" smtClean="0">
                <a:solidFill>
                  <a:srgbClr val="00CC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/>
            </a:r>
            <a:br>
              <a:rPr lang="en-US" sz="2400" b="1" dirty="0" smtClean="0">
                <a:solidFill>
                  <a:srgbClr val="00CCFF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sz="2400" b="1" dirty="0" smtClean="0">
                <a:solidFill>
                  <a:srgbClr val="00CC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 a </a:t>
            </a:r>
            <a:r>
              <a:rPr lang="en-US" sz="2400" b="1" dirty="0">
                <a:solidFill>
                  <a:srgbClr val="00CC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Character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5681" y="2113098"/>
            <a:ext cx="6931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eads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 character from the keyboard into AL.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By repeatedly executing this interrupt </a:t>
            </a:r>
            <a:r>
              <a:rPr lang="en-US" sz="1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with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STOSB, we can read and store a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character string in addition the character may be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processed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before storing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them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5681" y="3188613"/>
            <a:ext cx="71733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following procedure READ_STR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reads and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stores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characters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 a string. Until a carriage return is typed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584618" y="595643"/>
            <a:ext cx="2158811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b="1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STOSB</a:t>
            </a:r>
            <a:endParaRPr lang="en-US" sz="2400" b="1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4635" y="1392125"/>
            <a:ext cx="4787285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aseline="-25000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STRING1		‘H’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‘E’	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‘O’</a:t>
            </a:r>
            <a:endParaRPr lang="en-US" sz="2400" dirty="0">
              <a:solidFill>
                <a:schemeClr val="bg1"/>
              </a:solidFill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0532" y="1091842"/>
            <a:ext cx="359394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0170" y="1704016"/>
            <a:ext cx="469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Offset		  0    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1      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2  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3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4618" y="2361437"/>
            <a:ext cx="1332416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</a:t>
            </a:r>
            <a:r>
              <a:rPr lang="en-US" b="1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STOSB</a:t>
            </a:r>
            <a:endParaRPr lang="en-US" sz="2400" b="1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0224" y="2712206"/>
            <a:ext cx="359394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solidFill>
                <a:schemeClr val="bg1"/>
              </a:solidFill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2850" y="3009404"/>
            <a:ext cx="475162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STRING1		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‘A’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‘E’	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‘O’</a:t>
            </a:r>
            <a:endParaRPr lang="en-US" sz="2400" dirty="0">
              <a:solidFill>
                <a:schemeClr val="bg1"/>
              </a:solidFill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4163" y="3306603"/>
            <a:ext cx="4748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Offset		  0         1            2          3   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08220" y="1371105"/>
            <a:ext cx="383438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‘A’</a:t>
            </a:r>
            <a:endParaRPr lang="en-US" sz="2400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8220" y="1677023"/>
            <a:ext cx="385042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AL</a:t>
            </a:r>
            <a:endParaRPr lang="en-US" sz="2400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45" y="676850"/>
            <a:ext cx="5307723" cy="3963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500" y="1670858"/>
            <a:ext cx="5638800" cy="651114"/>
          </a:xfrm>
        </p:spPr>
        <p:txBody>
          <a:bodyPr/>
          <a:lstStyle/>
          <a:p>
            <a:r>
              <a:rPr lang="en-US" sz="3200" b="1" i="1" dirty="0" smtClean="0">
                <a:latin typeface="Georgia" panose="02040502050405020303" pitchFamily="18" charset="0"/>
              </a:rPr>
              <a:t>String</a:t>
            </a:r>
            <a:r>
              <a:rPr lang="en-US" sz="3200" b="1" i="1" dirty="0">
                <a:latin typeface="Georgia" panose="02040502050405020303" pitchFamily="18" charset="0"/>
              </a:rPr>
              <a:t> </a:t>
            </a:r>
            <a:r>
              <a:rPr lang="en-US" sz="3200" b="1" i="1" dirty="0" smtClean="0">
                <a:latin typeface="Georgia" panose="02040502050405020303" pitchFamily="18" charset="0"/>
              </a:rPr>
              <a:t> Instructions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3291839"/>
            <a:ext cx="3582785" cy="17352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Presented </a:t>
            </a:r>
            <a:r>
              <a:rPr lang="en-US" sz="1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by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	Rameez Hafeez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Presented 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To</a:t>
            </a:r>
            <a:r>
              <a:rPr lang="en-US" sz="1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	prof  Gulzar Ahmad</a:t>
            </a:r>
            <a:endParaRPr lang="en-US" sz="1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430968" y="674342"/>
            <a:ext cx="288917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i="1" dirty="0">
                <a:latin typeface="Georgia" panose="02040502050405020303" pitchFamily="18" charset="0"/>
              </a:rPr>
              <a:t>Overview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74016" y="1555263"/>
            <a:ext cx="6197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In this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Topic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we consider a special group of Instructions called the</a:t>
            </a:r>
          </a:p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string </a:t>
            </a:r>
            <a:r>
              <a:rPr lang="en-US" sz="1600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instruccions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4016" y="22190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here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are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Some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operations that can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performed with the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string instructions.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934" y="3033082"/>
            <a:ext cx="5651773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  <a:effectLst>
            <a:glow rad="177800">
              <a:schemeClr val="accent1">
                <a:alpha val="37000"/>
              </a:schemeClr>
            </a:glow>
            <a:reflection blurRad="50800" stA="33000" endPos="67000" dist="114300" dir="5400000" sy="-100000" algn="bl" rotWithShape="0"/>
          </a:effectLst>
          <a:scene3d>
            <a:camera prst="orthographicFront"/>
            <a:lightRig rig="threePt" dir="t"/>
          </a:scene3d>
          <a:sp3d>
            <a:bevelT w="95250" h="254000" prst="convex"/>
          </a:sp3d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copy a string Into another string.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Search a string for a particular byte or word.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Store characters in· a string.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Compare strings of characters alphabetically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268171" y="903099"/>
            <a:ext cx="5412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Georgia" panose="02040502050405020303" pitchFamily="18" charset="0"/>
              </a:rPr>
              <a:t>The </a:t>
            </a:r>
            <a:r>
              <a:rPr lang="en-US" sz="2400" dirty="0">
                <a:solidFill>
                  <a:srgbClr val="00CCFF"/>
                </a:solidFill>
                <a:latin typeface="Georgia" panose="02040502050405020303" pitchFamily="18" charset="0"/>
              </a:rPr>
              <a:t>following string </a:t>
            </a:r>
            <a:r>
              <a:rPr lang="en-US" sz="2400" dirty="0" smtClean="0">
                <a:solidFill>
                  <a:srgbClr val="00CCFF"/>
                </a:solidFill>
                <a:latin typeface="Georgia" panose="02040502050405020303" pitchFamily="18" charset="0"/>
              </a:rPr>
              <a:t>has </a:t>
            </a:r>
            <a:r>
              <a:rPr lang="en-US" sz="2400" dirty="0">
                <a:solidFill>
                  <a:srgbClr val="00CCFF"/>
                </a:solidFill>
                <a:latin typeface="Georgia" panose="02040502050405020303" pitchFamily="18" charset="0"/>
              </a:rPr>
              <a:t>been </a:t>
            </a:r>
            <a:r>
              <a:rPr lang="en-US" sz="2400" dirty="0" smtClean="0">
                <a:solidFill>
                  <a:srgbClr val="00CCFF"/>
                </a:solidFill>
                <a:latin typeface="Georgia" panose="02040502050405020303" pitchFamily="18" charset="0"/>
              </a:rPr>
              <a:t>declared</a:t>
            </a:r>
            <a:endParaRPr lang="en-US" sz="2400" dirty="0">
              <a:solidFill>
                <a:srgbClr val="00CC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2394" y="1471711"/>
            <a:ext cx="2656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  DB 	'ABCDE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'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8171" y="1978767"/>
            <a:ext cx="5585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And this string is stored in memory starting at offset </a:t>
            </a:r>
            <a:r>
              <a:rPr lang="en-US" sz="1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0200h</a:t>
            </a:r>
            <a:endParaRPr lang="en-US" sz="1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71" y="2638804"/>
            <a:ext cx="6330890" cy="166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Offset address 		Content 		</a:t>
            </a:r>
            <a:r>
              <a:rPr lang="en-US" i="1" dirty="0" smtClean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ASCII  character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0200h 			041h		 A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0201h 			042h		 B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0202h			043h		 C 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0203h			044h		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0204h			045h 		 E</a:t>
            </a:r>
            <a:endParaRPr lang="en-US" dirty="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0328" y="1191491"/>
            <a:ext cx="512156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CCFF"/>
                </a:solidFill>
                <a:latin typeface="Georgia" panose="02040502050405020303" pitchFamily="18" charset="0"/>
              </a:rPr>
              <a:t>CLD and </a:t>
            </a:r>
            <a:r>
              <a:rPr lang="en-US" sz="2400" b="1" dirty="0" smtClean="0">
                <a:solidFill>
                  <a:srgbClr val="00CCFF"/>
                </a:solidFill>
                <a:latin typeface="Georgia" panose="02040502050405020303" pitchFamily="18" charset="0"/>
              </a:rPr>
              <a:t>STD</a:t>
            </a:r>
          </a:p>
          <a:p>
            <a:endParaRPr lang="en-US" sz="1200" i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1200" i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1200" i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To make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DF 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0, 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use the CLD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Instruction</a:t>
            </a:r>
          </a:p>
          <a:p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CLD	 ; clear </a:t>
            </a:r>
            <a:r>
              <a:rPr lang="en-US" sz="12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direction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flag</a:t>
            </a:r>
          </a:p>
          <a:p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To make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 1, use the 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STD instruction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STD 	; set  direct</a:t>
            </a:r>
            <a:r>
              <a:rPr lang="en-US" sz="12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ion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flag</a:t>
            </a:r>
          </a:p>
          <a:p>
            <a:endParaRPr lang="en-US" sz="12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CLD 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and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STD 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have no effect on the other flags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56229" y="432044"/>
            <a:ext cx="2690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CCFF"/>
                </a:solidFill>
                <a:latin typeface="Georgia" panose="02040502050405020303" pitchFamily="18" charset="0"/>
              </a:rPr>
              <a:t>Moving a String</a:t>
            </a:r>
            <a:endParaRPr lang="en-US" sz="2400" dirty="0">
              <a:solidFill>
                <a:srgbClr val="00CCFF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1560" y="1494225"/>
            <a:ext cx="2374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we have defined two 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6862" y="2063934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STRING l	 OB	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'HELLO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'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STRING 2 	 OB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5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DUP (?)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6862" y="3310429"/>
            <a:ext cx="6525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we would like to move the contents of STRING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I 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into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STRING2 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This operation Is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needed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for many string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operations, such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a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duplicating a string or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concatenating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strings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58111" y="309094"/>
            <a:ext cx="4370228" cy="5196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CCFF"/>
                </a:solidFill>
                <a:latin typeface="Georgia" panose="02040502050405020303" pitchFamily="18" charset="0"/>
              </a:rPr>
              <a:t>Piece of code</a:t>
            </a:r>
            <a:endParaRPr lang="en-US" sz="2400" b="1" dirty="0">
              <a:solidFill>
                <a:srgbClr val="00CCFF"/>
              </a:solidFill>
              <a:latin typeface="Georgia" panose="02040502050405020303" pitchFamily="18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437957" y="1176952"/>
            <a:ext cx="60405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MOV AX,@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DATA	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MOV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DS,AX	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; initialize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DS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MOV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ES,AX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; and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ES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LEA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SI,STRING l	; SI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points to source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string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LEA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DI,STRING2	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;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DI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points to destination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string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CLD		; clear DF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MOVSB		; move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first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byte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MOVSB	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;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move second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byte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7"/>
          <p:cNvGrpSpPr/>
          <p:nvPr/>
        </p:nvGrpSpPr>
        <p:grpSpPr>
          <a:xfrm>
            <a:off x="1448758" y="2344476"/>
            <a:ext cx="5523541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2162683" y="238293"/>
            <a:ext cx="2158811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b="1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MOVSB</a:t>
            </a:r>
            <a:endParaRPr lang="en-US" sz="2400" b="1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0532" y="713473"/>
            <a:ext cx="328936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SI</a:t>
            </a:r>
            <a:endParaRPr lang="en-US" sz="2400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4125" y="1013759"/>
            <a:ext cx="4787285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aseline="-25000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STRING1		‘H’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‘E’	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‘O’</a:t>
            </a:r>
            <a:endParaRPr lang="en-US" sz="2400" dirty="0">
              <a:solidFill>
                <a:schemeClr val="bg1"/>
              </a:solidFill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0170" y="1346665"/>
            <a:ext cx="469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Offset		  0    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1      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2  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3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3847" y="1771099"/>
            <a:ext cx="359394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</a:t>
            </a:r>
            <a:endParaRPr lang="en-US" sz="2400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82081" y="2069523"/>
            <a:ext cx="4751622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STRING2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	‘H’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‘E’	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‘O’</a:t>
            </a:r>
            <a:endParaRPr lang="en-US" sz="2400" dirty="0">
              <a:solidFill>
                <a:schemeClr val="bg1"/>
              </a:solidFill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86363" y="2400443"/>
            <a:ext cx="469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Offset		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5         6            7          8           9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60893" y="2855578"/>
            <a:ext cx="1412566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MOVEB</a:t>
            </a:r>
            <a:endParaRPr lang="en-US" sz="2400" b="1" dirty="0">
              <a:solidFill>
                <a:schemeClr val="bg1"/>
              </a:solidFill>
              <a:effectLst/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39789" y="3303689"/>
            <a:ext cx="475162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STRING1		‘H’      ‘E’	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‘L’   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‘O’</a:t>
            </a:r>
            <a:endParaRPr lang="en-US" sz="2400" dirty="0">
              <a:solidFill>
                <a:schemeClr val="bg1"/>
              </a:solidFill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67164" y="3017000"/>
            <a:ext cx="328936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SI</a:t>
            </a:r>
            <a:endParaRPr lang="en-US" sz="2400" dirty="0">
              <a:solidFill>
                <a:schemeClr val="bg1"/>
              </a:solidFill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91103" y="3590377"/>
            <a:ext cx="469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Offset		  0         1            2          3           4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2079" y="4148686"/>
            <a:ext cx="2541080" cy="30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STRING2		‘H’      </a:t>
            </a:r>
            <a:endParaRPr lang="en-US" sz="2400" dirty="0">
              <a:solidFill>
                <a:schemeClr val="bg1"/>
              </a:solidFill>
              <a:latin typeface="Gadug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82079" y="4414286"/>
            <a:ext cx="469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Offset		 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5   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  <a:ea typeface="Calibri" panose="020F0502020204030204" pitchFamily="34" charset="0"/>
              </a:rPr>
              <a:t>            7          8           9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625626" y="210992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CCFF"/>
                </a:solidFill>
                <a:latin typeface="Gadugi" panose="020B0502040204020203" pitchFamily="34" charset="0"/>
              </a:rPr>
              <a:t>Store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8619" y="1164451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STOSB           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;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store string byte 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8619" y="1639379"/>
            <a:ext cx="62337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moves· the contents or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AI. register to the byte addressed by ES:DI.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Ai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Is</a:t>
            </a:r>
          </a:p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incremented if OF = 0 or decremented if OF = 1. Similarly, the STOSW</a:t>
            </a:r>
          </a:p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8619" y="2545194"/>
            <a:ext cx="3758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STOSW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           ; store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string 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8619" y="3020122"/>
            <a:ext cx="62834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moves the contents of AX to the word at address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ES : DI, Ax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and updates DI by</a:t>
            </a:r>
          </a:p>
          <a:p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 according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o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direction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flag </a:t>
            </a:r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string.</a:t>
            </a:r>
          </a:p>
          <a:p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Gadugi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adugi" panose="020B0502040204020203" pitchFamily="34" charset="0"/>
              </a:rPr>
              <a:t>STOSB </a:t>
            </a:r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and STOSW have no effect on the flags.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325</Words>
  <Application>Microsoft Office PowerPoint</Application>
  <PresentationFormat>On-screen Show (16:9)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Georgia</vt:lpstr>
      <vt:lpstr>Nixie One</vt:lpstr>
      <vt:lpstr>Arial</vt:lpstr>
      <vt:lpstr>Wingdings</vt:lpstr>
      <vt:lpstr>Muli</vt:lpstr>
      <vt:lpstr>Helvetica Neue</vt:lpstr>
      <vt:lpstr>Gadugi</vt:lpstr>
      <vt:lpstr>Times New Roman</vt:lpstr>
      <vt:lpstr>Calibri</vt:lpstr>
      <vt:lpstr>Imogen template</vt:lpstr>
      <vt:lpstr>Welcome</vt:lpstr>
      <vt:lpstr>String  Instructions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and Storing    a Character String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cp:lastModifiedBy>Windows User</cp:lastModifiedBy>
  <cp:revision>37</cp:revision>
  <dcterms:modified xsi:type="dcterms:W3CDTF">2020-01-22T01:53:57Z</dcterms:modified>
</cp:coreProperties>
</file>