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60" r:id="rId6"/>
    <p:sldId id="267" r:id="rId7"/>
    <p:sldId id="268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Kasse" initials="MK" lastIdx="5" clrIdx="0">
    <p:extLst>
      <p:ext uri="{19B8F6BF-5375-455C-9EA6-DF929625EA0E}">
        <p15:presenceInfo xmlns:p15="http://schemas.microsoft.com/office/powerpoint/2012/main" userId="2c9cb8df22cb2b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5:54:08.864" idx="4">
    <p:pos x="3439" y="3325"/>
    <p:text>Licence de 15 ans / pas plus de 50 MHz par opérateur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089D8-121A-4457-BF60-C3562726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65C9B-BB7D-4012-B42A-CEDE36D1E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80AC8-E3A4-433E-AE3D-9DDD16A9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499CD-8EC5-4126-A367-4F200872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76E03-3F53-4649-AED4-CCB24115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8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47DB0-5A68-4323-B06F-A72C0E6F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3049E8-E260-4320-ABFD-4034ADA1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09C91-7BDD-4D94-9F1E-B207AEF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92723-4191-4E6A-9A8A-F958AE3D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DAAFD7-50A9-43EB-97B0-80C36B58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39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FDD367-26D7-4C9E-A3AC-36D7DD6C0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4C8440-2DD3-4F41-97C2-0F738815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8BCBB-0F39-4FF9-8E00-988B5CBB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C6C1-6BB2-40CD-8F91-F0EC4EB2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A22C6D-DADB-4F3D-9A09-71982F83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79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FE42F-2D18-47A9-9F3E-570C59A3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315C-7C36-4657-838A-6AC16ECF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B186-7A0F-4D75-8422-A52030DC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6F17A7-6291-4A46-9F38-FAEC567C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066B6-18FE-4049-AE65-7E6E1F98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7B3F9-9BE5-48BD-8925-88A73A8A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A8283-74EF-4E98-82CF-6039EF2B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0011E4-7AF9-47E1-AF95-00A7747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ED3B4-8A58-4797-9895-9D18F347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766835-5428-4ADB-9EA9-B439A10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6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2E02-8F29-4310-8DB0-FB760275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AC543E-8DA1-4301-8D04-03295893B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30DDFF-91FF-4DC8-AC9B-EED77A37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8CBEFC-81C8-4ABD-A3C4-6F73E3F8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BE476-6E9B-4221-B3B7-E2694B8A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A888FC-0BFE-460B-A105-B57BD712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8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6F855-38AF-46A1-97C6-E3D94F33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3C65B9-4F01-4E8D-85C7-98C72455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FE714-C726-4BFA-B2E1-7FE4D45B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8AF996-C51D-41F7-A225-6B0DC59D9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B0B22-2DE0-4C1E-9692-BFCC23DA8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381D5D-771A-4294-A081-FAEC2C7B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F75843-90A1-4D71-9AED-00FB363A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E1A116-5D71-4578-9C6C-2DA07B91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33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DEE0D-7434-4AC0-9919-0FFCE3B4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E82104-5584-4954-812E-08095E4C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B5EF6F-8F19-4470-BD04-364A2454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5D48BB-1038-48CC-B621-E56609B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7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886ED3-A3CB-4CDA-AFBC-944E07A3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702FB-D98E-4DB1-AAEB-9AB7BB24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262740-6CEE-4088-82CA-EBCC8A41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7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015A9-B27B-45F3-8282-55E75E5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8935-9903-44F9-8BF4-B971AFF8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826C26-5F19-4B9B-BEA4-FF875A614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B1E9BF-C72C-40F8-8E24-5C6B6159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77F547-A4B3-4A9A-9D93-FD8455B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3F8B4A-621F-4A2A-AE17-7F212AB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4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A4669-63E9-417F-B376-89844318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C7E141-0443-47D2-B88B-360D899A0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1DA198-50F1-45B8-B10A-6AAF1498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8CCE8D-08FD-42A5-8176-2A80B05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00052-B596-4E13-A5E0-27B405C6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2DD358-A72D-4E83-9F9A-2BAC928B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8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32B4CF-93EB-4E14-B308-B139291C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D5E4E-22CE-43A7-A1E6-313BF3C6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714226-70DF-4826-B6B8-C903A7DF4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714-BE8B-4493-A0D1-D2674B54B85E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27E6E-3ED4-4B8B-97A1-2C08D3876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83927-CAAB-4E7D-BF50-AA2BE35B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794C-947E-4CA1-8E90-4EB6FBFA0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1C1A9-B9D6-4D6E-AADF-D582C288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5G IN AFRICA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E060EA-81CD-4ABB-8551-DCF6A40EA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Marc KASSE</a:t>
            </a:r>
          </a:p>
          <a:p>
            <a:r>
              <a:rPr lang="fr-BE" dirty="0"/>
              <a:t>5ISS</a:t>
            </a:r>
          </a:p>
          <a:p>
            <a:r>
              <a:rPr lang="fr-BE" dirty="0"/>
              <a:t>Janvier2021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DD4D36-647E-463C-9A14-7A8A905B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623" y="541338"/>
            <a:ext cx="2333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Annexe – Utilisation 2G + 3G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0C1AE1-1F58-4B97-B09F-B6071A9EA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2275" y="2958306"/>
            <a:ext cx="6267450" cy="2085975"/>
          </a:xfr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7B3F715-1A7E-4E21-967A-390DC09B9B37}"/>
              </a:ext>
            </a:extLst>
          </p:cNvPr>
          <p:cNvSpPr txBox="1"/>
          <p:nvPr/>
        </p:nvSpPr>
        <p:spPr>
          <a:xfrm>
            <a:off x="1039091" y="1690688"/>
            <a:ext cx="748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circuit-switched communications with IP communications (VoLTE/RCS) to assure voice and messaging service continuity in the 5G era, although high device costs could weigh on adoption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5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31932DA-D307-424F-AC7A-62B682217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335" y="1825625"/>
            <a:ext cx="7151329" cy="43513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Contexte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0054D4-C9F3-4B9F-AA23-721778F3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Croissance de la population</a:t>
            </a:r>
          </a:p>
          <a:p>
            <a:r>
              <a:rPr lang="fr-BE" dirty="0"/>
              <a:t>Forte présence des télécoms</a:t>
            </a:r>
          </a:p>
          <a:p>
            <a:r>
              <a:rPr lang="fr-BE" dirty="0"/>
              <a:t>Population jeune en quête de contenus (x4 entre 2018 et 2024)</a:t>
            </a:r>
          </a:p>
          <a:p>
            <a:r>
              <a:rPr lang="fr-BE" dirty="0"/>
              <a:t>Boom digital (660 M de smartphones en 2020)</a:t>
            </a:r>
          </a:p>
          <a:p>
            <a:r>
              <a:rPr lang="fr-BE" dirty="0"/>
              <a:t>Urbanisation en forte augmentation</a:t>
            </a:r>
          </a:p>
          <a:p>
            <a:r>
              <a:rPr lang="fr-BE" dirty="0"/>
              <a:t>Quels pays concernés par la 5G?</a:t>
            </a:r>
          </a:p>
          <a:p>
            <a:pPr lvl="1"/>
            <a:r>
              <a:rPr lang="fr-BE" dirty="0"/>
              <a:t>Madagascar, Afrique du Sud (commercialisation)</a:t>
            </a:r>
          </a:p>
          <a:p>
            <a:pPr lvl="1"/>
            <a:r>
              <a:rPr lang="fr-BE" dirty="0"/>
              <a:t>Kenya, Uganda, Egypte, Sénégal, Gabon, Nigeria, Maroc (limité=tests)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5G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3AEEC9-0AEB-4D4C-9937-9B4096A7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peu</a:t>
            </a:r>
            <a:r>
              <a:rPr lang="en-US" dirty="0"/>
              <a:t> </a:t>
            </a:r>
            <a:r>
              <a:rPr lang="en-US" dirty="0" err="1"/>
              <a:t>tôt</a:t>
            </a:r>
            <a:r>
              <a:rPr lang="en-US" dirty="0"/>
              <a:t> pour la 5G… </a:t>
            </a:r>
            <a:r>
              <a:rPr lang="en-US" dirty="0" err="1"/>
              <a:t>mais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Fixed Wireless Access (FWA)</a:t>
            </a:r>
          </a:p>
          <a:p>
            <a:pPr marL="0" indent="0">
              <a:buNone/>
            </a:pPr>
            <a:r>
              <a:rPr lang="en-US" dirty="0"/>
              <a:t>	Utilisation du reseau mobile sans fil au lieu de la </a:t>
            </a:r>
            <a:r>
              <a:rPr lang="en-US" dirty="0" err="1"/>
              <a:t>ligne</a:t>
            </a:r>
            <a:r>
              <a:rPr lang="en-US" dirty="0"/>
              <a:t> fixe (pas 	de </a:t>
            </a:r>
            <a:r>
              <a:rPr lang="en-US" dirty="0" err="1"/>
              <a:t>ligne</a:t>
            </a:r>
            <a:r>
              <a:rPr lang="en-US" dirty="0"/>
              <a:t>, pas de </a:t>
            </a:r>
            <a:r>
              <a:rPr lang="en-US" dirty="0" err="1"/>
              <a:t>fibre</a:t>
            </a:r>
            <a:r>
              <a:rPr lang="en-US" dirty="0"/>
              <a:t>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Particulièrement</a:t>
            </a:r>
            <a:r>
              <a:rPr lang="en-US" dirty="0"/>
              <a:t> </a:t>
            </a:r>
            <a:r>
              <a:rPr lang="en-US" dirty="0" err="1"/>
              <a:t>adapté</a:t>
            </a:r>
            <a:r>
              <a:rPr lang="en-US" dirty="0"/>
              <a:t> avec des zones de couverture </a:t>
            </a:r>
            <a:r>
              <a:rPr lang="en-US" dirty="0" err="1"/>
              <a:t>très</a:t>
            </a:r>
            <a:r>
              <a:rPr lang="en-US" dirty="0"/>
              <a:t> 	</a:t>
            </a:r>
            <a:r>
              <a:rPr lang="en-US" dirty="0" err="1"/>
              <a:t>faibles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Procure de </a:t>
            </a:r>
            <a:r>
              <a:rPr lang="en-US" dirty="0" err="1"/>
              <a:t>bonnes</a:t>
            </a:r>
            <a:r>
              <a:rPr lang="en-US" dirty="0"/>
              <a:t> </a:t>
            </a:r>
            <a:r>
              <a:rPr lang="en-US" dirty="0" err="1"/>
              <a:t>vitesses</a:t>
            </a:r>
            <a:r>
              <a:rPr lang="en-US" dirty="0"/>
              <a:t> de </a:t>
            </a:r>
            <a:r>
              <a:rPr lang="en-US" dirty="0" err="1"/>
              <a:t>téléchargement</a:t>
            </a:r>
            <a:r>
              <a:rPr lang="en-US" dirty="0"/>
              <a:t> de 10 à 25 Gbps 	(</a:t>
            </a:r>
            <a:r>
              <a:rPr lang="en-US" dirty="0" err="1"/>
              <a:t>meilleur</a:t>
            </a:r>
            <a:r>
              <a:rPr lang="en-US" dirty="0"/>
              <a:t> que la </a:t>
            </a:r>
            <a:r>
              <a:rPr lang="en-US" dirty="0" err="1"/>
              <a:t>fibre</a:t>
            </a:r>
            <a:r>
              <a:rPr lang="en-US" dirty="0"/>
              <a:t>?)	</a:t>
            </a:r>
          </a:p>
        </p:txBody>
      </p:sp>
    </p:spTree>
    <p:extLst>
      <p:ext uri="{BB962C8B-B14F-4D97-AF65-F5344CB8AC3E}">
        <p14:creationId xmlns:p14="http://schemas.microsoft.com/office/powerpoint/2010/main" val="20266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5G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8A96F3A-F619-493C-B716-DC87E338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887" y="2020094"/>
            <a:ext cx="6372225" cy="3962400"/>
          </a:xfrm>
        </p:spPr>
      </p:pic>
    </p:spTree>
    <p:extLst>
      <p:ext uri="{BB962C8B-B14F-4D97-AF65-F5344CB8AC3E}">
        <p14:creationId xmlns:p14="http://schemas.microsoft.com/office/powerpoint/2010/main" val="27599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Obstacles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7E8E54-ED5F-4C19-8101-BE4416B7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Majorité des téléphones utilisent toujours la 2G (60% des mobiles)</a:t>
            </a:r>
          </a:p>
          <a:p>
            <a:r>
              <a:rPr lang="fr-BE" dirty="0"/>
              <a:t>Nombreux investissements 3G et 4G (75% et 49% en 2019) </a:t>
            </a:r>
          </a:p>
          <a:p>
            <a:pPr lvl="1"/>
            <a:r>
              <a:rPr lang="fr-BE" dirty="0"/>
              <a:t>Rentabilisation des investissements 4G (</a:t>
            </a:r>
            <a:r>
              <a:rPr lang="fr-BE" dirty="0" err="1"/>
              <a:t>Safricom</a:t>
            </a:r>
            <a:r>
              <a:rPr lang="fr-BE" dirty="0"/>
              <a:t> au Kenya ou Orange en Afrique de l’Ouest)</a:t>
            </a:r>
          </a:p>
          <a:p>
            <a:r>
              <a:rPr lang="fr-BE" dirty="0"/>
              <a:t>Ecart entre la couverture et le besoin </a:t>
            </a:r>
          </a:p>
          <a:p>
            <a:pPr lvl="1"/>
            <a:r>
              <a:rPr lang="fr-BE" dirty="0"/>
              <a:t>S’explique en partie par coût téléphone et abonnement</a:t>
            </a:r>
          </a:p>
          <a:p>
            <a:pPr marL="271463" lvl="1" indent="-271463"/>
            <a:r>
              <a:rPr lang="fr-BE" sz="2800" dirty="0"/>
              <a:t>Problème lié à la fourniture d’énergie (20 à 40% du coût réseau)</a:t>
            </a:r>
          </a:p>
          <a:p>
            <a:pPr marL="271463" lvl="1" indent="-271463"/>
            <a:r>
              <a:rPr lang="fr-FR" sz="2800" dirty="0"/>
              <a:t>Mise à disposition des fréquences radio nécessaires et ondes « </a:t>
            </a:r>
            <a:r>
              <a:rPr lang="fr-FR" sz="2800" dirty="0" err="1"/>
              <a:t>millémétrique</a:t>
            </a:r>
            <a:r>
              <a:rPr lang="fr-FR" sz="2800" dirty="0"/>
              <a:t> » (enchères)</a:t>
            </a:r>
          </a:p>
          <a:p>
            <a:pPr marL="271463" lvl="1" indent="-271463"/>
            <a:r>
              <a:rPr lang="fr-FR" sz="2800" dirty="0"/>
              <a:t>Création de suffisamment de data centers</a:t>
            </a:r>
            <a:endParaRPr lang="fr-BE" sz="28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74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Centers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7E8E54-ED5F-4C19-8101-BE4416B7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Quelques grands acteurs majeurs panafricains:</a:t>
            </a:r>
          </a:p>
          <a:p>
            <a:r>
              <a:rPr lang="fr-BE" dirty="0" err="1"/>
              <a:t>Africa</a:t>
            </a:r>
            <a:r>
              <a:rPr lang="fr-BE" dirty="0"/>
              <a:t> Data Center + </a:t>
            </a:r>
            <a:r>
              <a:rPr lang="fr-FR" b="0" i="0" dirty="0" err="1">
                <a:solidFill>
                  <a:srgbClr val="1D1D1B"/>
                </a:solidFill>
                <a:effectLst/>
                <a:latin typeface="taz"/>
              </a:rPr>
              <a:t>Teraco</a:t>
            </a:r>
            <a:r>
              <a:rPr lang="fr-FR" b="0" i="0" dirty="0">
                <a:solidFill>
                  <a:srgbClr val="1D1D1B"/>
                </a:solidFill>
                <a:effectLst/>
                <a:latin typeface="taz"/>
              </a:rPr>
              <a:t> Data </a:t>
            </a:r>
            <a:r>
              <a:rPr lang="fr-FR" b="0" i="0" dirty="0" err="1">
                <a:solidFill>
                  <a:srgbClr val="1D1D1B"/>
                </a:solidFill>
                <a:effectLst/>
                <a:latin typeface="taz"/>
              </a:rPr>
              <a:t>Environments</a:t>
            </a:r>
            <a:r>
              <a:rPr lang="fr-FR" b="0" i="0" dirty="0">
                <a:solidFill>
                  <a:srgbClr val="1D1D1B"/>
                </a:solidFill>
                <a:effectLst/>
                <a:latin typeface="taz"/>
              </a:rPr>
              <a:t> (Afrique du Sud)</a:t>
            </a:r>
            <a:endParaRPr lang="fr-BE" dirty="0"/>
          </a:p>
          <a:p>
            <a:r>
              <a:rPr lang="fr-FR" b="0" i="0" dirty="0">
                <a:solidFill>
                  <a:srgbClr val="1D1D1B"/>
                </a:solidFill>
                <a:effectLst/>
                <a:latin typeface="taz"/>
              </a:rPr>
              <a:t>PAIX Data Centres (Kenya)</a:t>
            </a:r>
            <a:endParaRPr lang="fr-BE" b="0" i="0" dirty="0">
              <a:solidFill>
                <a:srgbClr val="1D1D1B"/>
              </a:solidFill>
              <a:effectLst/>
              <a:latin typeface="taz"/>
            </a:endParaRPr>
          </a:p>
          <a:p>
            <a:r>
              <a:rPr lang="fr-FR" b="0" i="0" dirty="0" err="1">
                <a:solidFill>
                  <a:srgbClr val="1D1D1B"/>
                </a:solidFill>
                <a:effectLst/>
                <a:latin typeface="taz"/>
              </a:rPr>
              <a:t>Etix</a:t>
            </a:r>
            <a:r>
              <a:rPr lang="fr-FR" b="0" i="0" dirty="0">
                <a:solidFill>
                  <a:srgbClr val="1D1D1B"/>
                </a:solidFill>
                <a:effectLst/>
                <a:latin typeface="taz"/>
              </a:rPr>
              <a:t> </a:t>
            </a:r>
            <a:r>
              <a:rPr lang="fr-FR" b="0" i="0" dirty="0" err="1">
                <a:solidFill>
                  <a:srgbClr val="1D1D1B"/>
                </a:solidFill>
                <a:effectLst/>
                <a:latin typeface="taz"/>
              </a:rPr>
              <a:t>Everywhere</a:t>
            </a:r>
            <a:r>
              <a:rPr lang="fr-FR" b="0" i="0" dirty="0">
                <a:solidFill>
                  <a:srgbClr val="1D1D1B"/>
                </a:solidFill>
                <a:effectLst/>
                <a:latin typeface="taz"/>
              </a:rPr>
              <a:t> (Ghana et Maroc)</a:t>
            </a:r>
          </a:p>
          <a:p>
            <a:r>
              <a:rPr lang="fr-FR" b="0" i="0" dirty="0">
                <a:solidFill>
                  <a:srgbClr val="1D1D1B"/>
                </a:solidFill>
                <a:effectLst/>
                <a:latin typeface="taz"/>
              </a:rPr>
              <a:t>Rack Center (Nigeria)</a:t>
            </a:r>
          </a:p>
          <a:p>
            <a:endParaRPr lang="fr-FR" dirty="0">
              <a:solidFill>
                <a:srgbClr val="1D1D1B"/>
              </a:solidFill>
              <a:latin typeface="taz"/>
            </a:endParaRPr>
          </a:p>
          <a:p>
            <a:pPr marL="0" indent="0">
              <a:buNone/>
            </a:pPr>
            <a:r>
              <a:rPr lang="fr-FR" dirty="0">
                <a:solidFill>
                  <a:srgbClr val="1D1D1B"/>
                </a:solidFill>
                <a:latin typeface="taz"/>
              </a:rPr>
              <a:t>Acteurs </a:t>
            </a:r>
            <a:r>
              <a:rPr lang="fr-FR" dirty="0" err="1">
                <a:solidFill>
                  <a:srgbClr val="1D1D1B"/>
                </a:solidFill>
                <a:latin typeface="taz"/>
              </a:rPr>
              <a:t>internationnaux</a:t>
            </a:r>
            <a:r>
              <a:rPr lang="fr-FR" dirty="0">
                <a:solidFill>
                  <a:srgbClr val="1D1D1B"/>
                </a:solidFill>
                <a:latin typeface="taz"/>
              </a:rPr>
              <a:t>:</a:t>
            </a:r>
          </a:p>
          <a:p>
            <a:r>
              <a:rPr lang="fr-FR" dirty="0">
                <a:solidFill>
                  <a:srgbClr val="1D1D1B"/>
                </a:solidFill>
                <a:latin typeface="taz"/>
              </a:rPr>
              <a:t>Microsoft (2 Data Center en Afrique du Sud) </a:t>
            </a:r>
          </a:p>
          <a:p>
            <a:r>
              <a:rPr lang="fr-FR" dirty="0">
                <a:solidFill>
                  <a:srgbClr val="1D1D1B"/>
                </a:solidFill>
                <a:latin typeface="taz"/>
              </a:rPr>
              <a:t>AWS (Afrique du Sud et Kenya)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215BF94-7E3F-47D1-AAC1-06AF157E6A6A}"/>
              </a:ext>
            </a:extLst>
          </p:cNvPr>
          <p:cNvSpPr/>
          <p:nvPr/>
        </p:nvSpPr>
        <p:spPr>
          <a:xfrm>
            <a:off x="7888637" y="3429001"/>
            <a:ext cx="3053166" cy="125148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500 M€ (data center)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Croissance 30 à 40 % par an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Annexe – Corrélation besoin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7AAC57F-B4DD-4B74-887F-7A0DEB73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2262" y="2262981"/>
            <a:ext cx="6467475" cy="3476625"/>
          </a:xfrm>
        </p:spPr>
      </p:pic>
    </p:spTree>
    <p:extLst>
      <p:ext uri="{BB962C8B-B14F-4D97-AF65-F5344CB8AC3E}">
        <p14:creationId xmlns:p14="http://schemas.microsoft.com/office/powerpoint/2010/main" val="344694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647DA-C412-4C03-A1EB-C317A15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Déploiement 5G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383A7F-5A1C-4832-97BD-F2C001A6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5" y="737393"/>
            <a:ext cx="2333625" cy="581025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D6865D-9B1A-4F60-AA1A-A0F75BDBE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6765" y="1825625"/>
            <a:ext cx="6298470" cy="4351338"/>
          </a:xfrm>
        </p:spPr>
      </p:pic>
    </p:spTree>
    <p:extLst>
      <p:ext uri="{BB962C8B-B14F-4D97-AF65-F5344CB8AC3E}">
        <p14:creationId xmlns:p14="http://schemas.microsoft.com/office/powerpoint/2010/main" val="4174557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360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taz</vt:lpstr>
      <vt:lpstr>Thème Office</vt:lpstr>
      <vt:lpstr>5G IN AFRICA</vt:lpstr>
      <vt:lpstr>Introduction</vt:lpstr>
      <vt:lpstr>Contexte</vt:lpstr>
      <vt:lpstr>Déploiement 5G</vt:lpstr>
      <vt:lpstr>Déploiement 5G</vt:lpstr>
      <vt:lpstr>Obstacles</vt:lpstr>
      <vt:lpstr>Data Centers</vt:lpstr>
      <vt:lpstr>Annexe – Corrélation besoin</vt:lpstr>
      <vt:lpstr>Déploiement 5G</vt:lpstr>
      <vt:lpstr>Annexe – Utilisation 2G + 3G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AND EMERGING COUNTRIES</dc:title>
  <dc:creator>Marc Kasse</dc:creator>
  <cp:lastModifiedBy>Marc Kasse</cp:lastModifiedBy>
  <cp:revision>43</cp:revision>
  <dcterms:created xsi:type="dcterms:W3CDTF">2021-01-10T12:51:30Z</dcterms:created>
  <dcterms:modified xsi:type="dcterms:W3CDTF">2021-01-13T15:12:18Z</dcterms:modified>
</cp:coreProperties>
</file>