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8/5/2018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8/5/2018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F8B302EB-1E3D-437C-B74A-7260EF877863}"/>
              </a:ext>
            </a:extLst>
          </p:cNvPr>
          <p:cNvSpPr>
            <a:spLocks noGrp="1"/>
          </p:cNvSpPr>
          <p:nvPr>
            <p:ph type="title" idx="4294967295"/>
          </p:nvPr>
        </p:nvSpPr>
        <p:spPr>
          <a:xfrm>
            <a:off x="661251" y="1474970"/>
            <a:ext cx="2821967" cy="3144914"/>
          </a:xfrm>
        </p:spPr>
        <p:txBody>
          <a:bodyPr vert="horz" lIns="91440" tIns="45720" rIns="91440" bIns="45720" rtlCol="0" anchor="ctr">
            <a:normAutofit fontScale="90000"/>
          </a:bodyPr>
          <a:lstStyle/>
          <a:p>
            <a:r>
              <a:rPr lang="en-US" sz="4000" dirty="0"/>
              <a:t>Turning glass windows into solar panels</a:t>
            </a:r>
          </a:p>
        </p:txBody>
      </p:sp>
      <p:grpSp>
        <p:nvGrpSpPr>
          <p:cNvPr id="24" name="Group 23">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25" name="Rectangle 24">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Content Placeholder 6">
            <a:extLst>
              <a:ext uri="{FF2B5EF4-FFF2-40B4-BE49-F238E27FC236}">
                <a16:creationId xmlns:a16="http://schemas.microsoft.com/office/drawing/2014/main" id="{420007C3-5580-4B00-8B9E-97959FC99329}"/>
              </a:ext>
            </a:extLst>
          </p:cNvPr>
          <p:cNvPicPr>
            <a:picLocks noGrp="1" noChangeAspect="1"/>
          </p:cNvPicPr>
          <p:nvPr>
            <p:ph idx="4294967295"/>
          </p:nvPr>
        </p:nvPicPr>
        <p:blipFill rotWithShape="1">
          <a:blip r:embed="rId3"/>
          <a:srcRect l="3020" r="5974"/>
          <a:stretch/>
        </p:blipFill>
        <p:spPr>
          <a:xfrm>
            <a:off x="4618373" y="1116352"/>
            <a:ext cx="6282918" cy="3866156"/>
          </a:xfrm>
          <a:prstGeom prst="rect">
            <a:avLst/>
          </a:prstGeom>
        </p:spPr>
      </p:pic>
      <p:pic>
        <p:nvPicPr>
          <p:cNvPr id="28" name="Picture 27">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1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C42E1ED-9CEE-4BEE-995E-6FEF386E48F1}"/>
              </a:ext>
            </a:extLst>
          </p:cNvPr>
          <p:cNvSpPr>
            <a:spLocks noGrp="1"/>
          </p:cNvSpPr>
          <p:nvPr>
            <p:ph idx="4294967295"/>
          </p:nvPr>
        </p:nvSpPr>
        <p:spPr>
          <a:xfrm>
            <a:off x="995680" y="377072"/>
            <a:ext cx="5852160" cy="5250730"/>
          </a:xfrm>
        </p:spPr>
        <p:txBody>
          <a:bodyPr>
            <a:noAutofit/>
          </a:bodyPr>
          <a:lstStyle/>
          <a:p>
            <a:pPr marL="0" indent="0">
              <a:buNone/>
            </a:pPr>
            <a:r>
              <a:rPr lang="en-US" sz="2600" dirty="0"/>
              <a:t>So, why do most of the high rise buildings and skyscrapers use glass window panes?</a:t>
            </a:r>
          </a:p>
          <a:p>
            <a:pPr marL="0" indent="0">
              <a:buNone/>
            </a:pPr>
            <a:r>
              <a:rPr lang="en-US" sz="2600" dirty="0"/>
              <a:t>The answer is simple. Glass window panes are transparent and hence no one has to sit in darkness as an ample amount of light enters through the windows inside the building.</a:t>
            </a:r>
          </a:p>
          <a:p>
            <a:pPr marL="0" indent="0">
              <a:buNone/>
            </a:pPr>
            <a:r>
              <a:rPr lang="en-US" sz="2600" dirty="0"/>
              <a:t>But we cannot deny that along with light, heat also enters through the glass window panes.</a:t>
            </a:r>
          </a:p>
        </p:txBody>
      </p:sp>
      <p:pic>
        <p:nvPicPr>
          <p:cNvPr id="10" name="Picture 9" descr="A picture containing outdoor, building, sky, water mill&#10;&#10;Description generated with very high confidence">
            <a:extLst>
              <a:ext uri="{FF2B5EF4-FFF2-40B4-BE49-F238E27FC236}">
                <a16:creationId xmlns:a16="http://schemas.microsoft.com/office/drawing/2014/main" id="{DC8F44C5-9401-4550-B77C-0AE119A50840}"/>
              </a:ext>
            </a:extLst>
          </p:cNvPr>
          <p:cNvPicPr>
            <a:picLocks noChangeAspect="1"/>
          </p:cNvPicPr>
          <p:nvPr/>
        </p:nvPicPr>
        <p:blipFill>
          <a:blip r:embed="rId2"/>
          <a:stretch>
            <a:fillRect/>
          </a:stretch>
        </p:blipFill>
        <p:spPr>
          <a:xfrm>
            <a:off x="7473594" y="550453"/>
            <a:ext cx="4074836" cy="2353217"/>
          </a:xfrm>
          <a:prstGeom prst="rect">
            <a:avLst/>
          </a:prstGeom>
        </p:spPr>
      </p:pic>
      <p:pic>
        <p:nvPicPr>
          <p:cNvPr id="8" name="Picture 7" descr="A large building&#10;&#10;Description generated with very high confidence">
            <a:extLst>
              <a:ext uri="{FF2B5EF4-FFF2-40B4-BE49-F238E27FC236}">
                <a16:creationId xmlns:a16="http://schemas.microsoft.com/office/drawing/2014/main" id="{13606325-2C5B-4862-87FA-073BA6C598A7}"/>
              </a:ext>
            </a:extLst>
          </p:cNvPr>
          <p:cNvPicPr>
            <a:picLocks noChangeAspect="1"/>
          </p:cNvPicPr>
          <p:nvPr/>
        </p:nvPicPr>
        <p:blipFill>
          <a:blip r:embed="rId3"/>
          <a:stretch>
            <a:fillRect/>
          </a:stretch>
        </p:blipFill>
        <p:spPr>
          <a:xfrm>
            <a:off x="7473594" y="3350450"/>
            <a:ext cx="4074836" cy="2067979"/>
          </a:xfrm>
          <a:prstGeom prst="rect">
            <a:avLst/>
          </a:prstGeom>
        </p:spPr>
      </p:pic>
    </p:spTree>
    <p:extLst>
      <p:ext uri="{BB962C8B-B14F-4D97-AF65-F5344CB8AC3E}">
        <p14:creationId xmlns:p14="http://schemas.microsoft.com/office/powerpoint/2010/main" val="42048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23373-EC2B-431E-90BB-0814D1241118}"/>
              </a:ext>
            </a:extLst>
          </p:cNvPr>
          <p:cNvSpPr>
            <a:spLocks noGrp="1"/>
          </p:cNvSpPr>
          <p:nvPr>
            <p:ph idx="4294967295"/>
          </p:nvPr>
        </p:nvSpPr>
        <p:spPr>
          <a:xfrm>
            <a:off x="1219200" y="497840"/>
            <a:ext cx="6106160" cy="4967923"/>
          </a:xfrm>
        </p:spPr>
        <p:txBody>
          <a:bodyPr>
            <a:normAutofit/>
          </a:bodyPr>
          <a:lstStyle/>
          <a:p>
            <a:pPr marL="0" indent="0">
              <a:buNone/>
            </a:pPr>
            <a:r>
              <a:rPr lang="en-US" sz="2800" dirty="0"/>
              <a:t>Imagine if every building and skyscraper in India had solar power windows that could generate a small amount of electricity from the sun.</a:t>
            </a:r>
          </a:p>
          <a:p>
            <a:pPr marL="0" indent="0">
              <a:buNone/>
            </a:pPr>
            <a:r>
              <a:rPr lang="en-US" sz="2800" dirty="0"/>
              <a:t>And why only high rise buildings and skyscrapers?</a:t>
            </a:r>
          </a:p>
          <a:p>
            <a:pPr marL="0" indent="0">
              <a:buNone/>
            </a:pPr>
            <a:r>
              <a:rPr lang="en-US" sz="2800" dirty="0"/>
              <a:t>We can also use solar panels on the roof top of our houses.</a:t>
            </a:r>
          </a:p>
          <a:p>
            <a:pPr marL="0" indent="0">
              <a:buNone/>
            </a:pPr>
            <a:endParaRPr lang="en-IN" sz="2800" dirty="0"/>
          </a:p>
        </p:txBody>
      </p:sp>
      <p:pic>
        <p:nvPicPr>
          <p:cNvPr id="7" name="Picture 6" descr="A tall building&#10;&#10;Description generated with very high confidence">
            <a:extLst>
              <a:ext uri="{FF2B5EF4-FFF2-40B4-BE49-F238E27FC236}">
                <a16:creationId xmlns:a16="http://schemas.microsoft.com/office/drawing/2014/main" id="{055896E0-40A9-4EE8-B779-FF8936060AD1}"/>
              </a:ext>
            </a:extLst>
          </p:cNvPr>
          <p:cNvPicPr>
            <a:picLocks noChangeAspect="1"/>
          </p:cNvPicPr>
          <p:nvPr/>
        </p:nvPicPr>
        <p:blipFill>
          <a:blip r:embed="rId2"/>
          <a:stretch>
            <a:fillRect/>
          </a:stretch>
        </p:blipFill>
        <p:spPr>
          <a:xfrm>
            <a:off x="7661702" y="334133"/>
            <a:ext cx="3708942" cy="2484992"/>
          </a:xfrm>
          <a:prstGeom prst="rect">
            <a:avLst/>
          </a:prstGeom>
        </p:spPr>
      </p:pic>
      <p:pic>
        <p:nvPicPr>
          <p:cNvPr id="9" name="Picture 8" descr="A large brick building with grass in front of a house&#10;&#10;Description generated with very high confidence">
            <a:extLst>
              <a:ext uri="{FF2B5EF4-FFF2-40B4-BE49-F238E27FC236}">
                <a16:creationId xmlns:a16="http://schemas.microsoft.com/office/drawing/2014/main" id="{8E2C7D34-0310-4BD1-A31C-5FA12C86472A}"/>
              </a:ext>
            </a:extLst>
          </p:cNvPr>
          <p:cNvPicPr>
            <a:picLocks noChangeAspect="1"/>
          </p:cNvPicPr>
          <p:nvPr/>
        </p:nvPicPr>
        <p:blipFill>
          <a:blip r:embed="rId3"/>
          <a:stretch>
            <a:fillRect/>
          </a:stretch>
        </p:blipFill>
        <p:spPr>
          <a:xfrm>
            <a:off x="7661702" y="3145402"/>
            <a:ext cx="3708942" cy="2484991"/>
          </a:xfrm>
          <a:prstGeom prst="rect">
            <a:avLst/>
          </a:prstGeom>
        </p:spPr>
      </p:pic>
    </p:spTree>
    <p:extLst>
      <p:ext uri="{BB962C8B-B14F-4D97-AF65-F5344CB8AC3E}">
        <p14:creationId xmlns:p14="http://schemas.microsoft.com/office/powerpoint/2010/main" val="10158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11AD2-D363-495B-8D25-CB46954229BE}"/>
              </a:ext>
            </a:extLst>
          </p:cNvPr>
          <p:cNvSpPr>
            <a:spLocks noGrp="1"/>
          </p:cNvSpPr>
          <p:nvPr>
            <p:ph type="body" sz="half" idx="4294967295"/>
          </p:nvPr>
        </p:nvSpPr>
        <p:spPr>
          <a:xfrm>
            <a:off x="5435600" y="480767"/>
            <a:ext cx="6156960" cy="4416354"/>
          </a:xfrm>
        </p:spPr>
        <p:txBody>
          <a:bodyPr vert="horz" lIns="91440" tIns="45720" rIns="91440" bIns="45720" rtlCol="0" anchor="t">
            <a:noAutofit/>
          </a:bodyPr>
          <a:lstStyle/>
          <a:p>
            <a:pPr marL="0" indent="0">
              <a:lnSpc>
                <a:spcPct val="110000"/>
              </a:lnSpc>
              <a:buNone/>
            </a:pPr>
            <a:r>
              <a:rPr lang="en-US" sz="2200" dirty="0"/>
              <a:t>Solar Energy is a source of clean, renewable source of energy which is also non polluting at the same time. So why not make the best use of it?</a:t>
            </a:r>
          </a:p>
          <a:p>
            <a:pPr marL="0" indent="0">
              <a:lnSpc>
                <a:spcPct val="110000"/>
              </a:lnSpc>
              <a:buNone/>
            </a:pPr>
            <a:r>
              <a:rPr lang="en-US" sz="2200" dirty="0"/>
              <a:t>So in case of buildings how can the electricity generated through solar panels be utilized?</a:t>
            </a:r>
          </a:p>
          <a:p>
            <a:pPr marL="0" indent="0">
              <a:lnSpc>
                <a:spcPct val="110000"/>
              </a:lnSpc>
              <a:buNone/>
            </a:pPr>
            <a:r>
              <a:rPr lang="en-US" sz="2200" dirty="0"/>
              <a:t>Solar window frames can be connected to a central power inverter which can convert the direct current from the solar window to alternating current. This alternating current can be fed into the electric panel for the building.</a:t>
            </a:r>
          </a:p>
          <a:p>
            <a:pPr marL="0" indent="0">
              <a:lnSpc>
                <a:spcPct val="110000"/>
              </a:lnSpc>
              <a:buNone/>
            </a:pPr>
            <a:r>
              <a:rPr lang="en-US" sz="2200" dirty="0"/>
              <a:t>Also, </a:t>
            </a:r>
            <a:r>
              <a:rPr lang="en-US" sz="2200" b="1" dirty="0"/>
              <a:t>83% </a:t>
            </a:r>
            <a:r>
              <a:rPr lang="en-US" sz="2200" dirty="0"/>
              <a:t>of energy can be saved by switching from glass windows to solar windows. </a:t>
            </a:r>
          </a:p>
          <a:p>
            <a:pPr marL="0" indent="0">
              <a:lnSpc>
                <a:spcPct val="110000"/>
              </a:lnSpc>
              <a:buNone/>
            </a:pPr>
            <a:r>
              <a:rPr lang="en-US" sz="2200" b="1" dirty="0"/>
              <a:t>83% a great figure right!</a:t>
            </a:r>
          </a:p>
          <a:p>
            <a:pPr marL="0" indent="0">
              <a:lnSpc>
                <a:spcPct val="110000"/>
              </a:lnSpc>
              <a:buNone/>
            </a:pPr>
            <a:endParaRPr lang="en-US" sz="2200" dirty="0"/>
          </a:p>
        </p:txBody>
      </p:sp>
      <p:pic>
        <p:nvPicPr>
          <p:cNvPr id="1026" name="Picture 2" descr="Image result for animated solar energy photos">
            <a:extLst>
              <a:ext uri="{FF2B5EF4-FFF2-40B4-BE49-F238E27FC236}">
                <a16:creationId xmlns:a16="http://schemas.microsoft.com/office/drawing/2014/main" id="{692532CE-6879-4BFD-A9A5-54C006302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853440"/>
            <a:ext cx="4114801" cy="421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89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AFCE9-19E7-4BFB-9B98-8A84B8E9EE43}"/>
              </a:ext>
            </a:extLst>
          </p:cNvPr>
          <p:cNvSpPr>
            <a:spLocks noGrp="1"/>
          </p:cNvSpPr>
          <p:nvPr>
            <p:ph idx="4294967295"/>
          </p:nvPr>
        </p:nvSpPr>
        <p:spPr>
          <a:xfrm>
            <a:off x="5120640" y="751840"/>
            <a:ext cx="6614160" cy="4713923"/>
          </a:xfrm>
        </p:spPr>
        <p:txBody>
          <a:bodyPr>
            <a:normAutofit/>
          </a:bodyPr>
          <a:lstStyle/>
          <a:p>
            <a:pPr>
              <a:lnSpc>
                <a:spcPct val="110000"/>
              </a:lnSpc>
            </a:pPr>
            <a:r>
              <a:rPr lang="en-IN" sz="2600" dirty="0"/>
              <a:t>If the residents of apartments and small bungalows take proper initiative of adding solar panels on the roof tops, they will be switching to a complete renewable source of energy.</a:t>
            </a:r>
          </a:p>
          <a:p>
            <a:pPr>
              <a:lnSpc>
                <a:spcPct val="110000"/>
              </a:lnSpc>
            </a:pPr>
            <a:r>
              <a:rPr lang="en-IN" sz="2600" dirty="0"/>
              <a:t>So in case of load shedding (one of the major issues of metropolitan cities), this stored solar energy can be utilized to its fullest to illuminate the apartment.</a:t>
            </a:r>
          </a:p>
        </p:txBody>
      </p:sp>
      <p:pic>
        <p:nvPicPr>
          <p:cNvPr id="5" name="Picture 4" descr="A close up of a sign&#10;&#10;Description generated with high confidence">
            <a:extLst>
              <a:ext uri="{FF2B5EF4-FFF2-40B4-BE49-F238E27FC236}">
                <a16:creationId xmlns:a16="http://schemas.microsoft.com/office/drawing/2014/main" id="{4657A543-BB42-497A-9713-04DF54783734}"/>
              </a:ext>
            </a:extLst>
          </p:cNvPr>
          <p:cNvPicPr>
            <a:picLocks noChangeAspect="1"/>
          </p:cNvPicPr>
          <p:nvPr/>
        </p:nvPicPr>
        <p:blipFill>
          <a:blip r:embed="rId2"/>
          <a:stretch>
            <a:fillRect/>
          </a:stretch>
        </p:blipFill>
        <p:spPr>
          <a:xfrm>
            <a:off x="821371" y="863601"/>
            <a:ext cx="4146869" cy="3911600"/>
          </a:xfrm>
          <a:prstGeom prst="rect">
            <a:avLst/>
          </a:prstGeom>
        </p:spPr>
      </p:pic>
    </p:spTree>
    <p:extLst>
      <p:ext uri="{BB962C8B-B14F-4D97-AF65-F5344CB8AC3E}">
        <p14:creationId xmlns:p14="http://schemas.microsoft.com/office/powerpoint/2010/main" val="326445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09012-EE8D-4A53-BE09-067C26FBD33D}"/>
              </a:ext>
            </a:extLst>
          </p:cNvPr>
          <p:cNvSpPr>
            <a:spLocks noGrp="1"/>
          </p:cNvSpPr>
          <p:nvPr>
            <p:ph idx="4294967295"/>
          </p:nvPr>
        </p:nvSpPr>
        <p:spPr>
          <a:xfrm>
            <a:off x="1527142" y="952107"/>
            <a:ext cx="8804636" cy="4513656"/>
          </a:xfrm>
        </p:spPr>
        <p:txBody>
          <a:bodyPr>
            <a:normAutofit/>
          </a:bodyPr>
          <a:lstStyle/>
          <a:p>
            <a:r>
              <a:rPr lang="en-IN" sz="2600" dirty="0"/>
              <a:t>This is the best phenomenal solution which can be used as an innovation for business as well as society.</a:t>
            </a:r>
          </a:p>
          <a:p>
            <a:r>
              <a:rPr lang="en-IN" sz="2600" dirty="0"/>
              <a:t>As one can switch from glass window panes and use solar panels the solar energy generated from the solar panels would be the best possible alternative for the existing polluting, non-renewable sources of energy.</a:t>
            </a:r>
          </a:p>
        </p:txBody>
      </p:sp>
    </p:spTree>
    <p:extLst>
      <p:ext uri="{BB962C8B-B14F-4D97-AF65-F5344CB8AC3E}">
        <p14:creationId xmlns:p14="http://schemas.microsoft.com/office/powerpoint/2010/main" val="9976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66A3C1-7562-44D3-91B1-B2994FDDA49F}"/>
              </a:ext>
            </a:extLst>
          </p:cNvPr>
          <p:cNvSpPr>
            <a:spLocks noGrp="1"/>
          </p:cNvSpPr>
          <p:nvPr>
            <p:ph idx="4294967295"/>
          </p:nvPr>
        </p:nvSpPr>
        <p:spPr>
          <a:xfrm>
            <a:off x="2587625" y="2016125"/>
            <a:ext cx="9604375" cy="3449638"/>
          </a:xfrm>
        </p:spPr>
        <p:txBody>
          <a:bodyPr>
            <a:normAutofit/>
          </a:bodyPr>
          <a:lstStyle/>
          <a:p>
            <a:pPr marL="0" indent="0">
              <a:buNone/>
            </a:pPr>
            <a:r>
              <a:rPr lang="en-IN" sz="7200" dirty="0"/>
              <a:t>     Thank you</a:t>
            </a:r>
          </a:p>
        </p:txBody>
      </p:sp>
    </p:spTree>
    <p:extLst>
      <p:ext uri="{BB962C8B-B14F-4D97-AF65-F5344CB8AC3E}">
        <p14:creationId xmlns:p14="http://schemas.microsoft.com/office/powerpoint/2010/main" val="38817238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14</TotalTime>
  <Words>325</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Turning glass windows into solar panels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Turning glass windows into solar panels</dc:title>
  <dc:creator>Urvashi Chauhan</dc:creator>
  <cp:lastModifiedBy>Urvashi Chauhan</cp:lastModifiedBy>
  <cp:revision>3</cp:revision>
  <dcterms:created xsi:type="dcterms:W3CDTF">2018-08-04T19:49:36Z</dcterms:created>
  <dcterms:modified xsi:type="dcterms:W3CDTF">2018-08-04T20:04:20Z</dcterms:modified>
</cp:coreProperties>
</file>