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4" r:id="rId4"/>
    <p:sldId id="265" r:id="rId5"/>
    <p:sldId id="261" r:id="rId6"/>
    <p:sldId id="266" r:id="rId7"/>
    <p:sldId id="267" r:id="rId8"/>
    <p:sldId id="270" r:id="rId9"/>
    <p:sldId id="268" r:id="rId10"/>
    <p:sldId id="276" r:id="rId11"/>
    <p:sldId id="277" r:id="rId12"/>
    <p:sldId id="275" r:id="rId13"/>
    <p:sldId id="271" r:id="rId14"/>
    <p:sldId id="272" r:id="rId15"/>
    <p:sldId id="273" r:id="rId16"/>
    <p:sldId id="27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5CC6D6"/>
    <a:srgbClr val="344529"/>
    <a:srgbClr val="2B3922"/>
    <a:srgbClr val="2E3722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1000 Movies Data -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Manish K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6573795" y="3658495"/>
            <a:ext cx="4135394" cy="1436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“Ridley Scott” was a director who directed highest number of movies from 2006 to 2016 where as “J.J Abrams” produced 5 movies but generated highest revenue.</a:t>
            </a:r>
          </a:p>
          <a:p>
            <a:pPr algn="l"/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F503AD0-A1BF-4FF2-BC6B-B6F15D39869F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Successful Director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60413-B05F-45E6-A682-40E6A306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14" y="2128573"/>
            <a:ext cx="4721082" cy="32507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B0582A-D5D5-452B-997B-C3A63B30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059" y="1505207"/>
            <a:ext cx="1738184" cy="20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8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6573795" y="3658495"/>
            <a:ext cx="4135394" cy="14366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“Christian Bale” and “Mark Walberg” were acted in highest number of movies. Both acted in 11 films during 2006 to 2016.</a:t>
            </a:r>
          </a:p>
          <a:p>
            <a:pPr algn="l"/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F503AD0-A1BF-4FF2-BC6B-B6F15D39869F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6B339-AB7E-4E5C-80F0-325E3FA5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1" y="2016529"/>
            <a:ext cx="5121080" cy="34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5820033" y="2128573"/>
            <a:ext cx="3414584" cy="3329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Table shows high rated with low revenue movies, “Love, Rosie” were generated lowest revenue among all.</a:t>
            </a:r>
          </a:p>
          <a:p>
            <a:pPr algn="l"/>
            <a:r>
              <a:rPr lang="en-US" sz="1200" dirty="0"/>
              <a:t>There were no movies with high revenue and low ratings.</a:t>
            </a:r>
          </a:p>
          <a:p>
            <a:pPr algn="l"/>
            <a:r>
              <a:rPr lang="en-US" sz="1000" dirty="0"/>
              <a:t>There might be the chances that revenue were not properly captured in dataset.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This shows – good ratings movies are generating high revenue.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F503AD0-A1BF-4FF2-BC6B-B6F15D39869F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Top 10 – High Rated Vs low Revenue movies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F01BB5-B72E-4C12-8F53-9C3DB851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81" y="2191007"/>
            <a:ext cx="32004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7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3001276" y="4785851"/>
            <a:ext cx="6189448" cy="762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Highest ratings movie got released in year 2007 with few exceptions.</a:t>
            </a:r>
          </a:p>
          <a:p>
            <a:pPr algn="l"/>
            <a:r>
              <a:rPr lang="en-US" sz="1200" dirty="0"/>
              <a:t>Data shows Avg. ratings are going down on year by year basis.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F503AD0-A1BF-4FF2-BC6B-B6F15D39869F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Trends - Ratings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923741-FFA8-47EF-889B-44A4137E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76" y="2094214"/>
            <a:ext cx="6189448" cy="24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3001276" y="4596714"/>
            <a:ext cx="6189448" cy="952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Industries was profitable in year 2010 with maximum revenue generation .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F503AD0-A1BF-4FF2-BC6B-B6F15D39869F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Trends - Revenue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144C6-D2EC-44AF-B803-0D4ABB72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51" y="1762897"/>
            <a:ext cx="556363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3001276" y="4596714"/>
            <a:ext cx="6189448" cy="952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Data shows people are liking short movies as Avg. runtime is going down year by year.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F503AD0-A1BF-4FF2-BC6B-B6F15D39869F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Trends - Runtime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05235-8CFE-4BCF-9946-5CB49F32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92" y="2085073"/>
            <a:ext cx="6124832" cy="23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30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1598141" y="1985319"/>
            <a:ext cx="9094573" cy="35634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data set gives us insights about the 1000 movies released between 2006 to 2016.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There were total 229 movies rated with highest ratings.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There was the exponential growth of movies produced in the year of 2016.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Drama was most popular genre followed by Action, Comedy and Adventure.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least favorite genres were Musical, Western and War.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Even though Drama was most popular genre but </a:t>
            </a:r>
            <a:r>
              <a:rPr lang="en-US"/>
              <a:t>Adventures movies </a:t>
            </a:r>
            <a:r>
              <a:rPr lang="en-US" dirty="0"/>
              <a:t>collected highest revenue.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Highest revenue generated movie was "Star Wars: Episode VII - The Force Awakens"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Most popular actor was "Christian Bale“.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Most successful director was "J.J. Abrams".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highest rated movie was "The Dark Knight“.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Year 2010 was the successful year for the industry in terms of revenue.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Based on data, audience are preferring short movies.</a:t>
            </a:r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F503AD0-A1BF-4FF2-BC6B-B6F15D39869F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675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1598141" y="1985319"/>
            <a:ext cx="9094573" cy="3563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6"/>
            <a:r>
              <a:rPr lang="en-US" dirty="0"/>
              <a:t>	</a:t>
            </a:r>
          </a:p>
          <a:p>
            <a:pPr lvl="6"/>
            <a:endParaRPr lang="en-US" dirty="0"/>
          </a:p>
          <a:p>
            <a:pPr lvl="6"/>
            <a:endParaRPr lang="en-US" dirty="0"/>
          </a:p>
          <a:p>
            <a:pPr lvl="6"/>
            <a:endParaRPr lang="en-US" dirty="0"/>
          </a:p>
          <a:p>
            <a:pPr lvl="6"/>
            <a:endParaRPr lang="en-US" dirty="0"/>
          </a:p>
          <a:p>
            <a:pPr lvl="6"/>
            <a:r>
              <a:rPr lang="en-US" dirty="0"/>
              <a:t>	Thank You…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4877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A6A7-84D0-4241-AE55-C9A27DD2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2059459"/>
            <a:ext cx="8939784" cy="307980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Given a set of 1000 movies from 2006-2016, need to understand the trends and get insights into the same.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305372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A6A7-84D0-4241-AE55-C9A27DD2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2059459"/>
            <a:ext cx="8939784" cy="307980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F1161EE-0F16-4743-9655-7F8006B1508A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 Analysis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467D61B-5342-4D70-BF97-75C105897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30830"/>
              </p:ext>
            </p:extLst>
          </p:nvPr>
        </p:nvGraphicFramePr>
        <p:xfrm>
          <a:off x="3476368" y="2059459"/>
          <a:ext cx="4492882" cy="3302320"/>
        </p:xfrm>
        <a:graphic>
          <a:graphicData uri="http://schemas.openxmlformats.org/drawingml/2006/table">
            <a:tbl>
              <a:tblPr/>
              <a:tblGrid>
                <a:gridCol w="1448213">
                  <a:extLst>
                    <a:ext uri="{9D8B030D-6E8A-4147-A177-3AD203B41FA5}">
                      <a16:colId xmlns:a16="http://schemas.microsoft.com/office/drawing/2014/main" val="1454508382"/>
                    </a:ext>
                  </a:extLst>
                </a:gridCol>
                <a:gridCol w="3044669">
                  <a:extLst>
                    <a:ext uri="{9D8B030D-6E8A-4147-A177-3AD203B41FA5}">
                      <a16:colId xmlns:a16="http://schemas.microsoft.com/office/drawing/2014/main" val="894828855"/>
                    </a:ext>
                  </a:extLst>
                </a:gridCol>
              </a:tblGrid>
              <a:tr h="235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Total rows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RangeIndex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: 1000 entries, 0 to 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09751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Column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C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C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71533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1000 non-null int64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381465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1000 non-null 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792316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1000 non-null 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12603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1000 non-null 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57252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Director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1000 non-null 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560159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Actors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1000 non-null 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549802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1000 non-null int64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216492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Runtime (Min)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1000 non-null int64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184817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1000 non-null float64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611340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1000 non-null int64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429731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Revenue (Millions)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872 non-null float64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793598"/>
                  </a:ext>
                </a:extLst>
              </a:tr>
              <a:tr h="23588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Metascore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1000 non-null float64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97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0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A6A7-84D0-4241-AE55-C9A27DD2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2059459"/>
            <a:ext cx="8939784" cy="307980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This dataset is collection of details about 1000 movies released from 2006-2016 time frame.</a:t>
            </a:r>
          </a:p>
          <a:p>
            <a:pPr algn="l"/>
            <a:r>
              <a:rPr lang="en-US" dirty="0"/>
              <a:t>The goal is to identify how entertainment industries perform in 10 years based on revenue, ratings and industry trends.</a:t>
            </a:r>
          </a:p>
          <a:p>
            <a:pPr algn="l"/>
            <a:r>
              <a:rPr lang="en-US" dirty="0"/>
              <a:t>The goal is also to identify audience and critics liking.</a:t>
            </a:r>
          </a:p>
          <a:p>
            <a:pPr algn="l"/>
            <a:r>
              <a:rPr lang="en-US" dirty="0"/>
              <a:t>This dataset gives insight about successful Movies, Actors and Directors in mentioned timeframe.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23018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4271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Movies Released Yearly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B6FF-2C19-480E-9A46-686EF321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048" y="1424245"/>
            <a:ext cx="2463114" cy="4528499"/>
          </a:xfrm>
        </p:spPr>
        <p:txBody>
          <a:bodyPr/>
          <a:lstStyle/>
          <a:p>
            <a:r>
              <a:rPr lang="en-US" dirty="0"/>
              <a:t>Till 2012, there were around ~50 average movies released yearly but exponential growth observed after year 2012.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DB311-FB04-4641-9263-98E9599D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4" y="1424245"/>
            <a:ext cx="8498617" cy="50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05D733-D0FD-4066-823D-766DF3EC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78" y="2335713"/>
            <a:ext cx="2862263" cy="275939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Top 5 – Movie Genre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C226B-B8F8-4178-9639-2BC1419C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37" y="2331516"/>
            <a:ext cx="2715526" cy="276358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643625-44D5-4873-838D-37E7DAB662A7}"/>
              </a:ext>
            </a:extLst>
          </p:cNvPr>
          <p:cNvSpPr txBox="1">
            <a:spLocks/>
          </p:cNvSpPr>
          <p:nvPr/>
        </p:nvSpPr>
        <p:spPr>
          <a:xfrm>
            <a:off x="7619998" y="2331516"/>
            <a:ext cx="3023287" cy="3118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Drama movies were produced in higher number followed by Action, Comedy and Adventure. </a:t>
            </a:r>
          </a:p>
          <a:p>
            <a:pPr algn="l"/>
            <a:r>
              <a:rPr lang="en-US" sz="1200" dirty="0"/>
              <a:t>Whereas Adventures movies generated maximum revenue followed by Action and Drama.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Even though highest Drama movies got released but audience like Adventure movies more.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320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7319319" y="2103858"/>
            <a:ext cx="3414584" cy="3329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Drama movies were highly rated movies followed by Action, Comedy and Adventure.</a:t>
            </a:r>
          </a:p>
          <a:p>
            <a:pPr algn="l"/>
            <a:r>
              <a:rPr lang="en-US" sz="1200" dirty="0"/>
              <a:t>The least favorite movies were Musical, Western and War.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EBF95-010D-4EEA-B275-D43E9644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81" y="2128572"/>
            <a:ext cx="5567938" cy="332957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F503AD0-A1BF-4FF2-BC6B-B6F15D39869F}"/>
              </a:ext>
            </a:extLst>
          </p:cNvPr>
          <p:cNvSpPr txBox="1">
            <a:spLocks/>
          </p:cNvSpPr>
          <p:nvPr/>
        </p:nvSpPr>
        <p:spPr>
          <a:xfrm>
            <a:off x="5177481" y="15522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Genre Ratings</a:t>
            </a:r>
          </a:p>
        </p:txBody>
      </p:sp>
    </p:spTree>
    <p:extLst>
      <p:ext uri="{BB962C8B-B14F-4D97-AF65-F5344CB8AC3E}">
        <p14:creationId xmlns:p14="http://schemas.microsoft.com/office/powerpoint/2010/main" val="384060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19E380-F965-4A83-900F-65E88663F7AB}"/>
              </a:ext>
            </a:extLst>
          </p:cNvPr>
          <p:cNvSpPr txBox="1">
            <a:spLocks/>
          </p:cNvSpPr>
          <p:nvPr/>
        </p:nvSpPr>
        <p:spPr>
          <a:xfrm>
            <a:off x="5476102" y="4853169"/>
            <a:ext cx="5266038" cy="502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Table shows the highest revenue generated movies in a year.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F503AD0-A1BF-4FF2-BC6B-B6F15D39869F}"/>
              </a:ext>
            </a:extLst>
          </p:cNvPr>
          <p:cNvSpPr txBox="1">
            <a:spLocks/>
          </p:cNvSpPr>
          <p:nvPr/>
        </p:nvSpPr>
        <p:spPr>
          <a:xfrm>
            <a:off x="5025081" y="1399857"/>
            <a:ext cx="2141838" cy="3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Highest revenue generated movies year 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1FEB0-ED79-4F90-ADDD-1F855456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90" y="2012735"/>
            <a:ext cx="3533775" cy="334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887AF-127D-4FF9-B103-30E97124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41" y="2036977"/>
            <a:ext cx="4411362" cy="27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4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42" y="395459"/>
            <a:ext cx="10058400" cy="57065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Top rated movies Vs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B6FF-2C19-480E-9A46-686EF321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568" y="4135395"/>
            <a:ext cx="5436972" cy="2150075"/>
          </a:xfrm>
        </p:spPr>
        <p:txBody>
          <a:bodyPr>
            <a:normAutofit/>
          </a:bodyPr>
          <a:lstStyle/>
          <a:p>
            <a:r>
              <a:rPr lang="en-US" dirty="0"/>
              <a:t>Based on Top rated and profitable movies graph – “The Dark Knight” was highest rated movie.</a:t>
            </a:r>
          </a:p>
          <a:p>
            <a:r>
              <a:rPr lang="en-US" dirty="0"/>
              <a:t>“Star wars Episode VII – The Force Awakens” was the highest profitable movie</a:t>
            </a:r>
          </a:p>
          <a:p>
            <a:r>
              <a:rPr lang="en-US" dirty="0"/>
              <a:t>Ratings and profitability may not be related to each other.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C7D21-9005-4DE2-9EA8-A6A9915D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9" y="1120347"/>
            <a:ext cx="5858016" cy="4110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F16E0-01C9-4014-B539-1013628F5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19" y="1120347"/>
            <a:ext cx="5052297" cy="29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38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667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Century Gothic (Body)</vt:lpstr>
      <vt:lpstr>Garamond</vt:lpstr>
      <vt:lpstr>SavonVTI</vt:lpstr>
      <vt:lpstr>1000 Movies Data - EDA</vt:lpstr>
      <vt:lpstr>PowerPoint Presentation</vt:lpstr>
      <vt:lpstr>PowerPoint Presentation</vt:lpstr>
      <vt:lpstr>PowerPoint Presentation</vt:lpstr>
      <vt:lpstr>Movies Released Yearly</vt:lpstr>
      <vt:lpstr>PowerPoint Presentation</vt:lpstr>
      <vt:lpstr>PowerPoint Presentation</vt:lpstr>
      <vt:lpstr>PowerPoint Presentation</vt:lpstr>
      <vt:lpstr>Top rated movies Vs Revenue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2019-11-25T11:09:29Z</dcterms:created>
  <dcterms:modified xsi:type="dcterms:W3CDTF">2019-12-01T11:37:13Z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2019-11-08T21:54:46.7713896Z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5d39b300-08da-4902-9840-60c80887c8d1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