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6/7/2020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7074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6/7/2020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098333645"/>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7571A8-C490-4DDD-B4BC-C3CC7EAAFDA2}"/>
              </a:ext>
            </a:extLst>
          </p:cNvPr>
          <p:cNvSpPr>
            <a:spLocks noGrp="1"/>
          </p:cNvSpPr>
          <p:nvPr>
            <p:ph type="ctrTitle"/>
          </p:nvPr>
        </p:nvSpPr>
        <p:spPr>
          <a:xfrm>
            <a:off x="838200" y="647593"/>
            <a:ext cx="4467792" cy="3060541"/>
          </a:xfrm>
        </p:spPr>
        <p:txBody>
          <a:bodyPr>
            <a:normAutofit/>
          </a:bodyPr>
          <a:lstStyle/>
          <a:p>
            <a:r>
              <a:rPr lang="en-US">
                <a:solidFill>
                  <a:srgbClr val="FFFFFF"/>
                </a:solidFill>
              </a:rPr>
              <a:t>Medical Help in Mumbai</a:t>
            </a:r>
          </a:p>
        </p:txBody>
      </p:sp>
      <p:sp>
        <p:nvSpPr>
          <p:cNvPr id="3" name="Subtitle 2">
            <a:extLst>
              <a:ext uri="{FF2B5EF4-FFF2-40B4-BE49-F238E27FC236}">
                <a16:creationId xmlns:a16="http://schemas.microsoft.com/office/drawing/2014/main" id="{A7B53BDF-7AFE-4981-A4C1-7DCC0B3B3728}"/>
              </a:ext>
            </a:extLst>
          </p:cNvPr>
          <p:cNvSpPr>
            <a:spLocks noGrp="1"/>
          </p:cNvSpPr>
          <p:nvPr>
            <p:ph type="subTitle" idx="1"/>
          </p:nvPr>
        </p:nvSpPr>
        <p:spPr>
          <a:xfrm>
            <a:off x="838200" y="3800209"/>
            <a:ext cx="4467792" cy="2410198"/>
          </a:xfrm>
        </p:spPr>
        <p:txBody>
          <a:bodyPr>
            <a:normAutofit/>
          </a:bodyPr>
          <a:lstStyle/>
          <a:p>
            <a:r>
              <a:rPr lang="en-US">
                <a:solidFill>
                  <a:srgbClr val="FFFFFF"/>
                </a:solidFill>
              </a:rPr>
              <a:t>Coursera Capstone Project</a:t>
            </a:r>
          </a:p>
          <a:p>
            <a:r>
              <a:rPr lang="en-US">
                <a:solidFill>
                  <a:srgbClr val="FFFFFF"/>
                </a:solidFill>
              </a:rPr>
              <a:t>Battle of the Neighborhoods</a:t>
            </a:r>
          </a:p>
          <a:p>
            <a:r>
              <a:rPr lang="en-US">
                <a:solidFill>
                  <a:srgbClr val="FFFFFF"/>
                </a:solidFill>
              </a:rPr>
              <a:t>Marina Kate Stephens</a:t>
            </a:r>
          </a:p>
        </p:txBody>
      </p:sp>
      <p:sp>
        <p:nvSpPr>
          <p:cNvPr id="35" name="Oval 34">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Healthcare System in Pre and Post Independence India | Medlife ...">
            <a:extLst>
              <a:ext uri="{FF2B5EF4-FFF2-40B4-BE49-F238E27FC236}">
                <a16:creationId xmlns:a16="http://schemas.microsoft.com/office/drawing/2014/main" id="{2797A2B5-BF58-40B3-B64E-09E534EA41EA}"/>
              </a:ext>
            </a:extLst>
          </p:cNvPr>
          <p:cNvPicPr/>
          <p:nvPr/>
        </p:nvPicPr>
        <p:blipFill rotWithShape="1">
          <a:blip r:embed="rId2">
            <a:extLst>
              <a:ext uri="{28A0092B-C50C-407E-A947-70E740481C1C}">
                <a14:useLocalDpi xmlns:a14="http://schemas.microsoft.com/office/drawing/2010/main" val="0"/>
              </a:ext>
            </a:extLst>
          </a:blip>
          <a:srcRect l="6663" r="5940" b="7969"/>
          <a:stretch/>
        </p:blipFill>
        <p:spPr bwMode="auto">
          <a:xfrm>
            <a:off x="6151798" y="1936497"/>
            <a:ext cx="4252055" cy="2985005"/>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42022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dia must combat healthcare threats through research, education ...">
            <a:extLst>
              <a:ext uri="{FF2B5EF4-FFF2-40B4-BE49-F238E27FC236}">
                <a16:creationId xmlns:a16="http://schemas.microsoft.com/office/drawing/2014/main" id="{21A2DF52-A146-4628-B399-174781E062F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1114"/>
          <a:stretch/>
        </p:blipFill>
        <p:spPr bwMode="auto">
          <a:xfrm>
            <a:off x="0" y="-3174"/>
            <a:ext cx="12192000" cy="7229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191233-A763-4A72-B01E-E8B68C4476F1}"/>
              </a:ext>
            </a:extLst>
          </p:cNvPr>
          <p:cNvSpPr>
            <a:spLocks noGrp="1"/>
          </p:cNvSpPr>
          <p:nvPr>
            <p:ph type="ctrTitle"/>
          </p:nvPr>
        </p:nvSpPr>
        <p:spPr>
          <a:xfrm>
            <a:off x="1524000" y="2214315"/>
            <a:ext cx="9144000" cy="2387600"/>
          </a:xfrm>
        </p:spPr>
        <p:txBody>
          <a:bodyPr>
            <a:normAutofit/>
          </a:bodyPr>
          <a:lstStyle/>
          <a:p>
            <a:r>
              <a:rPr lang="en-US" sz="11500" b="1" cap="all" dirty="0"/>
              <a:t>Thank you!!</a:t>
            </a:r>
          </a:p>
        </p:txBody>
      </p:sp>
    </p:spTree>
    <p:extLst>
      <p:ext uri="{BB962C8B-B14F-4D97-AF65-F5344CB8AC3E}">
        <p14:creationId xmlns:p14="http://schemas.microsoft.com/office/powerpoint/2010/main" val="126185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4272-86D3-45D5-A488-D1109D2740A7}"/>
              </a:ext>
            </a:extLst>
          </p:cNvPr>
          <p:cNvSpPr>
            <a:spLocks noGrp="1"/>
          </p:cNvSpPr>
          <p:nvPr>
            <p:ph type="ctrTitle"/>
          </p:nvPr>
        </p:nvSpPr>
        <p:spPr>
          <a:xfrm>
            <a:off x="1524000" y="731838"/>
            <a:ext cx="9144000" cy="1201737"/>
          </a:xfrm>
        </p:spPr>
        <p:txBody>
          <a:bodyPr/>
          <a:lstStyle/>
          <a:p>
            <a:r>
              <a:rPr lang="en-US" dirty="0"/>
              <a:t>Introduction</a:t>
            </a:r>
          </a:p>
        </p:txBody>
      </p:sp>
      <p:sp>
        <p:nvSpPr>
          <p:cNvPr id="3" name="Subtitle 2">
            <a:extLst>
              <a:ext uri="{FF2B5EF4-FFF2-40B4-BE49-F238E27FC236}">
                <a16:creationId xmlns:a16="http://schemas.microsoft.com/office/drawing/2014/main" id="{A03F0F1A-F073-472B-8CA9-C97B7C1DE4EC}"/>
              </a:ext>
            </a:extLst>
          </p:cNvPr>
          <p:cNvSpPr>
            <a:spLocks noGrp="1"/>
          </p:cNvSpPr>
          <p:nvPr>
            <p:ph type="subTitle" idx="1"/>
          </p:nvPr>
        </p:nvSpPr>
        <p:spPr>
          <a:xfrm>
            <a:off x="1524000" y="2324099"/>
            <a:ext cx="9144000" cy="4200525"/>
          </a:xfrm>
        </p:spPr>
        <p:txBody>
          <a:bodyPr>
            <a:normAutofit/>
          </a:bodyPr>
          <a:lstStyle/>
          <a:p>
            <a:pPr algn="just"/>
            <a:r>
              <a:rPr lang="en-US" sz="2800" dirty="0"/>
              <a:t>*Around five million people die every year due to inadequate healthcare - almost a third of them in India!</a:t>
            </a:r>
          </a:p>
          <a:p>
            <a:pPr algn="just"/>
            <a:r>
              <a:rPr lang="en-US" sz="2800" dirty="0"/>
              <a:t>*Your organization has raised significant funds to open a free health clinic in Mumbai, the 7</a:t>
            </a:r>
            <a:r>
              <a:rPr lang="en-US" sz="2800" baseline="30000" dirty="0"/>
              <a:t>th</a:t>
            </a:r>
            <a:r>
              <a:rPr lang="en-US" sz="2800" dirty="0"/>
              <a:t> largest city in the world, to help reduce deaths that could be avoided with proper healthcare. </a:t>
            </a:r>
          </a:p>
          <a:p>
            <a:pPr algn="just"/>
            <a:r>
              <a:rPr lang="en-US" sz="2800" dirty="0"/>
              <a:t>*Mumbai is a huge city, but you currently only have funding to open one free clinic. Which area of Mumbai most needs this assistance?</a:t>
            </a:r>
          </a:p>
          <a:p>
            <a:endParaRPr lang="en-US" dirty="0"/>
          </a:p>
        </p:txBody>
      </p:sp>
    </p:spTree>
    <p:extLst>
      <p:ext uri="{BB962C8B-B14F-4D97-AF65-F5344CB8AC3E}">
        <p14:creationId xmlns:p14="http://schemas.microsoft.com/office/powerpoint/2010/main" val="52838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0C78-13FD-4545-A1BB-F73DDDC7DBC4}"/>
              </a:ext>
            </a:extLst>
          </p:cNvPr>
          <p:cNvSpPr>
            <a:spLocks noGrp="1"/>
          </p:cNvSpPr>
          <p:nvPr>
            <p:ph type="ctrTitle"/>
          </p:nvPr>
        </p:nvSpPr>
        <p:spPr>
          <a:xfrm>
            <a:off x="1524000" y="891537"/>
            <a:ext cx="9144000" cy="972767"/>
          </a:xfrm>
        </p:spPr>
        <p:txBody>
          <a:bodyPr/>
          <a:lstStyle/>
          <a:p>
            <a:r>
              <a:rPr lang="en-US" dirty="0"/>
              <a:t>Data</a:t>
            </a:r>
          </a:p>
        </p:txBody>
      </p:sp>
      <p:sp>
        <p:nvSpPr>
          <p:cNvPr id="3" name="Subtitle 2">
            <a:extLst>
              <a:ext uri="{FF2B5EF4-FFF2-40B4-BE49-F238E27FC236}">
                <a16:creationId xmlns:a16="http://schemas.microsoft.com/office/drawing/2014/main" id="{44338097-B4EF-4805-B1DD-931910B533CC}"/>
              </a:ext>
            </a:extLst>
          </p:cNvPr>
          <p:cNvSpPr>
            <a:spLocks noGrp="1"/>
          </p:cNvSpPr>
          <p:nvPr>
            <p:ph type="subTitle" idx="1"/>
          </p:nvPr>
        </p:nvSpPr>
        <p:spPr>
          <a:xfrm>
            <a:off x="1524000" y="2024108"/>
            <a:ext cx="9144000" cy="4483223"/>
          </a:xfrm>
        </p:spPr>
        <p:txBody>
          <a:bodyPr>
            <a:noAutofit/>
          </a:bodyPr>
          <a:lstStyle/>
          <a:p>
            <a:pPr algn="just"/>
            <a:r>
              <a:rPr lang="en-US" sz="2800" dirty="0"/>
              <a:t>To answer this question, I will use the data from two different sources:</a:t>
            </a:r>
          </a:p>
          <a:p>
            <a:pPr lvl="0" algn="just"/>
            <a:r>
              <a:rPr lang="en-US" sz="2800" dirty="0"/>
              <a:t>1) The first is geolocation data website </a:t>
            </a:r>
            <a:r>
              <a:rPr lang="en-US" sz="2800" b="1" dirty="0"/>
              <a:t>Foursquare</a:t>
            </a:r>
            <a:r>
              <a:rPr lang="en-US" sz="2800" dirty="0"/>
              <a:t>, which will allow me to see where all the clinics and hospitals are located in Mumbai.</a:t>
            </a:r>
          </a:p>
          <a:p>
            <a:pPr lvl="0" algn="just"/>
            <a:r>
              <a:rPr lang="en-US" sz="2800" dirty="0"/>
              <a:t>2) The second is </a:t>
            </a:r>
            <a:r>
              <a:rPr lang="en-US" sz="2800" b="1" dirty="0"/>
              <a:t>99 Acres</a:t>
            </a:r>
            <a:r>
              <a:rPr lang="en-US" sz="2800" dirty="0"/>
              <a:t>, an Indian real estate database website. I will look at property values across the neighborhoods of Mumbai, and then I will assume that average property value and average income are directly related. </a:t>
            </a:r>
          </a:p>
        </p:txBody>
      </p:sp>
    </p:spTree>
    <p:extLst>
      <p:ext uri="{BB962C8B-B14F-4D97-AF65-F5344CB8AC3E}">
        <p14:creationId xmlns:p14="http://schemas.microsoft.com/office/powerpoint/2010/main" val="51315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73179E-04A3-4C84-A2C6-DF8D76D22A1A}"/>
              </a:ext>
            </a:extLst>
          </p:cNvPr>
          <p:cNvSpPr>
            <a:spLocks noGrp="1"/>
          </p:cNvSpPr>
          <p:nvPr>
            <p:ph type="ctrTitle"/>
          </p:nvPr>
        </p:nvSpPr>
        <p:spPr>
          <a:xfrm>
            <a:off x="6417732" y="957715"/>
            <a:ext cx="5130798" cy="2750419"/>
          </a:xfrm>
        </p:spPr>
        <p:txBody>
          <a:bodyPr>
            <a:normAutofit/>
          </a:bodyPr>
          <a:lstStyle/>
          <a:p>
            <a:r>
              <a:rPr lang="en-US">
                <a:solidFill>
                  <a:srgbClr val="FFFFFF"/>
                </a:solidFill>
              </a:rPr>
              <a:t>Sample of the data</a:t>
            </a:r>
          </a:p>
        </p:txBody>
      </p:sp>
      <p:pic>
        <p:nvPicPr>
          <p:cNvPr id="4" name="Picture 3">
            <a:extLst>
              <a:ext uri="{FF2B5EF4-FFF2-40B4-BE49-F238E27FC236}">
                <a16:creationId xmlns:a16="http://schemas.microsoft.com/office/drawing/2014/main" id="{E2A74686-9874-41EF-BAAF-8437CB3434BA}"/>
              </a:ext>
            </a:extLst>
          </p:cNvPr>
          <p:cNvPicPr>
            <a:picLocks noChangeAspect="1"/>
          </p:cNvPicPr>
          <p:nvPr/>
        </p:nvPicPr>
        <p:blipFill>
          <a:blip r:embed="rId2"/>
          <a:stretch>
            <a:fillRect/>
          </a:stretch>
        </p:blipFill>
        <p:spPr>
          <a:xfrm>
            <a:off x="841863" y="643467"/>
            <a:ext cx="5055741" cy="5571065"/>
          </a:xfrm>
          <a:custGeom>
            <a:avLst/>
            <a:gdLst/>
            <a:ahLst/>
            <a:cxnLst/>
            <a:rect l="l" t="t" r="r" b="b"/>
            <a:pathLst>
              <a:path w="5227983" h="3454842">
                <a:moveTo>
                  <a:pt x="102712" y="0"/>
                </a:moveTo>
                <a:lnTo>
                  <a:pt x="5125271" y="0"/>
                </a:lnTo>
                <a:cubicBezTo>
                  <a:pt x="5181997" y="0"/>
                  <a:pt x="5227983" y="45986"/>
                  <a:pt x="5227983" y="102712"/>
                </a:cubicBezTo>
                <a:lnTo>
                  <a:pt x="5227983" y="3352130"/>
                </a:lnTo>
                <a:cubicBezTo>
                  <a:pt x="5227983" y="3408856"/>
                  <a:pt x="5181997" y="3454842"/>
                  <a:pt x="5125271" y="3454842"/>
                </a:cubicBezTo>
                <a:lnTo>
                  <a:pt x="102712" y="3454842"/>
                </a:lnTo>
                <a:cubicBezTo>
                  <a:pt x="45986" y="3454842"/>
                  <a:pt x="0" y="3408856"/>
                  <a:pt x="0" y="3352130"/>
                </a:cubicBezTo>
                <a:lnTo>
                  <a:pt x="0" y="102712"/>
                </a:lnTo>
                <a:cubicBezTo>
                  <a:pt x="0" y="45986"/>
                  <a:pt x="45986" y="0"/>
                  <a:pt x="102712" y="0"/>
                </a:cubicBezTo>
                <a:close/>
              </a:path>
            </a:pathLst>
          </a:custGeom>
        </p:spPr>
      </p:pic>
    </p:spTree>
    <p:extLst>
      <p:ext uri="{BB962C8B-B14F-4D97-AF65-F5344CB8AC3E}">
        <p14:creationId xmlns:p14="http://schemas.microsoft.com/office/powerpoint/2010/main" val="82912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0C78-13FD-4545-A1BB-F73DDDC7DBC4}"/>
              </a:ext>
            </a:extLst>
          </p:cNvPr>
          <p:cNvSpPr>
            <a:spLocks noGrp="1"/>
          </p:cNvSpPr>
          <p:nvPr>
            <p:ph type="ctrTitle"/>
          </p:nvPr>
        </p:nvSpPr>
        <p:spPr>
          <a:xfrm>
            <a:off x="1524000" y="394389"/>
            <a:ext cx="9144000" cy="972767"/>
          </a:xfrm>
        </p:spPr>
        <p:txBody>
          <a:bodyPr/>
          <a:lstStyle/>
          <a:p>
            <a:r>
              <a:rPr lang="en-US" dirty="0"/>
              <a:t>Methodology</a:t>
            </a:r>
          </a:p>
        </p:txBody>
      </p:sp>
      <p:sp>
        <p:nvSpPr>
          <p:cNvPr id="3" name="Subtitle 2">
            <a:extLst>
              <a:ext uri="{FF2B5EF4-FFF2-40B4-BE49-F238E27FC236}">
                <a16:creationId xmlns:a16="http://schemas.microsoft.com/office/drawing/2014/main" id="{44338097-B4EF-4805-B1DD-931910B533CC}"/>
              </a:ext>
            </a:extLst>
          </p:cNvPr>
          <p:cNvSpPr>
            <a:spLocks noGrp="1"/>
          </p:cNvSpPr>
          <p:nvPr>
            <p:ph type="subTitle" idx="1"/>
          </p:nvPr>
        </p:nvSpPr>
        <p:spPr>
          <a:xfrm>
            <a:off x="1524000" y="1757775"/>
            <a:ext cx="9144000" cy="4483223"/>
          </a:xfrm>
        </p:spPr>
        <p:txBody>
          <a:bodyPr>
            <a:noAutofit/>
          </a:bodyPr>
          <a:lstStyle/>
          <a:p>
            <a:pPr marL="342900" marR="0" lvl="0" indent="-342900" algn="just">
              <a:lnSpc>
                <a:spcPct val="115000"/>
              </a:lnSpc>
              <a:spcBef>
                <a:spcPts val="0"/>
              </a:spcBef>
              <a:spcAft>
                <a:spcPts val="0"/>
              </a:spcAft>
              <a:buFont typeface="+mj-lt"/>
              <a:buAutoNum type="arabicPeriod"/>
            </a:pP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Import libraries and download dependencies.</a:t>
            </a:r>
            <a:r>
              <a:rPr lang="en-US" sz="27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Import the property value dataset from 99acres and cleanup the </a:t>
            </a:r>
            <a:r>
              <a:rPr lang="en-US" sz="2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dataframe</a:t>
            </a: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7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map of Mumbai to visualize neighborhood location data.</a:t>
            </a:r>
            <a:r>
              <a:rPr lang="en-US" sz="27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Connect to Foursquare and use their data to find information on location of health care facilities in Mumbai</a:t>
            </a:r>
            <a:r>
              <a:rPr lang="en-US" sz="27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Find all medical venues within 500m of each neighborhood.</a:t>
            </a:r>
            <a:r>
              <a:rPr lang="en-US" sz="27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2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Cluster the neighborhood data based on location, property value, and number of nearby medical venues.</a:t>
            </a:r>
            <a:endParaRPr lang="en-US" sz="27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8672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223AE2-9168-4562-AFAE-EAE5CFABC75A}"/>
              </a:ext>
            </a:extLst>
          </p:cNvPr>
          <p:cNvSpPr>
            <a:spLocks noGrp="1"/>
          </p:cNvSpPr>
          <p:nvPr>
            <p:ph type="ctrTitle"/>
          </p:nvPr>
        </p:nvSpPr>
        <p:spPr>
          <a:xfrm>
            <a:off x="6096000" y="1414172"/>
            <a:ext cx="5334930" cy="3004145"/>
          </a:xfrm>
        </p:spPr>
        <p:txBody>
          <a:bodyPr>
            <a:normAutofit/>
          </a:bodyPr>
          <a:lstStyle/>
          <a:p>
            <a:r>
              <a:rPr lang="en-US" dirty="0"/>
              <a:t>Neighborhoods of Mumbai</a:t>
            </a:r>
            <a:br>
              <a:rPr lang="en-US" dirty="0"/>
            </a:br>
            <a:br>
              <a:rPr lang="en-US" dirty="0"/>
            </a:br>
            <a:r>
              <a:rPr lang="en-US" sz="1600" dirty="0"/>
              <a:t>Using Folium map rendering library to visualize data</a:t>
            </a:r>
            <a:endParaRPr lang="en-US" dirty="0"/>
          </a:p>
        </p:txBody>
      </p:sp>
      <p:sp>
        <p:nvSpPr>
          <p:cNvPr id="24"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E051F7C-0390-49D7-B2A1-B2475D320B47}"/>
              </a:ext>
            </a:extLst>
          </p:cNvPr>
          <p:cNvPicPr>
            <a:picLocks noChangeAspect="1"/>
          </p:cNvPicPr>
          <p:nvPr/>
        </p:nvPicPr>
        <p:blipFill rotWithShape="1">
          <a:blip r:embed="rId2"/>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9"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15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2BBFEB-A3BD-423D-8001-3B5FD06D0298}"/>
              </a:ext>
            </a:extLst>
          </p:cNvPr>
          <p:cNvSpPr>
            <a:spLocks noGrp="1"/>
          </p:cNvSpPr>
          <p:nvPr>
            <p:ph type="ctrTitle"/>
          </p:nvPr>
        </p:nvSpPr>
        <p:spPr>
          <a:xfrm>
            <a:off x="874815" y="798703"/>
            <a:ext cx="5221185" cy="3072015"/>
          </a:xfrm>
        </p:spPr>
        <p:txBody>
          <a:bodyPr anchor="b">
            <a:normAutofit/>
          </a:bodyPr>
          <a:lstStyle/>
          <a:p>
            <a:r>
              <a:rPr lang="en-US">
                <a:solidFill>
                  <a:srgbClr val="FFFFFF"/>
                </a:solidFill>
              </a:rPr>
              <a:t>Results 1</a:t>
            </a:r>
          </a:p>
        </p:txBody>
      </p:sp>
      <p:sp>
        <p:nvSpPr>
          <p:cNvPr id="3" name="Subtitle 2">
            <a:extLst>
              <a:ext uri="{FF2B5EF4-FFF2-40B4-BE49-F238E27FC236}">
                <a16:creationId xmlns:a16="http://schemas.microsoft.com/office/drawing/2014/main" id="{80B180BE-3988-4445-A80D-2886F9A5DBC8}"/>
              </a:ext>
            </a:extLst>
          </p:cNvPr>
          <p:cNvSpPr>
            <a:spLocks noGrp="1"/>
          </p:cNvSpPr>
          <p:nvPr>
            <p:ph type="subTitle" idx="1"/>
          </p:nvPr>
        </p:nvSpPr>
        <p:spPr>
          <a:xfrm>
            <a:off x="870148" y="3962792"/>
            <a:ext cx="5221185" cy="2102108"/>
          </a:xfrm>
        </p:spPr>
        <p:txBody>
          <a:bodyPr anchor="t">
            <a:normAutofit/>
          </a:bodyPr>
          <a:lstStyle/>
          <a:p>
            <a:r>
              <a:rPr lang="en-US" dirty="0">
                <a:solidFill>
                  <a:srgbClr val="FFFFFF"/>
                </a:solidFill>
              </a:rPr>
              <a:t>Using K-means clustering to divide the 50 poorest neighborhoods into </a:t>
            </a:r>
            <a:r>
              <a:rPr lang="en-US" b="1" dirty="0">
                <a:solidFill>
                  <a:srgbClr val="FFFFFF"/>
                </a:solidFill>
              </a:rPr>
              <a:t>10 </a:t>
            </a:r>
            <a:r>
              <a:rPr lang="en-US" dirty="0">
                <a:solidFill>
                  <a:srgbClr val="FFFFFF"/>
                </a:solidFill>
              </a:rPr>
              <a:t>different groups based on latitude, longitude, property value, and number of medical venues</a:t>
            </a:r>
          </a:p>
        </p:txBody>
      </p:sp>
      <p:sp>
        <p:nvSpPr>
          <p:cNvPr id="11" name="Freeform: Shape 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21C5106-572F-4131-A3B6-7EB115E939EA}"/>
              </a:ext>
            </a:extLst>
          </p:cNvPr>
          <p:cNvPicPr/>
          <p:nvPr/>
        </p:nvPicPr>
        <p:blipFill rotWithShape="1">
          <a:blip r:embed="rId2"/>
          <a:srcRect l="18078" t="7052" r="14614" b="8331"/>
          <a:stretch/>
        </p:blipFill>
        <p:spPr bwMode="auto">
          <a:xfrm>
            <a:off x="6651243" y="1320266"/>
            <a:ext cx="4939504" cy="3834521"/>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extLst>
            <a:ext uri="{53640926-AAD7-44D8-BBD7-CCE9431645EC}">
              <a14:shadowObscured xmlns:a14="http://schemas.microsoft.com/office/drawing/2010/main"/>
            </a:ext>
          </a:extLst>
        </p:spPr>
      </p:pic>
      <p:sp>
        <p:nvSpPr>
          <p:cNvPr id="15" name="Freeform: Shape 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5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2BBFEB-A3BD-423D-8001-3B5FD06D0298}"/>
              </a:ext>
            </a:extLst>
          </p:cNvPr>
          <p:cNvSpPr>
            <a:spLocks noGrp="1"/>
          </p:cNvSpPr>
          <p:nvPr>
            <p:ph type="ctrTitle"/>
          </p:nvPr>
        </p:nvSpPr>
        <p:spPr>
          <a:xfrm>
            <a:off x="841512" y="1122363"/>
            <a:ext cx="5087631" cy="2387600"/>
          </a:xfrm>
        </p:spPr>
        <p:txBody>
          <a:bodyPr>
            <a:normAutofit/>
          </a:bodyPr>
          <a:lstStyle/>
          <a:p>
            <a:r>
              <a:rPr lang="en-US" dirty="0">
                <a:solidFill>
                  <a:srgbClr val="FFFFFF"/>
                </a:solidFill>
              </a:rPr>
              <a:t>Results 2</a:t>
            </a:r>
          </a:p>
        </p:txBody>
      </p:sp>
      <p:sp>
        <p:nvSpPr>
          <p:cNvPr id="3" name="Subtitle 2">
            <a:extLst>
              <a:ext uri="{FF2B5EF4-FFF2-40B4-BE49-F238E27FC236}">
                <a16:creationId xmlns:a16="http://schemas.microsoft.com/office/drawing/2014/main" id="{80B180BE-3988-4445-A80D-2886F9A5DBC8}"/>
              </a:ext>
            </a:extLst>
          </p:cNvPr>
          <p:cNvSpPr>
            <a:spLocks noGrp="1"/>
          </p:cNvSpPr>
          <p:nvPr>
            <p:ph type="subTitle" idx="1"/>
          </p:nvPr>
        </p:nvSpPr>
        <p:spPr>
          <a:xfrm>
            <a:off x="841512" y="3602037"/>
            <a:ext cx="5087631" cy="2133599"/>
          </a:xfrm>
        </p:spPr>
        <p:txBody>
          <a:bodyPr>
            <a:normAutofit/>
          </a:bodyPr>
          <a:lstStyle/>
          <a:p>
            <a:r>
              <a:rPr lang="en-US" dirty="0">
                <a:solidFill>
                  <a:srgbClr val="FFFFFF"/>
                </a:solidFill>
              </a:rPr>
              <a:t>This time I used the k-means clustering again but split the data into only </a:t>
            </a:r>
            <a:r>
              <a:rPr lang="en-US" b="1" dirty="0">
                <a:solidFill>
                  <a:srgbClr val="FFFFFF"/>
                </a:solidFill>
              </a:rPr>
              <a:t>5</a:t>
            </a:r>
            <a:r>
              <a:rPr lang="en-US" dirty="0">
                <a:solidFill>
                  <a:srgbClr val="FFFFFF"/>
                </a:solidFill>
              </a:rPr>
              <a:t> different groups</a:t>
            </a:r>
          </a:p>
        </p:txBody>
      </p:sp>
      <p:sp>
        <p:nvSpPr>
          <p:cNvPr id="30" name="Oval 29">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19187F44-D6F2-4606-A6C7-EC3815F75DA5}"/>
              </a:ext>
            </a:extLst>
          </p:cNvPr>
          <p:cNvPicPr/>
          <p:nvPr/>
        </p:nvPicPr>
        <p:blipFill rotWithShape="1">
          <a:blip r:embed="rId2"/>
          <a:srcRect l="18078" t="7052" r="14614" b="8331"/>
          <a:stretch/>
        </p:blipFill>
        <p:spPr bwMode="auto">
          <a:xfrm>
            <a:off x="6492678" y="1460620"/>
            <a:ext cx="5051479" cy="3921447"/>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3141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0C78-13FD-4545-A1BB-F73DDDC7DBC4}"/>
              </a:ext>
            </a:extLst>
          </p:cNvPr>
          <p:cNvSpPr>
            <a:spLocks noGrp="1"/>
          </p:cNvSpPr>
          <p:nvPr>
            <p:ph type="ctrTitle"/>
          </p:nvPr>
        </p:nvSpPr>
        <p:spPr>
          <a:xfrm>
            <a:off x="1524000" y="394389"/>
            <a:ext cx="9144000" cy="972767"/>
          </a:xfrm>
        </p:spPr>
        <p:txBody>
          <a:bodyPr/>
          <a:lstStyle/>
          <a:p>
            <a:r>
              <a:rPr lang="en-US" dirty="0"/>
              <a:t>Discussion/Conclusion</a:t>
            </a:r>
          </a:p>
        </p:txBody>
      </p:sp>
      <p:sp>
        <p:nvSpPr>
          <p:cNvPr id="3" name="Subtitle 2">
            <a:extLst>
              <a:ext uri="{FF2B5EF4-FFF2-40B4-BE49-F238E27FC236}">
                <a16:creationId xmlns:a16="http://schemas.microsoft.com/office/drawing/2014/main" id="{44338097-B4EF-4805-B1DD-931910B533CC}"/>
              </a:ext>
            </a:extLst>
          </p:cNvPr>
          <p:cNvSpPr>
            <a:spLocks noGrp="1"/>
          </p:cNvSpPr>
          <p:nvPr>
            <p:ph type="subTitle" idx="1"/>
          </p:nvPr>
        </p:nvSpPr>
        <p:spPr>
          <a:xfrm>
            <a:off x="1524000" y="1500324"/>
            <a:ext cx="9144000" cy="4483223"/>
          </a:xfrm>
        </p:spPr>
        <p:txBody>
          <a:bodyPr>
            <a:noAutofit/>
          </a:bodyPr>
          <a:lstStyle/>
          <a:p>
            <a:pPr algn="just"/>
            <a:r>
              <a:rPr lang="en-US" sz="2000" dirty="0"/>
              <a:t>Finding the best location to build something in a huge cosmopolitan city like Mumbai is a difficult task. Mumbai is over 230 square miles, has over 500 unique neighborhoods, and has over 24 million citizens. Mumbai has some of the most glamorous neighborhoods and poorest slums in the world. The unique mixture of traditional and modern, rich and poor, local and foreign, makes Mumbai a very unique city with its own unique issues. There is not one single location where those in need are living. </a:t>
            </a:r>
          </a:p>
          <a:p>
            <a:pPr algn="just"/>
            <a:r>
              <a:rPr lang="en-US" sz="2000" dirty="0"/>
              <a:t> </a:t>
            </a:r>
          </a:p>
          <a:p>
            <a:pPr algn="just"/>
            <a:r>
              <a:rPr lang="en-US" sz="2000" dirty="0"/>
              <a:t>Using the machine learning k-means clustering was only somewhat helpful in determining the best location for our free medical clinic. Visualizing the data on the maps was very useful in understanding where there is a lack of medical care and where the lower income neighborhoods are. The clustering algorithm only returned one group of neighborhoods that were located close together and how low average income. However, the connection was weak. If one is absolutely determined to use machine learning to decide the location for something like a free health clinic, they might need to look at more factors than just income and location. Or, possibly a more complex machine learning algorithm is needed to find the best spot.</a:t>
            </a:r>
          </a:p>
          <a:p>
            <a:pPr marR="0" lvl="0" algn="just">
              <a:lnSpc>
                <a:spcPct val="115000"/>
              </a:lnSpc>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2242584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TotalTime>
  <Words>555</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Times New Roman</vt:lpstr>
      <vt:lpstr>Tw Cen MT</vt:lpstr>
      <vt:lpstr>ShapesVTI</vt:lpstr>
      <vt:lpstr>Medical Help in Mumbai</vt:lpstr>
      <vt:lpstr>Introduction</vt:lpstr>
      <vt:lpstr>Data</vt:lpstr>
      <vt:lpstr>Sample of the data</vt:lpstr>
      <vt:lpstr>Methodology</vt:lpstr>
      <vt:lpstr>Neighborhoods of Mumbai  Using Folium map rendering library to visualize data</vt:lpstr>
      <vt:lpstr>Results 1</vt:lpstr>
      <vt:lpstr>Results 2</vt:lpstr>
      <vt:lpstr>Discussion/Conclusion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Help in Mumbai</dc:title>
  <dc:creator>Marina Stephens</dc:creator>
  <cp:lastModifiedBy>Marina Stephens</cp:lastModifiedBy>
  <cp:revision>2</cp:revision>
  <dcterms:created xsi:type="dcterms:W3CDTF">2020-06-08T01:10:36Z</dcterms:created>
  <dcterms:modified xsi:type="dcterms:W3CDTF">2020-06-08T01:16:22Z</dcterms:modified>
</cp:coreProperties>
</file>